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handoutMasterIdLst>
    <p:handoutMasterId r:id="rId156"/>
  </p:handoutMasterIdLst>
  <p:sldIdLst>
    <p:sldId id="256" r:id="rId2"/>
    <p:sldId id="292" r:id="rId3"/>
    <p:sldId id="398" r:id="rId4"/>
    <p:sldId id="399" r:id="rId5"/>
    <p:sldId id="402" r:id="rId6"/>
    <p:sldId id="451" r:id="rId7"/>
    <p:sldId id="403" r:id="rId8"/>
    <p:sldId id="404" r:id="rId9"/>
    <p:sldId id="405" r:id="rId10"/>
    <p:sldId id="406" r:id="rId11"/>
    <p:sldId id="425" r:id="rId12"/>
    <p:sldId id="407" r:id="rId13"/>
    <p:sldId id="408" r:id="rId14"/>
    <p:sldId id="409" r:id="rId15"/>
    <p:sldId id="410" r:id="rId16"/>
    <p:sldId id="411" r:id="rId17"/>
    <p:sldId id="412" r:id="rId18"/>
    <p:sldId id="415" r:id="rId19"/>
    <p:sldId id="414" r:id="rId20"/>
    <p:sldId id="413" r:id="rId21"/>
    <p:sldId id="417" r:id="rId22"/>
    <p:sldId id="418" r:id="rId23"/>
    <p:sldId id="419" r:id="rId24"/>
    <p:sldId id="420" r:id="rId25"/>
    <p:sldId id="421" r:id="rId26"/>
    <p:sldId id="416" r:id="rId27"/>
    <p:sldId id="422" r:id="rId28"/>
    <p:sldId id="426" r:id="rId29"/>
    <p:sldId id="427" r:id="rId30"/>
    <p:sldId id="428" r:id="rId31"/>
    <p:sldId id="429" r:id="rId32"/>
    <p:sldId id="430" r:id="rId33"/>
    <p:sldId id="431" r:id="rId34"/>
    <p:sldId id="432" r:id="rId35"/>
    <p:sldId id="433" r:id="rId36"/>
    <p:sldId id="423" r:id="rId37"/>
    <p:sldId id="435" r:id="rId38"/>
    <p:sldId id="434" r:id="rId39"/>
    <p:sldId id="437" r:id="rId40"/>
    <p:sldId id="438" r:id="rId41"/>
    <p:sldId id="439" r:id="rId42"/>
    <p:sldId id="440" r:id="rId43"/>
    <p:sldId id="441" r:id="rId44"/>
    <p:sldId id="442" r:id="rId45"/>
    <p:sldId id="443" r:id="rId46"/>
    <p:sldId id="444" r:id="rId47"/>
    <p:sldId id="445" r:id="rId48"/>
    <p:sldId id="446" r:id="rId49"/>
    <p:sldId id="447" r:id="rId50"/>
    <p:sldId id="448" r:id="rId51"/>
    <p:sldId id="449" r:id="rId52"/>
    <p:sldId id="450" r:id="rId53"/>
    <p:sldId id="456" r:id="rId54"/>
    <p:sldId id="467" r:id="rId55"/>
    <p:sldId id="468" r:id="rId56"/>
    <p:sldId id="469" r:id="rId57"/>
    <p:sldId id="424" r:id="rId58"/>
    <p:sldId id="460" r:id="rId59"/>
    <p:sldId id="470" r:id="rId60"/>
    <p:sldId id="462" r:id="rId61"/>
    <p:sldId id="463" r:id="rId62"/>
    <p:sldId id="464" r:id="rId63"/>
    <p:sldId id="461" r:id="rId64"/>
    <p:sldId id="466" r:id="rId65"/>
    <p:sldId id="465" r:id="rId66"/>
    <p:sldId id="459" r:id="rId67"/>
    <p:sldId id="489" r:id="rId68"/>
    <p:sldId id="458" r:id="rId69"/>
    <p:sldId id="479" r:id="rId70"/>
    <p:sldId id="480" r:id="rId71"/>
    <p:sldId id="471" r:id="rId72"/>
    <p:sldId id="473" r:id="rId73"/>
    <p:sldId id="474" r:id="rId74"/>
    <p:sldId id="481" r:id="rId75"/>
    <p:sldId id="475" r:id="rId76"/>
    <p:sldId id="490" r:id="rId77"/>
    <p:sldId id="482" r:id="rId78"/>
    <p:sldId id="476" r:id="rId79"/>
    <p:sldId id="491" r:id="rId80"/>
    <p:sldId id="477" r:id="rId81"/>
    <p:sldId id="483" r:id="rId82"/>
    <p:sldId id="492" r:id="rId83"/>
    <p:sldId id="478" r:id="rId84"/>
    <p:sldId id="484" r:id="rId85"/>
    <p:sldId id="485" r:id="rId86"/>
    <p:sldId id="486" r:id="rId87"/>
    <p:sldId id="487" r:id="rId88"/>
    <p:sldId id="472" r:id="rId89"/>
    <p:sldId id="494" r:id="rId90"/>
    <p:sldId id="493" r:id="rId91"/>
    <p:sldId id="496" r:id="rId92"/>
    <p:sldId id="495" r:id="rId93"/>
    <p:sldId id="497" r:id="rId94"/>
    <p:sldId id="498" r:id="rId95"/>
    <p:sldId id="453" r:id="rId96"/>
    <p:sldId id="500" r:id="rId97"/>
    <p:sldId id="511" r:id="rId98"/>
    <p:sldId id="521" r:id="rId99"/>
    <p:sldId id="541" r:id="rId100"/>
    <p:sldId id="531" r:id="rId101"/>
    <p:sldId id="532" r:id="rId102"/>
    <p:sldId id="533" r:id="rId103"/>
    <p:sldId id="534" r:id="rId104"/>
    <p:sldId id="535" r:id="rId105"/>
    <p:sldId id="536" r:id="rId106"/>
    <p:sldId id="542" r:id="rId107"/>
    <p:sldId id="537" r:id="rId108"/>
    <p:sldId id="543" r:id="rId109"/>
    <p:sldId id="544" r:id="rId110"/>
    <p:sldId id="545" r:id="rId111"/>
    <p:sldId id="546" r:id="rId112"/>
    <p:sldId id="547" r:id="rId113"/>
    <p:sldId id="551" r:id="rId114"/>
    <p:sldId id="548" r:id="rId115"/>
    <p:sldId id="550" r:id="rId116"/>
    <p:sldId id="549" r:id="rId117"/>
    <p:sldId id="553" r:id="rId118"/>
    <p:sldId id="554" r:id="rId119"/>
    <p:sldId id="555" r:id="rId120"/>
    <p:sldId id="556" r:id="rId121"/>
    <p:sldId id="566" r:id="rId122"/>
    <p:sldId id="565" r:id="rId123"/>
    <p:sldId id="557" r:id="rId124"/>
    <p:sldId id="558" r:id="rId125"/>
    <p:sldId id="559" r:id="rId126"/>
    <p:sldId id="560" r:id="rId127"/>
    <p:sldId id="561" r:id="rId128"/>
    <p:sldId id="562" r:id="rId129"/>
    <p:sldId id="563" r:id="rId130"/>
    <p:sldId id="564" r:id="rId131"/>
    <p:sldId id="524" r:id="rId132"/>
    <p:sldId id="454" r:id="rId133"/>
    <p:sldId id="567" r:id="rId134"/>
    <p:sldId id="568" r:id="rId135"/>
    <p:sldId id="569" r:id="rId136"/>
    <p:sldId id="586" r:id="rId137"/>
    <p:sldId id="570" r:id="rId138"/>
    <p:sldId id="571" r:id="rId139"/>
    <p:sldId id="572" r:id="rId140"/>
    <p:sldId id="576" r:id="rId141"/>
    <p:sldId id="573" r:id="rId142"/>
    <p:sldId id="574" r:id="rId143"/>
    <p:sldId id="575" r:id="rId144"/>
    <p:sldId id="581" r:id="rId145"/>
    <p:sldId id="580" r:id="rId146"/>
    <p:sldId id="578" r:id="rId147"/>
    <p:sldId id="579" r:id="rId148"/>
    <p:sldId id="582" r:id="rId149"/>
    <p:sldId id="583" r:id="rId150"/>
    <p:sldId id="584" r:id="rId151"/>
    <p:sldId id="585" r:id="rId152"/>
    <p:sldId id="457" r:id="rId153"/>
    <p:sldId id="397"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003366"/>
    <a:srgbClr val="00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865" autoAdjust="0"/>
  </p:normalViewPr>
  <p:slideViewPr>
    <p:cSldViewPr>
      <p:cViewPr varScale="1">
        <p:scale>
          <a:sx n="65" d="100"/>
          <a:sy n="65" d="100"/>
        </p:scale>
        <p:origin x="1330" y="5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45859"/>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1B98B6-28A3-42EF-9039-12AB1A555551}" type="datetimeFigureOut">
              <a:rPr lang="en-US" smtClean="0"/>
              <a:t>2/13/2026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8C4BE-D9B4-4E78-8734-7751C0C9DE95}" type="slidenum">
              <a:rPr lang="en-US" smtClean="0"/>
              <a:t>‹#›</a:t>
            </a:fld>
            <a:endParaRPr lang="en-US"/>
          </a:p>
        </p:txBody>
      </p:sp>
    </p:spTree>
    <p:extLst>
      <p:ext uri="{BB962C8B-B14F-4D97-AF65-F5344CB8AC3E}">
        <p14:creationId xmlns:p14="http://schemas.microsoft.com/office/powerpoint/2010/main" val="24467337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6-01-23T10:06:19.885"/>
    </inkml:context>
    <inkml:brush xml:id="br0">
      <inkml:brushProperty name="width" value="0.05292" units="cm"/>
      <inkml:brushProperty name="height" value="0.05292" units="cm"/>
      <inkml:brushProperty name="color" value="#FF0000"/>
    </inkml:brush>
  </inkml:definitions>
  <inkml:trace contextRef="#ctx0" brushRef="#br0">12356 11795 277 0,'0'0'137'0,"0"0"-48"0,0 0 31 0,0 0-32 0,0 0-43 0,0 0-10 0,-14 0-2 16,14 0-4-16,0 0-13 15,0 0 11-15,0 0-14 16,0 0-2-16,0 0 0 16,0 0-2-16,0 0-4 15,0 0 4-15,0 0 1 16,0 0-1-16,0 0 0 15,0 0-1-15,3 0-5 16,21 0 6-16,10 2 7 0,11 2 4 16,12 0-10-1,4-2 0-15,6-1 0 0,6 0-7 16,-1-1 1 0,4 0 2-16,-1 0-1 0,-5 0 2 15,-3 0 0-15,-7-4-3 16,-7 0-2-16,-11 0 4 15,-6 1 1-15,-6-2-3 16,-2 0 3-16,-4-1-3 16,0 0 4-16,-3 1-5 15,-5 2 0-15,0-1 2 16,-3 0-3-16,-3 1-2 16,0 1 1-16,-1 1-1 0,0 1 2 15,0 0 0-15,-1-2-2 16,-1 2 0-16,-2-1-2 15,-1 1 2-15,-2-1 0 16,-2-1 0-16,0 1-1 16,1 0 1-16,-1-1 1 15,0 2-1-15,0 0 0 16,0 0 0-16,0 0 0 16,3 0 0-16,-3 0 0 15,0 0 0-15,0 0 2 16,0 0-1-16,0 0-1 15,0 0-1-15,0 0-1 0,0 0-7 16,0 0-26-16,1 0-25 16,2 0-8-16,0 2-101 15,-1 2-93-15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B2B1B1-579B-4CB6-9798-0F2CDEE5F975}" type="datetimeFigureOut">
              <a:rPr lang="en-US" smtClean="0"/>
              <a:t>2/13/2026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EDAD17-33F0-4D65-82A5-1BBB03DED615}" type="slidenum">
              <a:rPr lang="en-US" smtClean="0"/>
              <a:t>‹#›</a:t>
            </a:fld>
            <a:endParaRPr lang="en-US"/>
          </a:p>
        </p:txBody>
      </p:sp>
    </p:spTree>
    <p:extLst>
      <p:ext uri="{BB962C8B-B14F-4D97-AF65-F5344CB8AC3E}">
        <p14:creationId xmlns:p14="http://schemas.microsoft.com/office/powerpoint/2010/main" val="291244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google.com/search?sca_esv=f6aa0b4fea544edf&amp;rlz=1C1CHBD_enIN915IN915&amp;q=stresses&amp;si=AL3DRZGqprsEvjmyWiMbyiIKX3gMCgx-YT-vykzFmt-7XJKIBgZLnTCq4OtwnZse5bKEdt7Ypd7cj4FM75orqrlE--qXmnqB_xscjd_EE0tn9MBkiaUi_3w%3D&amp;expnd=1&amp;sa=X&amp;ved=2ahUKEwii1ebFu9SSAxXRTmwGHRUpKHMQyecJegQIIBAc"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google.com/search?q=logarithmic+scale&amp;rlz=1C1CHBD_enIN915IN915&amp;oq=log+scale+%3F&amp;gs_lcrp=EgZjaHJvbWUyBggAEEUYOTIHCAEQABiABDIHCAIQABiABDIHCAMQABiABDIHCAQQABiABDIHCAUQABiABDIHCAYQABiABDIHCAcQABiABDIHCAgQABiABDIHCAkQABiABNIBCDQ3ODVqMGo3qAIAsAIA&amp;sourceid=chrome&amp;ie=UTF-8&amp;ved=2ahUKEwiKqpmBttSSAxVmslYBHbRFHFAQgK4QegYIAQgAEAM"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get started with introduction to AI, I would like you to watch this 2 minute </a:t>
            </a:r>
            <a:r>
              <a:rPr lang="en-US" baseline="0" dirty="0"/>
              <a:t> from Boston Dynamics</a:t>
            </a:r>
          </a:p>
          <a:p>
            <a:r>
              <a:rPr lang="en-US" baseline="0" dirty="0"/>
              <a:t>After watching</a:t>
            </a:r>
          </a:p>
          <a:p>
            <a:r>
              <a:rPr lang="en-US" baseline="0" dirty="0"/>
              <a:t>What you have observed in this video, it is natural or artificial ?</a:t>
            </a:r>
          </a:p>
          <a:p>
            <a:endParaRPr lang="en-US" baseline="0" dirty="0"/>
          </a:p>
          <a:p>
            <a:r>
              <a:rPr lang="en-US" baseline="0" dirty="0"/>
              <a:t>Boston Dynamics a Robotics Company</a:t>
            </a:r>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t>2</a:t>
            </a:fld>
            <a:endParaRPr lang="en-US"/>
          </a:p>
        </p:txBody>
      </p:sp>
    </p:spTree>
    <p:extLst>
      <p:ext uri="{BB962C8B-B14F-4D97-AF65-F5344CB8AC3E}">
        <p14:creationId xmlns:p14="http://schemas.microsoft.com/office/powerpoint/2010/main" val="3334119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13A1A-E7CD-5E13-C5FB-6CE24A077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B2E24-5FE8-DA31-D030-39645A103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67150-544C-AA90-E9BF-7B4F34D934EB}"/>
              </a:ext>
            </a:extLst>
          </p:cNvPr>
          <p:cNvSpPr>
            <a:spLocks noGrp="1"/>
          </p:cNvSpPr>
          <p:nvPr>
            <p:ph type="body" idx="1"/>
          </p:nvPr>
        </p:nvSpPr>
        <p:spPr/>
        <p:txBody>
          <a:bodyPr/>
          <a:lstStyle/>
          <a:p>
            <a:br>
              <a:rPr lang="en-IN" sz="1200" b="0" i="0" kern="1200" dirty="0">
                <a:solidFill>
                  <a:schemeClr val="tx1"/>
                </a:solidFill>
                <a:effectLst/>
                <a:latin typeface="+mn-lt"/>
                <a:ea typeface="+mn-ea"/>
                <a:cs typeface="+mn-cs"/>
              </a:rPr>
            </a:br>
            <a:endParaRPr lang="en-IN" b="0" dirty="0"/>
          </a:p>
          <a:p>
            <a:endParaRPr lang="en-IN" b="0" dirty="0"/>
          </a:p>
        </p:txBody>
      </p:sp>
      <p:sp>
        <p:nvSpPr>
          <p:cNvPr id="4" name="Slide Number Placeholder 3">
            <a:extLst>
              <a:ext uri="{FF2B5EF4-FFF2-40B4-BE49-F238E27FC236}">
                <a16:creationId xmlns:a16="http://schemas.microsoft.com/office/drawing/2014/main" id="{82292A8A-5825-138A-D945-7649DD605A1D}"/>
              </a:ext>
            </a:extLst>
          </p:cNvPr>
          <p:cNvSpPr>
            <a:spLocks noGrp="1"/>
          </p:cNvSpPr>
          <p:nvPr>
            <p:ph type="sldNum" sz="quarter" idx="5"/>
          </p:nvPr>
        </p:nvSpPr>
        <p:spPr/>
        <p:txBody>
          <a:bodyPr/>
          <a:lstStyle/>
          <a:p>
            <a:fld id="{C1EDAD17-33F0-4D65-82A5-1BBB03DED615}" type="slidenum">
              <a:rPr lang="en-US" smtClean="0"/>
              <a:t>62</a:t>
            </a:fld>
            <a:endParaRPr lang="en-US"/>
          </a:p>
        </p:txBody>
      </p:sp>
    </p:spTree>
    <p:extLst>
      <p:ext uri="{BB962C8B-B14F-4D97-AF65-F5344CB8AC3E}">
        <p14:creationId xmlns:p14="http://schemas.microsoft.com/office/powerpoint/2010/main" val="2769744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63</a:t>
            </a:fld>
            <a:endParaRPr lang="en-US"/>
          </a:p>
        </p:txBody>
      </p:sp>
    </p:spTree>
    <p:extLst>
      <p:ext uri="{BB962C8B-B14F-4D97-AF65-F5344CB8AC3E}">
        <p14:creationId xmlns:p14="http://schemas.microsoft.com/office/powerpoint/2010/main" val="1537692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A7D42-6A3B-8FA0-A5B6-A4DD071AF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27FFE-1F0F-1268-92A9-8ADD3842FB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08B7F-4CBB-17A0-F7A5-F7D55E2FCB0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BA62A0D-56AE-8C0F-C0CB-C1207AB33BC1}"/>
              </a:ext>
            </a:extLst>
          </p:cNvPr>
          <p:cNvSpPr>
            <a:spLocks noGrp="1"/>
          </p:cNvSpPr>
          <p:nvPr>
            <p:ph type="sldNum" sz="quarter" idx="5"/>
          </p:nvPr>
        </p:nvSpPr>
        <p:spPr/>
        <p:txBody>
          <a:bodyPr/>
          <a:lstStyle/>
          <a:p>
            <a:fld id="{C1EDAD17-33F0-4D65-82A5-1BBB03DED615}" type="slidenum">
              <a:rPr lang="en-US" smtClean="0"/>
              <a:t>64</a:t>
            </a:fld>
            <a:endParaRPr lang="en-US"/>
          </a:p>
        </p:txBody>
      </p:sp>
    </p:spTree>
    <p:extLst>
      <p:ext uri="{BB962C8B-B14F-4D97-AF65-F5344CB8AC3E}">
        <p14:creationId xmlns:p14="http://schemas.microsoft.com/office/powerpoint/2010/main" val="627032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0"/>
                <a14:m>
                  <m:oMathPara xmlns:m="http://schemas.openxmlformats.org/officeDocument/2006/math">
                    <m:oMathParaPr>
                      <m:jc m:val="centerGroup"/>
                    </m:oMathParaPr>
                    <m:oMath xmlns:m="http://schemas.openxmlformats.org/officeDocument/2006/math">
                      <m:sSub>
                        <m:sSubPr>
                          <m:ctrlPr>
                            <a:rPr lang="ar-AE" sz="1200" i="1" kern="1200" smtClean="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0" kern="1200">
                              <a:solidFill>
                                <a:schemeClr val="tx1"/>
                              </a:solidFill>
                              <a:latin typeface="Cambria Math" panose="02040503050406030204" pitchFamily="18" charset="0"/>
                              <a:ea typeface="+mn-ea"/>
                              <a:cs typeface="+mn-cs"/>
                            </a:rPr>
                            <m:t>0</m:t>
                          </m:r>
                        </m:sub>
                      </m:sSub>
                    </m:oMath>
                  </m:oMathPara>
                </a14:m>
                <a:endParaRPr lang="ar-AE" dirty="0">
                  <a:effectLst/>
                </a:endParaRPr>
              </a:p>
              <a:p>
                <a:pPr rtl="0"/>
                <a:r>
                  <a:rPr lang="ar-AE" dirty="0">
                    <a:effectLst/>
                  </a:rPr>
                  <a:t>𝑤 </a:t>
                </a:r>
                <a:r>
                  <a:rPr lang="en-US" dirty="0">
                    <a:effectLst/>
                  </a:rPr>
                  <a:t> </a:t>
                </a:r>
                <a:r>
                  <a:rPr lang="en-IN" dirty="0"/>
                  <a:t>subscript)</a:t>
                </a:r>
              </a:p>
              <a:p>
                <a:pPr rtl="0"/>
                <a:r>
                  <a:rPr lang="en-IN" dirty="0"/>
                  <a:t> or </a:t>
                </a:r>
              </a:p>
              <a:p>
                <a:pPr rtl="0"/>
                <a14:m>
                  <m:oMath xmlns:m="http://schemas.openxmlformats.org/officeDocument/2006/math">
                    <m:r>
                      <a:rPr lang="en-IN" sz="1200" i="1" kern="1200">
                        <a:solidFill>
                          <a:schemeClr val="tx1"/>
                        </a:solidFill>
                        <a:latin typeface="Cambria Math" panose="02040503050406030204" pitchFamily="18" charset="0"/>
                        <a:ea typeface="+mn-ea"/>
                        <a:cs typeface="+mn-cs"/>
                      </a:rPr>
                      <m:t>𝑤</m:t>
                    </m:r>
                    <m:d>
                      <m:dPr>
                        <m:ctrlPr>
                          <a:rPr lang="ar-AE" sz="1200" i="1" kern="1200">
                            <a:solidFill>
                              <a:schemeClr val="tx1"/>
                            </a:solidFill>
                            <a:latin typeface="Cambria Math" panose="02040503050406030204" pitchFamily="18" charset="0"/>
                            <a:ea typeface="+mn-ea"/>
                            <a:cs typeface="+mn-cs"/>
                          </a:rPr>
                        </m:ctrlPr>
                      </m:dPr>
                      <m:e>
                        <m:r>
                          <a:rPr lang="ar-AE" sz="1200" i="0" kern="1200">
                            <a:solidFill>
                              <a:schemeClr val="tx1"/>
                            </a:solidFill>
                            <a:latin typeface="Cambria Math" panose="02040503050406030204" pitchFamily="18" charset="0"/>
                            <a:ea typeface="+mn-ea"/>
                            <a:cs typeface="+mn-cs"/>
                          </a:rPr>
                          <m:t>0</m:t>
                        </m:r>
                      </m:e>
                    </m:d>
                  </m:oMath>
                </a14:m>
                <a:r>
                  <a:rPr lang="en-US" dirty="0">
                    <a:effectLst/>
                  </a:rPr>
                  <a:t> </a:t>
                </a:r>
                <a:r>
                  <a:rPr lang="ar-AE" dirty="0">
                    <a:effectLst/>
                  </a:rPr>
                  <a:t>)</a:t>
                </a:r>
                <a:r>
                  <a:rPr lang="en-IN" dirty="0"/>
                  <a:t>function)</a:t>
                </a:r>
              </a:p>
            </p:txBody>
          </p:sp>
        </mc:Choice>
        <mc:Fallback xmlns="">
          <p:sp>
            <p:nvSpPr>
              <p:cNvPr id="3" name="Notes Placeholder 2"/>
              <p:cNvSpPr>
                <a:spLocks noGrp="1"/>
              </p:cNvSpPr>
              <p:nvPr>
                <p:ph type="body" idx="1"/>
              </p:nvPr>
            </p:nvSpPr>
            <p:spPr/>
            <p:txBody>
              <a:bodyPr/>
              <a:lstStyle/>
              <a:p>
                <a:pPr rtl="0"/>
                <a:r>
                  <a:rPr lang="ar-AE" sz="1200" i="0" kern="1200">
                    <a:solidFill>
                      <a:schemeClr val="tx1"/>
                    </a:solidFill>
                    <a:latin typeface="+mn-lt"/>
                    <a:ea typeface="+mn-ea"/>
                    <a:cs typeface="+mn-cs"/>
                  </a:rPr>
                  <a:t>𝑤_0</a:t>
                </a:r>
                <a:endParaRPr lang="ar-AE" dirty="0">
                  <a:effectLst/>
                </a:endParaRPr>
              </a:p>
              <a:p>
                <a:pPr rtl="0"/>
                <a:r>
                  <a:rPr lang="ar-AE" dirty="0">
                    <a:effectLst/>
                  </a:rPr>
                  <a:t>𝑤 </a:t>
                </a:r>
                <a:r>
                  <a:rPr lang="en-US" dirty="0">
                    <a:effectLst/>
                  </a:rPr>
                  <a:t> </a:t>
                </a:r>
                <a:r>
                  <a:rPr lang="en-IN" dirty="0"/>
                  <a:t>subscript)</a:t>
                </a:r>
              </a:p>
              <a:p>
                <a:pPr rtl="0"/>
                <a:r>
                  <a:rPr lang="en-IN" dirty="0"/>
                  <a:t> or </a:t>
                </a:r>
              </a:p>
              <a:p>
                <a:pPr rtl="0"/>
                <a:r>
                  <a:rPr lang="en-IN" sz="1200" i="0" kern="1200">
                    <a:solidFill>
                      <a:schemeClr val="tx1"/>
                    </a:solidFill>
                    <a:latin typeface="+mn-lt"/>
                    <a:ea typeface="+mn-ea"/>
                    <a:cs typeface="+mn-cs"/>
                  </a:rPr>
                  <a:t>𝑤</a:t>
                </a:r>
                <a:r>
                  <a:rPr lang="ar-AE" sz="1200" i="0" kern="1200">
                    <a:solidFill>
                      <a:schemeClr val="tx1"/>
                    </a:solidFill>
                    <a:latin typeface="+mn-lt"/>
                    <a:ea typeface="+mn-ea"/>
                    <a:cs typeface="+mn-cs"/>
                  </a:rPr>
                  <a:t>(0)</a:t>
                </a:r>
                <a:r>
                  <a:rPr lang="en-US" dirty="0">
                    <a:effectLst/>
                  </a:rPr>
                  <a:t> </a:t>
                </a:r>
                <a:r>
                  <a:rPr lang="ar-AE" dirty="0">
                    <a:effectLst/>
                  </a:rPr>
                  <a:t>)</a:t>
                </a:r>
                <a:r>
                  <a:rPr lang="en-IN" dirty="0"/>
                  <a:t>function)</a:t>
                </a:r>
              </a:p>
            </p:txBody>
          </p:sp>
        </mc:Fallback>
      </mc:AlternateContent>
      <p:sp>
        <p:nvSpPr>
          <p:cNvPr id="4" name="Slide Number Placeholder 3"/>
          <p:cNvSpPr>
            <a:spLocks noGrp="1"/>
          </p:cNvSpPr>
          <p:nvPr>
            <p:ph type="sldNum" sz="quarter" idx="5"/>
          </p:nvPr>
        </p:nvSpPr>
        <p:spPr/>
        <p:txBody>
          <a:bodyPr/>
          <a:lstStyle/>
          <a:p>
            <a:fld id="{C1EDAD17-33F0-4D65-82A5-1BBB03DED615}" type="slidenum">
              <a:rPr lang="en-US" smtClean="0"/>
              <a:t>80</a:t>
            </a:fld>
            <a:endParaRPr lang="en-US"/>
          </a:p>
        </p:txBody>
      </p:sp>
    </p:spTree>
    <p:extLst>
      <p:ext uri="{BB962C8B-B14F-4D97-AF65-F5344CB8AC3E}">
        <p14:creationId xmlns:p14="http://schemas.microsoft.com/office/powerpoint/2010/main" val="3875768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89</a:t>
            </a:fld>
            <a:endParaRPr lang="en-US"/>
          </a:p>
        </p:txBody>
      </p:sp>
    </p:spTree>
    <p:extLst>
      <p:ext uri="{BB962C8B-B14F-4D97-AF65-F5344CB8AC3E}">
        <p14:creationId xmlns:p14="http://schemas.microsoft.com/office/powerpoint/2010/main" val="1623125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02443-B50C-0EC6-3840-93C5ADDAC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7F446-4F22-CF8E-8579-EDAD0142CAD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4C24E1E-132A-90D1-8B0C-84E862DBE673}"/>
                  </a:ext>
                </a:extLst>
              </p:cNvPr>
              <p:cNvSpPr>
                <a:spLocks noGrp="1"/>
              </p:cNvSpPr>
              <p:nvPr>
                <p:ph type="body" idx="1"/>
              </p:nvPr>
            </p:nvSpPr>
            <p:spPr/>
            <p:txBody>
              <a:bodyPr/>
              <a:lstStyle/>
              <a:p>
                <a:r>
                  <a:rPr lang="en-IN" dirty="0"/>
                  <a:t>These curves are nothing but </a:t>
                </a:r>
                <a14:m>
                  <m:oMath xmlns:m="http://schemas.openxmlformats.org/officeDocument/2006/math">
                    <m:r>
                      <a:rPr lang="en-IN" sz="1200" i="1" kern="1200">
                        <a:solidFill>
                          <a:schemeClr val="tx1"/>
                        </a:solidFill>
                        <a:latin typeface="Cambria Math" panose="02040503050406030204" pitchFamily="18" charset="0"/>
                        <a:ea typeface="+mn-ea"/>
                        <a:cs typeface="+mn-cs"/>
                      </a:rPr>
                      <m:t>𝑝</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𝑥</m:t>
                        </m:r>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𝐵𝑒𝑛𝑖𝑔𝑛</m:t>
                        </m:r>
                      </m:e>
                    </m:d>
                  </m:oMath>
                </a14:m>
                <a:r>
                  <a:rPr lang="en-IN" dirty="0"/>
                  <a:t>and </a:t>
                </a:r>
                <a14:m>
                  <m:oMath xmlns:m="http://schemas.openxmlformats.org/officeDocument/2006/math">
                    <m:r>
                      <a:rPr lang="en-IN" sz="1200" i="1" kern="1200">
                        <a:solidFill>
                          <a:schemeClr val="tx1"/>
                        </a:solidFill>
                        <a:latin typeface="Cambria Math" panose="02040503050406030204" pitchFamily="18" charset="0"/>
                        <a:ea typeface="+mn-ea"/>
                        <a:cs typeface="+mn-cs"/>
                      </a:rPr>
                      <m:t>𝑝</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𝑥</m:t>
                        </m:r>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𝑀𝑎𝑙𝑖𝑔𝑛𝑎𝑛𝑡</m:t>
                        </m:r>
                      </m:e>
                    </m:d>
                  </m:oMath>
                </a14:m>
                <a:r>
                  <a:rPr lang="ar-AE" dirty="0"/>
                  <a:t>— </a:t>
                </a:r>
                <a:r>
                  <a:rPr lang="en-IN" dirty="0"/>
                  <a:t>the class-conditional densities required for Bayes classifier</a:t>
                </a:r>
              </a:p>
            </p:txBody>
          </p:sp>
        </mc:Choice>
        <mc:Fallback xmlns="">
          <p:sp>
            <p:nvSpPr>
              <p:cNvPr id="3" name="Notes Placeholder 2"/>
              <p:cNvSpPr>
                <a:spLocks noGrp="1"/>
              </p:cNvSpPr>
              <p:nvPr>
                <p:ph type="body" idx="1"/>
              </p:nvPr>
            </p:nvSpPr>
            <p:spPr/>
            <p:txBody>
              <a:bodyPr/>
              <a:lstStyle/>
              <a:p>
                <a:r>
                  <a:rPr lang="en-IN" dirty="0"/>
                  <a:t>These curves are nothing but </a:t>
                </a:r>
                <a:r>
                  <a:rPr lang="en-IN" sz="1200" i="0" kern="1200">
                    <a:solidFill>
                      <a:schemeClr val="tx1"/>
                    </a:solidFill>
                    <a:latin typeface="+mn-lt"/>
                    <a:ea typeface="+mn-ea"/>
                    <a:cs typeface="+mn-cs"/>
                  </a:rPr>
                  <a:t>𝑝</a:t>
                </a:r>
                <a:r>
                  <a:rPr lang="ar-AE" sz="1200" i="0" kern="1200">
                    <a:solidFill>
                      <a:schemeClr val="tx1"/>
                    </a:solidFill>
                    <a:latin typeface="+mn-lt"/>
                    <a:ea typeface="+mn-ea"/>
                    <a:cs typeface="+mn-cs"/>
                  </a:rPr>
                  <a:t>(𝑥∣𝐵𝑒𝑛𝑖𝑔𝑛)</a:t>
                </a:r>
                <a:r>
                  <a:rPr lang="en-IN" dirty="0"/>
                  <a:t>and </a:t>
                </a:r>
                <a:r>
                  <a:rPr lang="en-IN" sz="1200" i="0" kern="1200">
                    <a:solidFill>
                      <a:schemeClr val="tx1"/>
                    </a:solidFill>
                    <a:latin typeface="+mn-lt"/>
                    <a:ea typeface="+mn-ea"/>
                    <a:cs typeface="+mn-cs"/>
                  </a:rPr>
                  <a:t>𝑝</a:t>
                </a:r>
                <a:r>
                  <a:rPr lang="ar-AE" sz="1200" i="0" kern="1200">
                    <a:solidFill>
                      <a:schemeClr val="tx1"/>
                    </a:solidFill>
                    <a:latin typeface="+mn-lt"/>
                    <a:ea typeface="+mn-ea"/>
                    <a:cs typeface="+mn-cs"/>
                  </a:rPr>
                  <a:t>(𝑥∣𝑀𝑎𝑙𝑖𝑔𝑛𝑎𝑛𝑡)</a:t>
                </a:r>
                <a:r>
                  <a:rPr lang="ar-AE" dirty="0"/>
                  <a:t>— </a:t>
                </a:r>
                <a:r>
                  <a:rPr lang="en-IN" dirty="0"/>
                  <a:t>the class-conditional densities required for Bayes classifier</a:t>
                </a:r>
              </a:p>
            </p:txBody>
          </p:sp>
        </mc:Fallback>
      </mc:AlternateContent>
      <p:sp>
        <p:nvSpPr>
          <p:cNvPr id="4" name="Slide Number Placeholder 3">
            <a:extLst>
              <a:ext uri="{FF2B5EF4-FFF2-40B4-BE49-F238E27FC236}">
                <a16:creationId xmlns:a16="http://schemas.microsoft.com/office/drawing/2014/main" id="{E9560C8C-6787-577C-2D93-73CF5B66D901}"/>
              </a:ext>
            </a:extLst>
          </p:cNvPr>
          <p:cNvSpPr>
            <a:spLocks noGrp="1"/>
          </p:cNvSpPr>
          <p:nvPr>
            <p:ph type="sldNum" sz="quarter" idx="5"/>
          </p:nvPr>
        </p:nvSpPr>
        <p:spPr/>
        <p:txBody>
          <a:bodyPr/>
          <a:lstStyle/>
          <a:p>
            <a:fld id="{2194D9F9-F198-4C27-87F3-FD5170A7F27D}" type="slidenum">
              <a:rPr lang="en-IN" smtClean="0"/>
              <a:t>97</a:t>
            </a:fld>
            <a:endParaRPr lang="en-IN"/>
          </a:p>
        </p:txBody>
      </p:sp>
    </p:spTree>
    <p:extLst>
      <p:ext uri="{BB962C8B-B14F-4D97-AF65-F5344CB8AC3E}">
        <p14:creationId xmlns:p14="http://schemas.microsoft.com/office/powerpoint/2010/main" val="4046505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13D79-E484-FD70-A2D5-8A30BDEB7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99109-2063-BEEE-FA7B-8494A7A4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2D1C1-334E-D8EE-3278-74B0F74AAF43}"/>
              </a:ext>
            </a:extLst>
          </p:cNvPr>
          <p:cNvSpPr>
            <a:spLocks noGrp="1"/>
          </p:cNvSpPr>
          <p:nvPr>
            <p:ph type="body" idx="1"/>
          </p:nvPr>
        </p:nvSpPr>
        <p:spPr/>
        <p:txBody>
          <a:bodyPr/>
          <a:lstStyle/>
          <a:p>
            <a:r>
              <a:rPr lang="en-US" dirty="0"/>
              <a:t>This cost matrix tells Bayes: it is safer to over-diagnose than to miss a cancer.”</a:t>
            </a:r>
            <a:endParaRPr lang="en-IN" dirty="0"/>
          </a:p>
        </p:txBody>
      </p:sp>
      <p:sp>
        <p:nvSpPr>
          <p:cNvPr id="4" name="Slide Number Placeholder 3">
            <a:extLst>
              <a:ext uri="{FF2B5EF4-FFF2-40B4-BE49-F238E27FC236}">
                <a16:creationId xmlns:a16="http://schemas.microsoft.com/office/drawing/2014/main" id="{797A9911-EE88-58BB-E2F7-6960C7483238}"/>
              </a:ext>
            </a:extLst>
          </p:cNvPr>
          <p:cNvSpPr>
            <a:spLocks noGrp="1"/>
          </p:cNvSpPr>
          <p:nvPr>
            <p:ph type="sldNum" sz="quarter" idx="5"/>
          </p:nvPr>
        </p:nvSpPr>
        <p:spPr/>
        <p:txBody>
          <a:bodyPr/>
          <a:lstStyle/>
          <a:p>
            <a:fld id="{2194D9F9-F198-4C27-87F3-FD5170A7F27D}" type="slidenum">
              <a:rPr lang="en-IN" smtClean="0"/>
              <a:t>98</a:t>
            </a:fld>
            <a:endParaRPr lang="en-IN"/>
          </a:p>
        </p:txBody>
      </p:sp>
    </p:spTree>
    <p:extLst>
      <p:ext uri="{BB962C8B-B14F-4D97-AF65-F5344CB8AC3E}">
        <p14:creationId xmlns:p14="http://schemas.microsoft.com/office/powerpoint/2010/main" val="1300306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B5323-E2BD-B234-6520-21303687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02396-037A-AA8F-9978-1894461ED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FE943-2FCC-E11F-0FAC-361CEF23610B}"/>
              </a:ext>
            </a:extLst>
          </p:cNvPr>
          <p:cNvSpPr>
            <a:spLocks noGrp="1"/>
          </p:cNvSpPr>
          <p:nvPr>
            <p:ph type="body" idx="1"/>
          </p:nvPr>
        </p:nvSpPr>
        <p:spPr/>
        <p:txBody>
          <a:bodyPr/>
          <a:lstStyle/>
          <a:p>
            <a:r>
              <a:rPr lang="en-US" dirty="0"/>
              <a:t>This cost matrix tells Bayes: it is safer to over-diagnose than to miss a cancer.”</a:t>
            </a:r>
            <a:endParaRPr lang="en-IN" dirty="0"/>
          </a:p>
        </p:txBody>
      </p:sp>
      <p:sp>
        <p:nvSpPr>
          <p:cNvPr id="4" name="Slide Number Placeholder 3">
            <a:extLst>
              <a:ext uri="{FF2B5EF4-FFF2-40B4-BE49-F238E27FC236}">
                <a16:creationId xmlns:a16="http://schemas.microsoft.com/office/drawing/2014/main" id="{9AA3FC85-9422-FEB7-01B2-90ADD06B180F}"/>
              </a:ext>
            </a:extLst>
          </p:cNvPr>
          <p:cNvSpPr>
            <a:spLocks noGrp="1"/>
          </p:cNvSpPr>
          <p:nvPr>
            <p:ph type="sldNum" sz="quarter" idx="5"/>
          </p:nvPr>
        </p:nvSpPr>
        <p:spPr/>
        <p:txBody>
          <a:bodyPr/>
          <a:lstStyle/>
          <a:p>
            <a:fld id="{2194D9F9-F198-4C27-87F3-FD5170A7F27D}" type="slidenum">
              <a:rPr lang="en-IN" smtClean="0"/>
              <a:t>99</a:t>
            </a:fld>
            <a:endParaRPr lang="en-IN"/>
          </a:p>
        </p:txBody>
      </p:sp>
    </p:spTree>
    <p:extLst>
      <p:ext uri="{BB962C8B-B14F-4D97-AF65-F5344CB8AC3E}">
        <p14:creationId xmlns:p14="http://schemas.microsoft.com/office/powerpoint/2010/main" val="237485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101</a:t>
            </a:fld>
            <a:endParaRPr lang="en-US"/>
          </a:p>
        </p:txBody>
      </p:sp>
    </p:spTree>
    <p:extLst>
      <p:ext uri="{BB962C8B-B14F-4D97-AF65-F5344CB8AC3E}">
        <p14:creationId xmlns:p14="http://schemas.microsoft.com/office/powerpoint/2010/main" val="2465660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34764-4096-0569-4528-C917B7FF5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E61DB-2964-990F-F555-4ACE20524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23AEA-15EE-6783-94E0-C293A6CDF4A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3F5A34-99BD-DEAD-2E75-0AB4E5FF00DC}"/>
              </a:ext>
            </a:extLst>
          </p:cNvPr>
          <p:cNvSpPr>
            <a:spLocks noGrp="1"/>
          </p:cNvSpPr>
          <p:nvPr>
            <p:ph type="sldNum" sz="quarter" idx="5"/>
          </p:nvPr>
        </p:nvSpPr>
        <p:spPr/>
        <p:txBody>
          <a:bodyPr/>
          <a:lstStyle/>
          <a:p>
            <a:fld id="{C1EDAD17-33F0-4D65-82A5-1BBB03DED615}" type="slidenum">
              <a:rPr lang="en-US" smtClean="0"/>
              <a:t>102</a:t>
            </a:fld>
            <a:endParaRPr lang="en-US"/>
          </a:p>
        </p:txBody>
      </p:sp>
    </p:spTree>
    <p:extLst>
      <p:ext uri="{BB962C8B-B14F-4D97-AF65-F5344CB8AC3E}">
        <p14:creationId xmlns:p14="http://schemas.microsoft.com/office/powerpoint/2010/main" val="327821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4</a:t>
            </a:fld>
            <a:endParaRPr lang="en-US"/>
          </a:p>
        </p:txBody>
      </p:sp>
    </p:spTree>
    <p:extLst>
      <p:ext uri="{BB962C8B-B14F-4D97-AF65-F5344CB8AC3E}">
        <p14:creationId xmlns:p14="http://schemas.microsoft.com/office/powerpoint/2010/main" val="836689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EBA04-14A4-4702-3E84-3395511F5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AA7C4-637A-4122-F2BD-F88390DEAAC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B03BE575-ED5B-B000-1E85-F32CD4AA73CC}"/>
                  </a:ext>
                </a:extLst>
              </p:cNvPr>
              <p:cNvSpPr>
                <a:spLocks noGrp="1"/>
              </p:cNvSpPr>
              <p:nvPr>
                <p:ph type="body" idx="1"/>
              </p:nvPr>
            </p:nvSpPr>
            <p:spPr/>
            <p:txBody>
              <a:bodyPr/>
              <a:lstStyle/>
              <a:p>
                <a:r>
                  <a:rPr lang="en-IN" b="1" dirty="0"/>
                  <a:t>What this means physically (</a:t>
                </a:r>
                <a:r>
                  <a:rPr lang="en-IN" b="1" dirty="0" err="1"/>
                  <a:t>tumor</a:t>
                </a:r>
                <a:r>
                  <a:rPr lang="en-IN" b="1" dirty="0"/>
                  <a:t> example)</a:t>
                </a:r>
              </a:p>
              <a:p>
                <a:r>
                  <a:rPr lang="en-IN" dirty="0"/>
                  <a:t>At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into </a:t>
                </a:r>
                <a:r>
                  <a:rPr lang="en-IN" b="1" dirty="0"/>
                  <a:t>Benign region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𝑅</m:t>
                        </m:r>
                      </m:e>
                      <m:sub>
                        <m:r>
                          <a:rPr lang="ar-AE" sz="1200" i="0" kern="1200">
                            <a:solidFill>
                              <a:schemeClr val="tx1"/>
                            </a:solidFill>
                            <a:latin typeface="Cambria Math" panose="02040503050406030204" pitchFamily="18" charset="0"/>
                            <a:ea typeface="+mn-ea"/>
                            <a:cs typeface="+mn-cs"/>
                          </a:rPr>
                          <m:t>1</m:t>
                        </m:r>
                      </m:sub>
                    </m:sSub>
                  </m:oMath>
                </a14:m>
                <a:r>
                  <a:rPr lang="ar-AE" dirty="0"/>
                  <a:t>.</a:t>
                </a:r>
              </a:p>
              <a:p>
                <a:r>
                  <a:rPr lang="en-IN" dirty="0"/>
                  <a:t>Because including it there </a:t>
                </a:r>
                <a:r>
                  <a:rPr lang="en-IN" b="1" dirty="0"/>
                  <a:t>reduces total risk</a:t>
                </a:r>
                <a:r>
                  <a:rPr lang="en-IN" dirty="0"/>
                  <a:t>.</a:t>
                </a:r>
              </a:p>
              <a:p>
                <a:r>
                  <a:rPr lang="en-IN" b="1" dirty="0"/>
                  <a:t>What this means physically (</a:t>
                </a:r>
                <a:r>
                  <a:rPr lang="en-IN" b="1" dirty="0" err="1"/>
                  <a:t>tumor</a:t>
                </a:r>
                <a:r>
                  <a:rPr lang="en-IN" b="1" dirty="0"/>
                  <a:t> example)</a:t>
                </a:r>
              </a:p>
              <a:p>
                <a:r>
                  <a:rPr lang="en-IN" dirty="0"/>
                  <a:t>At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into </a:t>
                </a:r>
                <a:r>
                  <a:rPr lang="en-IN" b="1" dirty="0"/>
                  <a:t>Benign region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𝑅</m:t>
                        </m:r>
                      </m:e>
                      <m:sub>
                        <m:r>
                          <a:rPr lang="ar-AE" sz="1200" i="0" kern="1200">
                            <a:solidFill>
                              <a:schemeClr val="tx1"/>
                            </a:solidFill>
                            <a:latin typeface="Cambria Math" panose="02040503050406030204" pitchFamily="18" charset="0"/>
                            <a:ea typeface="+mn-ea"/>
                            <a:cs typeface="+mn-cs"/>
                          </a:rPr>
                          <m:t>1</m:t>
                        </m:r>
                      </m:sub>
                    </m:sSub>
                  </m:oMath>
                </a14:m>
                <a:r>
                  <a:rPr lang="ar-AE" dirty="0"/>
                  <a:t>.</a:t>
                </a:r>
              </a:p>
              <a:p>
                <a:r>
                  <a:rPr lang="en-IN" dirty="0"/>
                  <a:t>Because including it there </a:t>
                </a:r>
                <a:r>
                  <a:rPr lang="en-IN" b="1" dirty="0"/>
                  <a:t>reduces total risk</a:t>
                </a:r>
                <a:r>
                  <a:rPr lang="en-IN" dirty="0"/>
                  <a:t>.</a:t>
                </a:r>
              </a:p>
              <a:p>
                <a:endParaRPr lang="en-IN" dirty="0"/>
              </a:p>
            </p:txBody>
          </p:sp>
        </mc:Choice>
        <mc:Fallback xmlns="">
          <p:sp>
            <p:nvSpPr>
              <p:cNvPr id="3" name="Notes Placeholder 2">
                <a:extLst>
                  <a:ext uri="{FF2B5EF4-FFF2-40B4-BE49-F238E27FC236}">
                    <a16:creationId xmlns:a16="http://schemas.microsoft.com/office/drawing/2014/main" id="{B03BE575-ED5B-B000-1E85-F32CD4AA73CC}"/>
                  </a:ext>
                </a:extLst>
              </p:cNvPr>
              <p:cNvSpPr>
                <a:spLocks noGrp="1"/>
              </p:cNvSpPr>
              <p:nvPr>
                <p:ph type="body" idx="1"/>
              </p:nvPr>
            </p:nvSpPr>
            <p:spPr/>
            <p:txBody>
              <a:bodyPr/>
              <a:lstStyle/>
              <a:p>
                <a:r>
                  <a:rPr lang="en-IN" b="1" dirty="0"/>
                  <a:t>What this means physically (</a:t>
                </a:r>
                <a:r>
                  <a:rPr lang="en-IN" b="1" dirty="0" err="1"/>
                  <a:t>tumor</a:t>
                </a:r>
                <a:r>
                  <a:rPr lang="en-IN" b="1" dirty="0"/>
                  <a:t> example)</a:t>
                </a:r>
              </a:p>
              <a:p>
                <a:r>
                  <a:rPr lang="en-IN" dirty="0"/>
                  <a:t>At that </a:t>
                </a:r>
                <a:r>
                  <a:rPr lang="en-IN" sz="1200" i="0" kern="1200">
                    <a:solidFill>
                      <a:schemeClr val="tx1"/>
                    </a:solidFill>
                    <a:latin typeface="+mn-lt"/>
                    <a:ea typeface="+mn-ea"/>
                    <a:cs typeface="+mn-cs"/>
                  </a:rPr>
                  <a:t>𝑥</a:t>
                </a:r>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r>
                  <a:rPr lang="en-IN" sz="1200" i="0" kern="1200">
                    <a:solidFill>
                      <a:schemeClr val="tx1"/>
                    </a:solidFill>
                    <a:latin typeface="+mn-lt"/>
                    <a:ea typeface="+mn-ea"/>
                    <a:cs typeface="+mn-cs"/>
                  </a:rPr>
                  <a:t>𝑥</a:t>
                </a:r>
                <a:r>
                  <a:rPr lang="en-IN" dirty="0"/>
                  <a:t>into </a:t>
                </a:r>
                <a:r>
                  <a:rPr lang="en-IN" b="1" dirty="0"/>
                  <a:t>Benign region </a:t>
                </a:r>
                <a:r>
                  <a:rPr lang="ar-AE" sz="1200" i="0" kern="1200">
                    <a:solidFill>
                      <a:schemeClr val="tx1"/>
                    </a:solidFill>
                    <a:latin typeface="+mn-lt"/>
                    <a:ea typeface="+mn-ea"/>
                    <a:cs typeface="+mn-cs"/>
                  </a:rPr>
                  <a:t>𝑅_1</a:t>
                </a:r>
                <a:r>
                  <a:rPr lang="ar-AE" dirty="0"/>
                  <a:t>.</a:t>
                </a:r>
              </a:p>
              <a:p>
                <a:r>
                  <a:rPr lang="en-IN" dirty="0"/>
                  <a:t>Because including it there </a:t>
                </a:r>
                <a:r>
                  <a:rPr lang="en-IN" b="1" dirty="0"/>
                  <a:t>reduces total risk</a:t>
                </a:r>
                <a:r>
                  <a:rPr lang="en-IN" dirty="0"/>
                  <a:t>.</a:t>
                </a:r>
              </a:p>
              <a:p>
                <a:r>
                  <a:rPr lang="en-IN" b="1" dirty="0"/>
                  <a:t>What this means physically (</a:t>
                </a:r>
                <a:r>
                  <a:rPr lang="en-IN" b="1" dirty="0" err="1"/>
                  <a:t>tumor</a:t>
                </a:r>
                <a:r>
                  <a:rPr lang="en-IN" b="1" dirty="0"/>
                  <a:t> example)</a:t>
                </a:r>
              </a:p>
              <a:p>
                <a:r>
                  <a:rPr lang="en-IN" dirty="0"/>
                  <a:t>At that </a:t>
                </a:r>
                <a:r>
                  <a:rPr lang="en-IN" sz="1200" i="0" kern="1200">
                    <a:solidFill>
                      <a:schemeClr val="tx1"/>
                    </a:solidFill>
                    <a:latin typeface="+mn-lt"/>
                    <a:ea typeface="+mn-ea"/>
                    <a:cs typeface="+mn-cs"/>
                  </a:rPr>
                  <a:t>𝑥</a:t>
                </a:r>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r>
                  <a:rPr lang="en-IN" sz="1200" i="0" kern="1200">
                    <a:solidFill>
                      <a:schemeClr val="tx1"/>
                    </a:solidFill>
                    <a:latin typeface="+mn-lt"/>
                    <a:ea typeface="+mn-ea"/>
                    <a:cs typeface="+mn-cs"/>
                  </a:rPr>
                  <a:t>𝑥</a:t>
                </a:r>
                <a:r>
                  <a:rPr lang="en-IN" dirty="0"/>
                  <a:t>into </a:t>
                </a:r>
                <a:r>
                  <a:rPr lang="en-IN" b="1" dirty="0"/>
                  <a:t>Benign region </a:t>
                </a:r>
                <a:r>
                  <a:rPr lang="ar-AE" sz="1200" i="0" kern="1200">
                    <a:solidFill>
                      <a:schemeClr val="tx1"/>
                    </a:solidFill>
                    <a:latin typeface="+mn-lt"/>
                    <a:ea typeface="+mn-ea"/>
                    <a:cs typeface="+mn-cs"/>
                  </a:rPr>
                  <a:t>𝑅_1</a:t>
                </a:r>
                <a:r>
                  <a:rPr lang="ar-AE" dirty="0"/>
                  <a:t>.</a:t>
                </a:r>
              </a:p>
              <a:p>
                <a:r>
                  <a:rPr lang="en-IN" dirty="0"/>
                  <a:t>Because including it there </a:t>
                </a:r>
                <a:r>
                  <a:rPr lang="en-IN" b="1" dirty="0"/>
                  <a:t>reduces total risk</a:t>
                </a:r>
                <a:r>
                  <a:rPr lang="en-IN" dirty="0"/>
                  <a:t>.</a:t>
                </a:r>
              </a:p>
              <a:p>
                <a:endParaRPr lang="en-IN" dirty="0"/>
              </a:p>
            </p:txBody>
          </p:sp>
        </mc:Fallback>
      </mc:AlternateContent>
      <p:sp>
        <p:nvSpPr>
          <p:cNvPr id="4" name="Slide Number Placeholder 3">
            <a:extLst>
              <a:ext uri="{FF2B5EF4-FFF2-40B4-BE49-F238E27FC236}">
                <a16:creationId xmlns:a16="http://schemas.microsoft.com/office/drawing/2014/main" id="{F6B9368C-5B39-76CD-44DB-D37EAF78F5DE}"/>
              </a:ext>
            </a:extLst>
          </p:cNvPr>
          <p:cNvSpPr>
            <a:spLocks noGrp="1"/>
          </p:cNvSpPr>
          <p:nvPr>
            <p:ph type="sldNum" sz="quarter" idx="5"/>
          </p:nvPr>
        </p:nvSpPr>
        <p:spPr/>
        <p:txBody>
          <a:bodyPr/>
          <a:lstStyle/>
          <a:p>
            <a:fld id="{C1EDAD17-33F0-4D65-82A5-1BBB03DED615}" type="slidenum">
              <a:rPr lang="en-US" smtClean="0"/>
              <a:t>106</a:t>
            </a:fld>
            <a:endParaRPr lang="en-US"/>
          </a:p>
        </p:txBody>
      </p:sp>
    </p:spTree>
    <p:extLst>
      <p:ext uri="{BB962C8B-B14F-4D97-AF65-F5344CB8AC3E}">
        <p14:creationId xmlns:p14="http://schemas.microsoft.com/office/powerpoint/2010/main" val="3574932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b="1" dirty="0"/>
                  <a:t>What this means physically (</a:t>
                </a:r>
                <a:r>
                  <a:rPr lang="en-IN" b="1" dirty="0" err="1"/>
                  <a:t>tumor</a:t>
                </a:r>
                <a:r>
                  <a:rPr lang="en-IN" b="1" dirty="0"/>
                  <a:t> example)</a:t>
                </a:r>
              </a:p>
              <a:p>
                <a:r>
                  <a:rPr lang="en-IN" dirty="0"/>
                  <a:t>At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into </a:t>
                </a:r>
                <a:r>
                  <a:rPr lang="en-IN" b="1" dirty="0"/>
                  <a:t>Benign region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𝑅</m:t>
                        </m:r>
                      </m:e>
                      <m:sub>
                        <m:r>
                          <a:rPr lang="ar-AE" sz="1200" i="0" kern="1200">
                            <a:solidFill>
                              <a:schemeClr val="tx1"/>
                            </a:solidFill>
                            <a:latin typeface="Cambria Math" panose="02040503050406030204" pitchFamily="18" charset="0"/>
                            <a:ea typeface="+mn-ea"/>
                            <a:cs typeface="+mn-cs"/>
                          </a:rPr>
                          <m:t>1</m:t>
                        </m:r>
                      </m:sub>
                    </m:sSub>
                  </m:oMath>
                </a14:m>
                <a:r>
                  <a:rPr lang="ar-AE" dirty="0"/>
                  <a:t>.</a:t>
                </a:r>
              </a:p>
              <a:p>
                <a:r>
                  <a:rPr lang="en-IN" dirty="0"/>
                  <a:t>Because including it there </a:t>
                </a:r>
                <a:r>
                  <a:rPr lang="en-IN" b="1" dirty="0"/>
                  <a:t>reduces total risk</a:t>
                </a:r>
                <a:r>
                  <a:rPr lang="en-IN" dirty="0"/>
                  <a:t>.</a:t>
                </a:r>
              </a:p>
              <a:p>
                <a:r>
                  <a:rPr lang="en-IN" b="1" dirty="0"/>
                  <a:t>What this means physically (</a:t>
                </a:r>
                <a:r>
                  <a:rPr lang="en-IN" b="1" dirty="0" err="1"/>
                  <a:t>tumor</a:t>
                </a:r>
                <a:r>
                  <a:rPr lang="en-IN" b="1" dirty="0"/>
                  <a:t> example)</a:t>
                </a:r>
              </a:p>
              <a:p>
                <a:r>
                  <a:rPr lang="en-IN" dirty="0"/>
                  <a:t>At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into </a:t>
                </a:r>
                <a:r>
                  <a:rPr lang="en-IN" b="1" dirty="0"/>
                  <a:t>Benign region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𝑅</m:t>
                        </m:r>
                      </m:e>
                      <m:sub>
                        <m:r>
                          <a:rPr lang="ar-AE" sz="1200" i="0" kern="1200">
                            <a:solidFill>
                              <a:schemeClr val="tx1"/>
                            </a:solidFill>
                            <a:latin typeface="Cambria Math" panose="02040503050406030204" pitchFamily="18" charset="0"/>
                            <a:ea typeface="+mn-ea"/>
                            <a:cs typeface="+mn-cs"/>
                          </a:rPr>
                          <m:t>1</m:t>
                        </m:r>
                      </m:sub>
                    </m:sSub>
                  </m:oMath>
                </a14:m>
                <a:r>
                  <a:rPr lang="ar-AE" dirty="0"/>
                  <a:t>.</a:t>
                </a:r>
              </a:p>
              <a:p>
                <a:r>
                  <a:rPr lang="en-IN" dirty="0"/>
                  <a:t>Because including it there </a:t>
                </a:r>
                <a:r>
                  <a:rPr lang="en-IN" b="1" dirty="0"/>
                  <a:t>reduces total risk</a:t>
                </a:r>
                <a:r>
                  <a:rPr lang="en-IN" dirty="0"/>
                  <a:t>.</a:t>
                </a:r>
              </a:p>
              <a:p>
                <a:endParaRPr lang="en-IN" dirty="0"/>
              </a:p>
            </p:txBody>
          </p:sp>
        </mc:Choice>
        <mc:Fallback xmlns="">
          <p:sp>
            <p:nvSpPr>
              <p:cNvPr id="3" name="Notes Placeholder 2"/>
              <p:cNvSpPr>
                <a:spLocks noGrp="1"/>
              </p:cNvSpPr>
              <p:nvPr>
                <p:ph type="body" idx="1"/>
              </p:nvPr>
            </p:nvSpPr>
            <p:spPr/>
            <p:txBody>
              <a:bodyPr/>
              <a:lstStyle/>
              <a:p>
                <a:r>
                  <a:rPr lang="en-IN" b="1" dirty="0"/>
                  <a:t>What this means physically (</a:t>
                </a:r>
                <a:r>
                  <a:rPr lang="en-IN" b="1" dirty="0" err="1"/>
                  <a:t>tumor</a:t>
                </a:r>
                <a:r>
                  <a:rPr lang="en-IN" b="1" dirty="0"/>
                  <a:t> example)</a:t>
                </a:r>
              </a:p>
              <a:p>
                <a:r>
                  <a:rPr lang="en-IN" dirty="0"/>
                  <a:t>At that </a:t>
                </a:r>
                <a:r>
                  <a:rPr lang="en-IN" sz="1200" i="0" kern="1200">
                    <a:solidFill>
                      <a:schemeClr val="tx1"/>
                    </a:solidFill>
                    <a:latin typeface="+mn-lt"/>
                    <a:ea typeface="+mn-ea"/>
                    <a:cs typeface="+mn-cs"/>
                  </a:rPr>
                  <a:t>𝑥</a:t>
                </a:r>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r>
                  <a:rPr lang="en-IN" sz="1200" i="0" kern="1200">
                    <a:solidFill>
                      <a:schemeClr val="tx1"/>
                    </a:solidFill>
                    <a:latin typeface="+mn-lt"/>
                    <a:ea typeface="+mn-ea"/>
                    <a:cs typeface="+mn-cs"/>
                  </a:rPr>
                  <a:t>𝑥</a:t>
                </a:r>
                <a:r>
                  <a:rPr lang="en-IN" dirty="0"/>
                  <a:t>into </a:t>
                </a:r>
                <a:r>
                  <a:rPr lang="en-IN" b="1" dirty="0"/>
                  <a:t>Benign region </a:t>
                </a:r>
                <a:r>
                  <a:rPr lang="ar-AE" sz="1200" i="0" kern="1200">
                    <a:solidFill>
                      <a:schemeClr val="tx1"/>
                    </a:solidFill>
                    <a:latin typeface="+mn-lt"/>
                    <a:ea typeface="+mn-ea"/>
                    <a:cs typeface="+mn-cs"/>
                  </a:rPr>
                  <a:t>𝑅_1</a:t>
                </a:r>
                <a:r>
                  <a:rPr lang="ar-AE" dirty="0"/>
                  <a:t>.</a:t>
                </a:r>
              </a:p>
              <a:p>
                <a:r>
                  <a:rPr lang="en-IN" dirty="0"/>
                  <a:t>Because including it there </a:t>
                </a:r>
                <a:r>
                  <a:rPr lang="en-IN" b="1" dirty="0"/>
                  <a:t>reduces total risk</a:t>
                </a:r>
                <a:r>
                  <a:rPr lang="en-IN" dirty="0"/>
                  <a:t>.</a:t>
                </a:r>
              </a:p>
              <a:p>
                <a:r>
                  <a:rPr lang="en-IN" b="1" dirty="0"/>
                  <a:t>What this means physically (</a:t>
                </a:r>
                <a:r>
                  <a:rPr lang="en-IN" b="1" dirty="0" err="1"/>
                  <a:t>tumor</a:t>
                </a:r>
                <a:r>
                  <a:rPr lang="en-IN" b="1" dirty="0"/>
                  <a:t> example)</a:t>
                </a:r>
              </a:p>
              <a:p>
                <a:r>
                  <a:rPr lang="en-IN" dirty="0"/>
                  <a:t>At that </a:t>
                </a:r>
                <a:r>
                  <a:rPr lang="en-IN" sz="1200" i="0" kern="1200">
                    <a:solidFill>
                      <a:schemeClr val="tx1"/>
                    </a:solidFill>
                    <a:latin typeface="+mn-lt"/>
                    <a:ea typeface="+mn-ea"/>
                    <a:cs typeface="+mn-cs"/>
                  </a:rPr>
                  <a:t>𝑥</a:t>
                </a:r>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r>
                  <a:rPr lang="en-IN" sz="1200" i="0" kern="1200">
                    <a:solidFill>
                      <a:schemeClr val="tx1"/>
                    </a:solidFill>
                    <a:latin typeface="+mn-lt"/>
                    <a:ea typeface="+mn-ea"/>
                    <a:cs typeface="+mn-cs"/>
                  </a:rPr>
                  <a:t>𝑥</a:t>
                </a:r>
                <a:r>
                  <a:rPr lang="en-IN" dirty="0"/>
                  <a:t>into </a:t>
                </a:r>
                <a:r>
                  <a:rPr lang="en-IN" b="1" dirty="0"/>
                  <a:t>Benign region </a:t>
                </a:r>
                <a:r>
                  <a:rPr lang="ar-AE" sz="1200" i="0" kern="1200">
                    <a:solidFill>
                      <a:schemeClr val="tx1"/>
                    </a:solidFill>
                    <a:latin typeface="+mn-lt"/>
                    <a:ea typeface="+mn-ea"/>
                    <a:cs typeface="+mn-cs"/>
                  </a:rPr>
                  <a:t>𝑅_1</a:t>
                </a:r>
                <a:r>
                  <a:rPr lang="ar-AE" dirty="0"/>
                  <a:t>.</a:t>
                </a:r>
              </a:p>
              <a:p>
                <a:r>
                  <a:rPr lang="en-IN" dirty="0"/>
                  <a:t>Because including it there </a:t>
                </a:r>
                <a:r>
                  <a:rPr lang="en-IN" b="1" dirty="0"/>
                  <a:t>reduces total risk</a:t>
                </a:r>
                <a:r>
                  <a:rPr lang="en-IN" dirty="0"/>
                  <a:t>.</a:t>
                </a:r>
              </a:p>
              <a:p>
                <a:endParaRPr lang="en-IN" dirty="0"/>
              </a:p>
            </p:txBody>
          </p:sp>
        </mc:Fallback>
      </mc:AlternateContent>
      <p:sp>
        <p:nvSpPr>
          <p:cNvPr id="4" name="Slide Number Placeholder 3"/>
          <p:cNvSpPr>
            <a:spLocks noGrp="1"/>
          </p:cNvSpPr>
          <p:nvPr>
            <p:ph type="sldNum" sz="quarter" idx="5"/>
          </p:nvPr>
        </p:nvSpPr>
        <p:spPr/>
        <p:txBody>
          <a:bodyPr/>
          <a:lstStyle/>
          <a:p>
            <a:fld id="{C1EDAD17-33F0-4D65-82A5-1BBB03DED615}" type="slidenum">
              <a:rPr lang="en-US" smtClean="0"/>
              <a:t>107</a:t>
            </a:fld>
            <a:endParaRPr lang="en-US"/>
          </a:p>
        </p:txBody>
      </p:sp>
    </p:spTree>
    <p:extLst>
      <p:ext uri="{BB962C8B-B14F-4D97-AF65-F5344CB8AC3E}">
        <p14:creationId xmlns:p14="http://schemas.microsoft.com/office/powerpoint/2010/main" val="2039334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2A68F-0ACD-DDC8-EBE5-70805E657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B01BD-7C46-BBC3-D0E3-0C5619FE86A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20DF6CB-0BF4-0FB9-6F1A-72F5423F7C8A}"/>
                  </a:ext>
                </a:extLst>
              </p:cNvPr>
              <p:cNvSpPr>
                <a:spLocks noGrp="1"/>
              </p:cNvSpPr>
              <p:nvPr>
                <p:ph type="body" idx="1"/>
              </p:nvPr>
            </p:nvSpPr>
            <p:spPr/>
            <p:txBody>
              <a:bodyPr/>
              <a:lstStyle/>
              <a:p>
                <a:r>
                  <a:rPr lang="en-IN" b="1" dirty="0"/>
                  <a:t>What this means physically (</a:t>
                </a:r>
                <a:r>
                  <a:rPr lang="en-IN" b="1" dirty="0" err="1"/>
                  <a:t>tumor</a:t>
                </a:r>
                <a:r>
                  <a:rPr lang="en-IN" b="1" dirty="0"/>
                  <a:t> example)</a:t>
                </a:r>
              </a:p>
              <a:p>
                <a:r>
                  <a:rPr lang="en-IN" dirty="0"/>
                  <a:t>At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into </a:t>
                </a:r>
                <a:r>
                  <a:rPr lang="en-IN" b="1" dirty="0"/>
                  <a:t>Benign region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𝑅</m:t>
                        </m:r>
                      </m:e>
                      <m:sub>
                        <m:r>
                          <a:rPr lang="ar-AE" sz="1200" i="0" kern="1200">
                            <a:solidFill>
                              <a:schemeClr val="tx1"/>
                            </a:solidFill>
                            <a:latin typeface="Cambria Math" panose="02040503050406030204" pitchFamily="18" charset="0"/>
                            <a:ea typeface="+mn-ea"/>
                            <a:cs typeface="+mn-cs"/>
                          </a:rPr>
                          <m:t>1</m:t>
                        </m:r>
                      </m:sub>
                    </m:sSub>
                  </m:oMath>
                </a14:m>
                <a:r>
                  <a:rPr lang="ar-AE" dirty="0"/>
                  <a:t>.</a:t>
                </a:r>
              </a:p>
              <a:p>
                <a:r>
                  <a:rPr lang="en-IN" dirty="0"/>
                  <a:t>Because including it there </a:t>
                </a:r>
                <a:r>
                  <a:rPr lang="en-IN" b="1" dirty="0"/>
                  <a:t>reduces total risk</a:t>
                </a:r>
                <a:r>
                  <a:rPr lang="en-IN" dirty="0"/>
                  <a:t>.</a:t>
                </a:r>
              </a:p>
              <a:p>
                <a:r>
                  <a:rPr lang="en-IN" b="1" dirty="0"/>
                  <a:t>What this means physically (</a:t>
                </a:r>
                <a:r>
                  <a:rPr lang="en-IN" b="1" dirty="0" err="1"/>
                  <a:t>tumor</a:t>
                </a:r>
                <a:r>
                  <a:rPr lang="en-IN" b="1" dirty="0"/>
                  <a:t> example)</a:t>
                </a:r>
              </a:p>
              <a:p>
                <a:r>
                  <a:rPr lang="en-IN" dirty="0"/>
                  <a:t>At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dirty="0"/>
                  <a:t>into </a:t>
                </a:r>
                <a:r>
                  <a:rPr lang="en-IN" b="1" dirty="0"/>
                  <a:t>Benign region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𝑅</m:t>
                        </m:r>
                      </m:e>
                      <m:sub>
                        <m:r>
                          <a:rPr lang="ar-AE" sz="1200" i="0" kern="1200">
                            <a:solidFill>
                              <a:schemeClr val="tx1"/>
                            </a:solidFill>
                            <a:latin typeface="Cambria Math" panose="02040503050406030204" pitchFamily="18" charset="0"/>
                            <a:ea typeface="+mn-ea"/>
                            <a:cs typeface="+mn-cs"/>
                          </a:rPr>
                          <m:t>1</m:t>
                        </m:r>
                      </m:sub>
                    </m:sSub>
                  </m:oMath>
                </a14:m>
                <a:r>
                  <a:rPr lang="ar-AE" dirty="0"/>
                  <a:t>.</a:t>
                </a:r>
              </a:p>
              <a:p>
                <a:r>
                  <a:rPr lang="en-IN" dirty="0"/>
                  <a:t>Because including it there </a:t>
                </a:r>
                <a:r>
                  <a:rPr lang="en-IN" b="1" dirty="0"/>
                  <a:t>reduces total risk</a:t>
                </a:r>
                <a:r>
                  <a:rPr lang="en-IN" dirty="0"/>
                  <a:t>.</a:t>
                </a:r>
              </a:p>
              <a:p>
                <a:endParaRPr lang="en-IN" dirty="0"/>
              </a:p>
            </p:txBody>
          </p:sp>
        </mc:Choice>
        <mc:Fallback xmlns="">
          <p:sp>
            <p:nvSpPr>
              <p:cNvPr id="3" name="Notes Placeholder 2">
                <a:extLst>
                  <a:ext uri="{FF2B5EF4-FFF2-40B4-BE49-F238E27FC236}">
                    <a16:creationId xmlns:a16="http://schemas.microsoft.com/office/drawing/2014/main" id="{720DF6CB-0BF4-0FB9-6F1A-72F5423F7C8A}"/>
                  </a:ext>
                </a:extLst>
              </p:cNvPr>
              <p:cNvSpPr>
                <a:spLocks noGrp="1"/>
              </p:cNvSpPr>
              <p:nvPr>
                <p:ph type="body" idx="1"/>
              </p:nvPr>
            </p:nvSpPr>
            <p:spPr/>
            <p:txBody>
              <a:bodyPr/>
              <a:lstStyle/>
              <a:p>
                <a:r>
                  <a:rPr lang="en-IN" b="1" dirty="0"/>
                  <a:t>What this means physically (</a:t>
                </a:r>
                <a:r>
                  <a:rPr lang="en-IN" b="1" dirty="0" err="1"/>
                  <a:t>tumor</a:t>
                </a:r>
                <a:r>
                  <a:rPr lang="en-IN" b="1" dirty="0"/>
                  <a:t> example)</a:t>
                </a:r>
              </a:p>
              <a:p>
                <a:r>
                  <a:rPr lang="en-IN" dirty="0"/>
                  <a:t>At that </a:t>
                </a:r>
                <a:r>
                  <a:rPr lang="en-IN" sz="1200" i="0" kern="1200">
                    <a:solidFill>
                      <a:schemeClr val="tx1"/>
                    </a:solidFill>
                    <a:latin typeface="+mn-lt"/>
                    <a:ea typeface="+mn-ea"/>
                    <a:cs typeface="+mn-cs"/>
                  </a:rPr>
                  <a:t>𝑥</a:t>
                </a:r>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r>
                  <a:rPr lang="en-IN" sz="1200" i="0" kern="1200">
                    <a:solidFill>
                      <a:schemeClr val="tx1"/>
                    </a:solidFill>
                    <a:latin typeface="+mn-lt"/>
                    <a:ea typeface="+mn-ea"/>
                    <a:cs typeface="+mn-cs"/>
                  </a:rPr>
                  <a:t>𝑥</a:t>
                </a:r>
                <a:r>
                  <a:rPr lang="en-IN" dirty="0"/>
                  <a:t>into </a:t>
                </a:r>
                <a:r>
                  <a:rPr lang="en-IN" b="1" dirty="0"/>
                  <a:t>Benign region </a:t>
                </a:r>
                <a:r>
                  <a:rPr lang="ar-AE" sz="1200" i="0" kern="1200">
                    <a:solidFill>
                      <a:schemeClr val="tx1"/>
                    </a:solidFill>
                    <a:latin typeface="+mn-lt"/>
                    <a:ea typeface="+mn-ea"/>
                    <a:cs typeface="+mn-cs"/>
                  </a:rPr>
                  <a:t>𝑅_1</a:t>
                </a:r>
                <a:r>
                  <a:rPr lang="ar-AE" dirty="0"/>
                  <a:t>.</a:t>
                </a:r>
              </a:p>
              <a:p>
                <a:r>
                  <a:rPr lang="en-IN" dirty="0"/>
                  <a:t>Because including it there </a:t>
                </a:r>
                <a:r>
                  <a:rPr lang="en-IN" b="1" dirty="0"/>
                  <a:t>reduces total risk</a:t>
                </a:r>
                <a:r>
                  <a:rPr lang="en-IN" dirty="0"/>
                  <a:t>.</a:t>
                </a:r>
              </a:p>
              <a:p>
                <a:r>
                  <a:rPr lang="en-IN" b="1" dirty="0"/>
                  <a:t>What this means physically (</a:t>
                </a:r>
                <a:r>
                  <a:rPr lang="en-IN" b="1" dirty="0" err="1"/>
                  <a:t>tumor</a:t>
                </a:r>
                <a:r>
                  <a:rPr lang="en-IN" b="1" dirty="0"/>
                  <a:t> example)</a:t>
                </a:r>
              </a:p>
              <a:p>
                <a:r>
                  <a:rPr lang="en-IN" dirty="0"/>
                  <a:t>At that </a:t>
                </a:r>
                <a:r>
                  <a:rPr lang="en-IN" sz="1200" i="0" kern="1200">
                    <a:solidFill>
                      <a:schemeClr val="tx1"/>
                    </a:solidFill>
                    <a:latin typeface="+mn-lt"/>
                    <a:ea typeface="+mn-ea"/>
                    <a:cs typeface="+mn-cs"/>
                  </a:rPr>
                  <a:t>𝑥</a:t>
                </a:r>
                <a:r>
                  <a:rPr lang="en-IN" dirty="0"/>
                  <a:t>:</a:t>
                </a:r>
              </a:p>
              <a:p>
                <a:r>
                  <a:rPr lang="en-IN" dirty="0"/>
                  <a:t>Left term = </a:t>
                </a:r>
                <a:r>
                  <a:rPr lang="en-IN" b="1" dirty="0"/>
                  <a:t>cost-weighted support for Malignant</a:t>
                </a:r>
                <a:endParaRPr lang="en-IN" dirty="0"/>
              </a:p>
              <a:p>
                <a:r>
                  <a:rPr lang="en-IN" dirty="0"/>
                  <a:t>Right term = </a:t>
                </a:r>
                <a:r>
                  <a:rPr lang="en-IN" b="1" dirty="0"/>
                  <a:t>cost-weighted support for Benign</a:t>
                </a:r>
                <a:endParaRPr lang="en-IN" dirty="0"/>
              </a:p>
              <a:p>
                <a:r>
                  <a:rPr lang="en-IN" dirty="0"/>
                  <a:t>If malignant support is smaller, put that </a:t>
                </a:r>
                <a:r>
                  <a:rPr lang="en-IN" sz="1200" i="0" kern="1200">
                    <a:solidFill>
                      <a:schemeClr val="tx1"/>
                    </a:solidFill>
                    <a:latin typeface="+mn-lt"/>
                    <a:ea typeface="+mn-ea"/>
                    <a:cs typeface="+mn-cs"/>
                  </a:rPr>
                  <a:t>𝑥</a:t>
                </a:r>
                <a:r>
                  <a:rPr lang="en-IN" dirty="0"/>
                  <a:t>into </a:t>
                </a:r>
                <a:r>
                  <a:rPr lang="en-IN" b="1" dirty="0"/>
                  <a:t>Benign region </a:t>
                </a:r>
                <a:r>
                  <a:rPr lang="ar-AE" sz="1200" i="0" kern="1200">
                    <a:solidFill>
                      <a:schemeClr val="tx1"/>
                    </a:solidFill>
                    <a:latin typeface="+mn-lt"/>
                    <a:ea typeface="+mn-ea"/>
                    <a:cs typeface="+mn-cs"/>
                  </a:rPr>
                  <a:t>𝑅_1</a:t>
                </a:r>
                <a:r>
                  <a:rPr lang="ar-AE" dirty="0"/>
                  <a:t>.</a:t>
                </a:r>
              </a:p>
              <a:p>
                <a:r>
                  <a:rPr lang="en-IN" dirty="0"/>
                  <a:t>Because including it there </a:t>
                </a:r>
                <a:r>
                  <a:rPr lang="en-IN" b="1" dirty="0"/>
                  <a:t>reduces total risk</a:t>
                </a:r>
                <a:r>
                  <a:rPr lang="en-IN" dirty="0"/>
                  <a:t>.</a:t>
                </a:r>
              </a:p>
              <a:p>
                <a:endParaRPr lang="en-IN" dirty="0"/>
              </a:p>
            </p:txBody>
          </p:sp>
        </mc:Fallback>
      </mc:AlternateContent>
      <p:sp>
        <p:nvSpPr>
          <p:cNvPr id="4" name="Slide Number Placeholder 3">
            <a:extLst>
              <a:ext uri="{FF2B5EF4-FFF2-40B4-BE49-F238E27FC236}">
                <a16:creationId xmlns:a16="http://schemas.microsoft.com/office/drawing/2014/main" id="{186ED8BD-C416-7654-1796-D88CDF35F377}"/>
              </a:ext>
            </a:extLst>
          </p:cNvPr>
          <p:cNvSpPr>
            <a:spLocks noGrp="1"/>
          </p:cNvSpPr>
          <p:nvPr>
            <p:ph type="sldNum" sz="quarter" idx="5"/>
          </p:nvPr>
        </p:nvSpPr>
        <p:spPr/>
        <p:txBody>
          <a:bodyPr/>
          <a:lstStyle/>
          <a:p>
            <a:fld id="{C1EDAD17-33F0-4D65-82A5-1BBB03DED615}" type="slidenum">
              <a:rPr lang="en-US" smtClean="0"/>
              <a:t>108</a:t>
            </a:fld>
            <a:endParaRPr lang="en-US"/>
          </a:p>
        </p:txBody>
      </p:sp>
    </p:spTree>
    <p:extLst>
      <p:ext uri="{BB962C8B-B14F-4D97-AF65-F5344CB8AC3E}">
        <p14:creationId xmlns:p14="http://schemas.microsoft.com/office/powerpoint/2010/main" val="1061331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110</a:t>
            </a:fld>
            <a:endParaRPr lang="en-US"/>
          </a:p>
        </p:txBody>
      </p:sp>
    </p:spTree>
    <p:extLst>
      <p:ext uri="{BB962C8B-B14F-4D97-AF65-F5344CB8AC3E}">
        <p14:creationId xmlns:p14="http://schemas.microsoft.com/office/powerpoint/2010/main" val="903087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91DF4-C42C-BFBA-D702-AEB4CC770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37812-291B-76CA-4A02-DCD2E8043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FB6D36-F7C6-B733-B2F7-207185F9E89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58754A3-1FAC-145C-27E7-EA814946562A}"/>
              </a:ext>
            </a:extLst>
          </p:cNvPr>
          <p:cNvSpPr>
            <a:spLocks noGrp="1"/>
          </p:cNvSpPr>
          <p:nvPr>
            <p:ph type="sldNum" sz="quarter" idx="5"/>
          </p:nvPr>
        </p:nvSpPr>
        <p:spPr/>
        <p:txBody>
          <a:bodyPr/>
          <a:lstStyle/>
          <a:p>
            <a:fld id="{C1EDAD17-33F0-4D65-82A5-1BBB03DED615}" type="slidenum">
              <a:rPr lang="en-US" smtClean="0"/>
              <a:t>111</a:t>
            </a:fld>
            <a:endParaRPr lang="en-US"/>
          </a:p>
        </p:txBody>
      </p:sp>
    </p:spTree>
    <p:extLst>
      <p:ext uri="{BB962C8B-B14F-4D97-AF65-F5344CB8AC3E}">
        <p14:creationId xmlns:p14="http://schemas.microsoft.com/office/powerpoint/2010/main" val="3024460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112</a:t>
            </a:fld>
            <a:endParaRPr lang="en-US"/>
          </a:p>
        </p:txBody>
      </p:sp>
    </p:spTree>
    <p:extLst>
      <p:ext uri="{BB962C8B-B14F-4D97-AF65-F5344CB8AC3E}">
        <p14:creationId xmlns:p14="http://schemas.microsoft.com/office/powerpoint/2010/main" val="1621852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12364-3CCC-3E1F-A3CB-6A523C7DA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2B6C2-0194-C84F-BBD3-0EF32BEAF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428F4E-2B6B-2D3A-D013-6545B9B7998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A9ED480-DD2C-4A8B-83B3-DDA4CF038B22}"/>
              </a:ext>
            </a:extLst>
          </p:cNvPr>
          <p:cNvSpPr>
            <a:spLocks noGrp="1"/>
          </p:cNvSpPr>
          <p:nvPr>
            <p:ph type="sldNum" sz="quarter" idx="5"/>
          </p:nvPr>
        </p:nvSpPr>
        <p:spPr/>
        <p:txBody>
          <a:bodyPr/>
          <a:lstStyle/>
          <a:p>
            <a:fld id="{C1EDAD17-33F0-4D65-82A5-1BBB03DED615}" type="slidenum">
              <a:rPr lang="en-US" smtClean="0"/>
              <a:t>113</a:t>
            </a:fld>
            <a:endParaRPr lang="en-US"/>
          </a:p>
        </p:txBody>
      </p:sp>
    </p:spTree>
    <p:extLst>
      <p:ext uri="{BB962C8B-B14F-4D97-AF65-F5344CB8AC3E}">
        <p14:creationId xmlns:p14="http://schemas.microsoft.com/office/powerpoint/2010/main" val="566053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2D92F-30FE-807B-DAE2-B6919BEA1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FEF03-5A7B-831E-ABA3-F0E2ACA69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0F303-BF34-F9A2-6A71-60BF4FEEA18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862FF52-5337-90E3-ABDC-7B848664DD36}"/>
              </a:ext>
            </a:extLst>
          </p:cNvPr>
          <p:cNvSpPr>
            <a:spLocks noGrp="1"/>
          </p:cNvSpPr>
          <p:nvPr>
            <p:ph type="sldNum" sz="quarter" idx="5"/>
          </p:nvPr>
        </p:nvSpPr>
        <p:spPr/>
        <p:txBody>
          <a:bodyPr/>
          <a:lstStyle/>
          <a:p>
            <a:fld id="{C1EDAD17-33F0-4D65-82A5-1BBB03DED615}" type="slidenum">
              <a:rPr lang="en-US" smtClean="0"/>
              <a:t>114</a:t>
            </a:fld>
            <a:endParaRPr lang="en-US"/>
          </a:p>
        </p:txBody>
      </p:sp>
    </p:spTree>
    <p:extLst>
      <p:ext uri="{BB962C8B-B14F-4D97-AF65-F5344CB8AC3E}">
        <p14:creationId xmlns:p14="http://schemas.microsoft.com/office/powerpoint/2010/main" val="202415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this is a single number (scalar).</a:t>
            </a:r>
            <a:endParaRPr lang="en-IN" b="0" dirty="0"/>
          </a:p>
        </p:txBody>
      </p:sp>
      <p:sp>
        <p:nvSpPr>
          <p:cNvPr id="4" name="Slide Number Placeholder 3"/>
          <p:cNvSpPr>
            <a:spLocks noGrp="1"/>
          </p:cNvSpPr>
          <p:nvPr>
            <p:ph type="sldNum" sz="quarter" idx="5"/>
          </p:nvPr>
        </p:nvSpPr>
        <p:spPr/>
        <p:txBody>
          <a:bodyPr/>
          <a:lstStyle/>
          <a:p>
            <a:fld id="{C1EDAD17-33F0-4D65-82A5-1BBB03DED615}" type="slidenum">
              <a:rPr lang="en-US" smtClean="0"/>
              <a:t>120</a:t>
            </a:fld>
            <a:endParaRPr lang="en-US"/>
          </a:p>
        </p:txBody>
      </p:sp>
    </p:spTree>
    <p:extLst>
      <p:ext uri="{BB962C8B-B14F-4D97-AF65-F5344CB8AC3E}">
        <p14:creationId xmlns:p14="http://schemas.microsoft.com/office/powerpoint/2010/main" val="3611705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80A85-9F12-CA63-479D-5A349C3E2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3493E6-565F-EFA4-8E0F-10921DAB33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6B410-BEDE-1302-80DF-548CB4CBAFA2}"/>
              </a:ext>
            </a:extLst>
          </p:cNvPr>
          <p:cNvSpPr>
            <a:spLocks noGrp="1"/>
          </p:cNvSpPr>
          <p:nvPr>
            <p:ph type="body" idx="1"/>
          </p:nvPr>
        </p:nvSpPr>
        <p:spPr/>
        <p:txBody>
          <a:bodyPr/>
          <a:lstStyle/>
          <a:p>
            <a:r>
              <a:rPr lang="en-US" b="0" dirty="0"/>
              <a:t>So this is a single number (scalar).</a:t>
            </a:r>
            <a:endParaRPr lang="en-IN" b="0" dirty="0"/>
          </a:p>
        </p:txBody>
      </p:sp>
      <p:sp>
        <p:nvSpPr>
          <p:cNvPr id="4" name="Slide Number Placeholder 3">
            <a:extLst>
              <a:ext uri="{FF2B5EF4-FFF2-40B4-BE49-F238E27FC236}">
                <a16:creationId xmlns:a16="http://schemas.microsoft.com/office/drawing/2014/main" id="{B481AC07-0C99-51A3-EAA7-F287845470DB}"/>
              </a:ext>
            </a:extLst>
          </p:cNvPr>
          <p:cNvSpPr>
            <a:spLocks noGrp="1"/>
          </p:cNvSpPr>
          <p:nvPr>
            <p:ph type="sldNum" sz="quarter" idx="5"/>
          </p:nvPr>
        </p:nvSpPr>
        <p:spPr/>
        <p:txBody>
          <a:bodyPr/>
          <a:lstStyle/>
          <a:p>
            <a:fld id="{C1EDAD17-33F0-4D65-82A5-1BBB03DED615}" type="slidenum">
              <a:rPr lang="en-US" smtClean="0"/>
              <a:t>121</a:t>
            </a:fld>
            <a:endParaRPr lang="en-US"/>
          </a:p>
        </p:txBody>
      </p:sp>
    </p:spTree>
    <p:extLst>
      <p:ext uri="{BB962C8B-B14F-4D97-AF65-F5344CB8AC3E}">
        <p14:creationId xmlns:p14="http://schemas.microsoft.com/office/powerpoint/2010/main" val="91081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12</a:t>
            </a:fld>
            <a:endParaRPr lang="en-US"/>
          </a:p>
        </p:txBody>
      </p:sp>
    </p:spTree>
    <p:extLst>
      <p:ext uri="{BB962C8B-B14F-4D97-AF65-F5344CB8AC3E}">
        <p14:creationId xmlns:p14="http://schemas.microsoft.com/office/powerpoint/2010/main" val="1231457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124</a:t>
            </a:fld>
            <a:endParaRPr lang="en-US"/>
          </a:p>
        </p:txBody>
      </p:sp>
    </p:spTree>
    <p:extLst>
      <p:ext uri="{BB962C8B-B14F-4D97-AF65-F5344CB8AC3E}">
        <p14:creationId xmlns:p14="http://schemas.microsoft.com/office/powerpoint/2010/main" val="2849698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133</a:t>
            </a:fld>
            <a:endParaRPr lang="en-US"/>
          </a:p>
        </p:txBody>
      </p:sp>
    </p:spTree>
    <p:extLst>
      <p:ext uri="{BB962C8B-B14F-4D97-AF65-F5344CB8AC3E}">
        <p14:creationId xmlns:p14="http://schemas.microsoft.com/office/powerpoint/2010/main" val="259401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140</a:t>
            </a:fld>
            <a:endParaRPr lang="en-US"/>
          </a:p>
        </p:txBody>
      </p:sp>
    </p:spTree>
    <p:extLst>
      <p:ext uri="{BB962C8B-B14F-4D97-AF65-F5344CB8AC3E}">
        <p14:creationId xmlns:p14="http://schemas.microsoft.com/office/powerpoint/2010/main" val="2376350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141</a:t>
            </a:fld>
            <a:endParaRPr lang="en-US"/>
          </a:p>
        </p:txBody>
      </p:sp>
    </p:spTree>
    <p:extLst>
      <p:ext uri="{BB962C8B-B14F-4D97-AF65-F5344CB8AC3E}">
        <p14:creationId xmlns:p14="http://schemas.microsoft.com/office/powerpoint/2010/main" val="2411129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eliminates complicated cross-correlation terms.</a:t>
            </a:r>
          </a:p>
          <a:p>
            <a:r>
              <a:rPr lang="en-US" dirty="0"/>
              <a:t>Makes the weight-error recursion easier to analyze.</a:t>
            </a:r>
          </a:p>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142</a:t>
            </a:fld>
            <a:endParaRPr lang="en-US"/>
          </a:p>
        </p:txBody>
      </p:sp>
    </p:spTree>
    <p:extLst>
      <p:ext uri="{BB962C8B-B14F-4D97-AF65-F5344CB8AC3E}">
        <p14:creationId xmlns:p14="http://schemas.microsoft.com/office/powerpoint/2010/main" val="1561562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heat (metal or glass) and allow it to cool slowly, in order to remove internal </a:t>
            </a:r>
            <a:r>
              <a:rPr lang="en-US" sz="1200" b="0" i="0" u="none" strike="noStrike" kern="1200" dirty="0">
                <a:solidFill>
                  <a:schemeClr val="tx1"/>
                </a:solidFill>
                <a:effectLst/>
                <a:latin typeface="+mn-lt"/>
                <a:ea typeface="+mn-ea"/>
                <a:cs typeface="+mn-cs"/>
                <a:hlinkClick r:id="rId3"/>
              </a:rPr>
              <a:t>stresses</a:t>
            </a:r>
            <a:r>
              <a:rPr lang="en-US" sz="1200" b="0" i="0" kern="1200" dirty="0">
                <a:solidFill>
                  <a:schemeClr val="tx1"/>
                </a:solidFill>
                <a:effectLst/>
                <a:latin typeface="+mn-lt"/>
                <a:ea typeface="+mn-ea"/>
                <a:cs typeface="+mn-cs"/>
              </a:rPr>
              <a:t> and make it easier to work.</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Biological Analogy:</a:t>
            </a:r>
            <a:r>
              <a:rPr lang="en-US" sz="1200" b="0" i="0" kern="1200" dirty="0">
                <a:solidFill>
                  <a:schemeClr val="tx1"/>
                </a:solidFill>
                <a:effectLst/>
                <a:latin typeface="+mn-lt"/>
                <a:ea typeface="+mn-ea"/>
                <a:cs typeface="+mn-cs"/>
              </a:rPr>
              <a:t> Let’s take a page from biology to clarify this. Think about how we humans learn. When we’re young, we tend to be more experimental, trying everything from different career paths to varied social circles. But as we age, we slow down our exploration, refining our choices and focusing on what matters most. Learning rate annealing works similarly — it starts big and bold, then gradually narrows its focus as it hones in on the solution.</a:t>
            </a:r>
          </a:p>
          <a:p>
            <a:r>
              <a:rPr lang="en-US" sz="1200" b="1" i="0" kern="1200" dirty="0">
                <a:solidFill>
                  <a:schemeClr val="tx1"/>
                </a:solidFill>
                <a:effectLst/>
                <a:latin typeface="+mn-lt"/>
                <a:ea typeface="+mn-ea"/>
                <a:cs typeface="+mn-cs"/>
              </a:rPr>
              <a:t>Theoretical Explanation:</a:t>
            </a:r>
            <a:r>
              <a:rPr lang="en-US" sz="1200" b="0" i="0" kern="1200" dirty="0">
                <a:solidFill>
                  <a:schemeClr val="tx1"/>
                </a:solidFill>
                <a:effectLst/>
                <a:latin typeface="+mn-lt"/>
                <a:ea typeface="+mn-ea"/>
                <a:cs typeface="+mn-cs"/>
              </a:rPr>
              <a:t> In theory, annealing helps balance </a:t>
            </a:r>
            <a:r>
              <a:rPr lang="en-US" sz="1200" b="1" i="0" kern="1200" dirty="0">
                <a:solidFill>
                  <a:schemeClr val="tx1"/>
                </a:solidFill>
                <a:effectLst/>
                <a:latin typeface="+mn-lt"/>
                <a:ea typeface="+mn-ea"/>
                <a:cs typeface="+mn-cs"/>
              </a:rPr>
              <a:t>exploration</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exploitation</a:t>
            </a:r>
            <a:r>
              <a:rPr lang="en-US" sz="1200" b="0" i="0" kern="1200" dirty="0">
                <a:solidFill>
                  <a:schemeClr val="tx1"/>
                </a:solidFill>
                <a:effectLst/>
                <a:latin typeface="+mn-lt"/>
                <a:ea typeface="+mn-ea"/>
                <a:cs typeface="+mn-cs"/>
              </a:rPr>
              <a:t>. Early in training, the model is far from optimal, so it needs to explore the parameter space with a higher learning rate. This gives the model the flexibility to make bold moves and escape local minima. But as training progresses and the model gets closer to optimality, the learning rate needs to shrink — allowing the model to fine-tune its parameters and make smaller, more accurate adjustments.</a:t>
            </a:r>
          </a:p>
          <a:p>
            <a:r>
              <a:rPr lang="en-US" sz="1200" b="0" i="0" kern="1200" dirty="0">
                <a:solidFill>
                  <a:schemeClr val="tx1"/>
                </a:solidFill>
                <a:effectLst/>
                <a:latin typeface="+mn-lt"/>
                <a:ea typeface="+mn-ea"/>
                <a:cs typeface="+mn-cs"/>
              </a:rPr>
              <a:t>By the end of the process, learning rate </a:t>
            </a:r>
            <a:r>
              <a:rPr lang="en-US" sz="1200" b="0" i="0" kern="1200" dirty="0" err="1">
                <a:solidFill>
                  <a:schemeClr val="tx1"/>
                </a:solidFill>
                <a:effectLst/>
                <a:latin typeface="+mn-lt"/>
                <a:ea typeface="+mn-ea"/>
                <a:cs typeface="+mn-cs"/>
              </a:rPr>
              <a:t>annealin</a:t>
            </a:r>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144</a:t>
            </a:fld>
            <a:endParaRPr lang="en-US"/>
          </a:p>
        </p:txBody>
      </p:sp>
    </p:spTree>
    <p:extLst>
      <p:ext uri="{BB962C8B-B14F-4D97-AF65-F5344CB8AC3E}">
        <p14:creationId xmlns:p14="http://schemas.microsoft.com/office/powerpoint/2010/main" val="3848052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784DA-CC6D-003B-6CE5-FA0FC8879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53873-BA2A-A3E4-3E8F-20BA3E907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7B76A8-4C8F-3441-2070-F52A17E70E6A}"/>
              </a:ext>
            </a:extLst>
          </p:cNvPr>
          <p:cNvSpPr>
            <a:spLocks noGrp="1"/>
          </p:cNvSpPr>
          <p:nvPr>
            <p:ph type="body" idx="1"/>
          </p:nvPr>
        </p:nvSpPr>
        <p:spPr/>
        <p:txBody>
          <a:bodyPr/>
          <a:lstStyle/>
          <a:p>
            <a:r>
              <a:rPr lang="en-US" dirty="0"/>
              <a:t>A log scale (</a:t>
            </a:r>
            <a:r>
              <a:rPr lang="en-US" sz="1200" b="0" i="0" kern="1200" dirty="0">
                <a:solidFill>
                  <a:schemeClr val="tx1"/>
                </a:solidFill>
                <a:effectLst/>
                <a:latin typeface="+mn-lt"/>
                <a:ea typeface="+mn-ea"/>
                <a:cs typeface="+mn-cs"/>
                <a:hlinkClick r:id="rId3"/>
              </a:rPr>
              <a:t>logarithmic scale</a:t>
            </a:r>
            <a:r>
              <a:rPr lang="en-US" sz="1200" b="0" i="0" kern="1200" dirty="0">
                <a:solidFill>
                  <a:schemeClr val="tx1"/>
                </a:solidFill>
                <a:effectLst/>
                <a:latin typeface="+mn-lt"/>
                <a:ea typeface="+mn-ea"/>
                <a:cs typeface="+mn-cs"/>
              </a:rPr>
              <a:t>) is </a:t>
            </a:r>
            <a:r>
              <a:rPr lang="en-US" dirty="0"/>
              <a:t>a, nonlinear graphing method used to display data covering a massive range of values, where equal distances on the axis represent multiplication by a common factor (e.g., 10x, 100x) rather than equal addition</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Structure:</a:t>
            </a:r>
            <a:r>
              <a:rPr lang="en-US" sz="1200" b="0" i="0" kern="1200" dirty="0">
                <a:solidFill>
                  <a:schemeClr val="tx1"/>
                </a:solidFill>
                <a:effectLst/>
                <a:latin typeface="+mn-lt"/>
                <a:ea typeface="+mn-ea"/>
                <a:cs typeface="+mn-cs"/>
              </a:rPr>
              <a:t> Unlike linear scales, logarithmic scales show 10, 100, and 1,000 at equal intervals (decades), rather than 10, 20,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Applications:</a:t>
            </a:r>
            <a:r>
              <a:rPr lang="en-US" sz="1200" b="0" i="0" kern="1200" dirty="0">
                <a:solidFill>
                  <a:schemeClr val="tx1"/>
                </a:solidFill>
                <a:effectLst/>
                <a:latin typeface="+mn-lt"/>
                <a:ea typeface="+mn-ea"/>
                <a:cs typeface="+mn-cs"/>
              </a:rPr>
              <a:t> Useful for exponential data like pandemic infection rates, Richter scale (earthquakes), pH levels (acidity), and decibels (sound).</a:t>
            </a:r>
          </a:p>
          <a:p>
            <a:endParaRPr lang="en-IN" dirty="0"/>
          </a:p>
        </p:txBody>
      </p:sp>
      <p:sp>
        <p:nvSpPr>
          <p:cNvPr id="4" name="Slide Number Placeholder 3">
            <a:extLst>
              <a:ext uri="{FF2B5EF4-FFF2-40B4-BE49-F238E27FC236}">
                <a16:creationId xmlns:a16="http://schemas.microsoft.com/office/drawing/2014/main" id="{F1D0C180-AFC2-0D39-CD5C-3A16C4AD3358}"/>
              </a:ext>
            </a:extLst>
          </p:cNvPr>
          <p:cNvSpPr>
            <a:spLocks noGrp="1"/>
          </p:cNvSpPr>
          <p:nvPr>
            <p:ph type="sldNum" sz="quarter" idx="5"/>
          </p:nvPr>
        </p:nvSpPr>
        <p:spPr/>
        <p:txBody>
          <a:bodyPr/>
          <a:lstStyle/>
          <a:p>
            <a:fld id="{C1EDAD17-33F0-4D65-82A5-1BBB03DED615}" type="slidenum">
              <a:rPr lang="en-US" smtClean="0"/>
              <a:t>145</a:t>
            </a:fld>
            <a:endParaRPr lang="en-US"/>
          </a:p>
        </p:txBody>
      </p:sp>
    </p:spTree>
    <p:extLst>
      <p:ext uri="{BB962C8B-B14F-4D97-AF65-F5344CB8AC3E}">
        <p14:creationId xmlns:p14="http://schemas.microsoft.com/office/powerpoint/2010/main" val="1575438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45D13-805F-7EFF-A99E-7251EE775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E7A8F-36D0-45EF-5851-17BCE5DE78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D2371-12FD-A1C5-2B67-15C2F3305869}"/>
              </a:ext>
            </a:extLst>
          </p:cNvPr>
          <p:cNvSpPr>
            <a:spLocks noGrp="1"/>
          </p:cNvSpPr>
          <p:nvPr>
            <p:ph type="body" idx="1"/>
          </p:nvPr>
        </p:nvSpPr>
        <p:spPr/>
        <p:txBody>
          <a:bodyPr/>
          <a:lstStyle/>
          <a:p>
            <a:r>
              <a:rPr lang="el-GR" b="1" dirty="0"/>
              <a:t>τ</a:t>
            </a:r>
            <a:r>
              <a:rPr lang="el-GR" dirty="0"/>
              <a:t> (</a:t>
            </a:r>
            <a:r>
              <a:rPr lang="en-IN" dirty="0"/>
              <a:t>Greek letter </a:t>
            </a:r>
            <a:r>
              <a:rPr lang="en-IN" b="1" dirty="0"/>
              <a:t>tau</a:t>
            </a:r>
            <a:r>
              <a:rPr lang="en-IN" dirty="0"/>
              <a:t>),</a:t>
            </a:r>
          </a:p>
        </p:txBody>
      </p:sp>
      <p:sp>
        <p:nvSpPr>
          <p:cNvPr id="4" name="Slide Number Placeholder 3">
            <a:extLst>
              <a:ext uri="{FF2B5EF4-FFF2-40B4-BE49-F238E27FC236}">
                <a16:creationId xmlns:a16="http://schemas.microsoft.com/office/drawing/2014/main" id="{5B59AB71-47DD-5D28-85BA-0E69111AA9FA}"/>
              </a:ext>
            </a:extLst>
          </p:cNvPr>
          <p:cNvSpPr>
            <a:spLocks noGrp="1"/>
          </p:cNvSpPr>
          <p:nvPr>
            <p:ph type="sldNum" sz="quarter" idx="5"/>
          </p:nvPr>
        </p:nvSpPr>
        <p:spPr/>
        <p:txBody>
          <a:bodyPr/>
          <a:lstStyle/>
          <a:p>
            <a:fld id="{C1EDAD17-33F0-4D65-82A5-1BBB03DED615}" type="slidenum">
              <a:rPr lang="en-US" smtClean="0"/>
              <a:t>146</a:t>
            </a:fld>
            <a:endParaRPr lang="en-US"/>
          </a:p>
        </p:txBody>
      </p:sp>
    </p:spTree>
    <p:extLst>
      <p:ext uri="{BB962C8B-B14F-4D97-AF65-F5344CB8AC3E}">
        <p14:creationId xmlns:p14="http://schemas.microsoft.com/office/powerpoint/2010/main" val="715618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D40BC-54FA-417F-3023-125703DFA9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A1AB4-1CBC-4981-D1CF-F72546618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716CA-6B77-EEE1-AB30-CE89BECA6CBF}"/>
              </a:ext>
            </a:extLst>
          </p:cNvPr>
          <p:cNvSpPr>
            <a:spLocks noGrp="1"/>
          </p:cNvSpPr>
          <p:nvPr>
            <p:ph type="body" idx="1"/>
          </p:nvPr>
        </p:nvSpPr>
        <p:spPr/>
        <p:txBody>
          <a:bodyPr/>
          <a:lstStyle/>
          <a:p>
            <a:r>
              <a:rPr lang="el-GR" b="1" dirty="0"/>
              <a:t>τ</a:t>
            </a:r>
            <a:r>
              <a:rPr lang="el-GR" dirty="0"/>
              <a:t> (</a:t>
            </a:r>
            <a:r>
              <a:rPr lang="en-IN" dirty="0"/>
              <a:t>Greek letter </a:t>
            </a:r>
            <a:r>
              <a:rPr lang="en-IN" b="1" dirty="0"/>
              <a:t>tau</a:t>
            </a:r>
            <a:r>
              <a:rPr lang="en-IN" dirty="0"/>
              <a:t>),</a:t>
            </a:r>
          </a:p>
        </p:txBody>
      </p:sp>
      <p:sp>
        <p:nvSpPr>
          <p:cNvPr id="4" name="Slide Number Placeholder 3">
            <a:extLst>
              <a:ext uri="{FF2B5EF4-FFF2-40B4-BE49-F238E27FC236}">
                <a16:creationId xmlns:a16="http://schemas.microsoft.com/office/drawing/2014/main" id="{9EE12499-A490-8508-F6DE-E2DF1E7A5AB5}"/>
              </a:ext>
            </a:extLst>
          </p:cNvPr>
          <p:cNvSpPr>
            <a:spLocks noGrp="1"/>
          </p:cNvSpPr>
          <p:nvPr>
            <p:ph type="sldNum" sz="quarter" idx="5"/>
          </p:nvPr>
        </p:nvSpPr>
        <p:spPr/>
        <p:txBody>
          <a:bodyPr/>
          <a:lstStyle/>
          <a:p>
            <a:fld id="{C1EDAD17-33F0-4D65-82A5-1BBB03DED615}" type="slidenum">
              <a:rPr lang="en-US" smtClean="0"/>
              <a:t>147</a:t>
            </a:fld>
            <a:endParaRPr lang="en-US"/>
          </a:p>
        </p:txBody>
      </p:sp>
    </p:spTree>
    <p:extLst>
      <p:ext uri="{BB962C8B-B14F-4D97-AF65-F5344CB8AC3E}">
        <p14:creationId xmlns:p14="http://schemas.microsoft.com/office/powerpoint/2010/main" val="3374119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6EB79-CF37-143A-1704-6228D6CE7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54C69-819B-3411-060A-F6053F65AE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B4E90-4718-9669-14F1-C40E754B179C}"/>
              </a:ext>
            </a:extLst>
          </p:cNvPr>
          <p:cNvSpPr>
            <a:spLocks noGrp="1"/>
          </p:cNvSpPr>
          <p:nvPr>
            <p:ph type="body" idx="1"/>
          </p:nvPr>
        </p:nvSpPr>
        <p:spPr/>
        <p:txBody>
          <a:bodyPr/>
          <a:lstStyle/>
          <a:p>
            <a:r>
              <a:rPr lang="el-GR" b="1" dirty="0"/>
              <a:t>τ</a:t>
            </a:r>
            <a:r>
              <a:rPr lang="el-GR" dirty="0"/>
              <a:t> (</a:t>
            </a:r>
            <a:r>
              <a:rPr lang="en-IN" dirty="0"/>
              <a:t>Greek letter </a:t>
            </a:r>
            <a:r>
              <a:rPr lang="en-IN" b="1" dirty="0"/>
              <a:t>tau</a:t>
            </a:r>
            <a:r>
              <a:rPr lang="en-IN" dirty="0"/>
              <a:t>),</a:t>
            </a:r>
          </a:p>
        </p:txBody>
      </p:sp>
      <p:sp>
        <p:nvSpPr>
          <p:cNvPr id="4" name="Slide Number Placeholder 3">
            <a:extLst>
              <a:ext uri="{FF2B5EF4-FFF2-40B4-BE49-F238E27FC236}">
                <a16:creationId xmlns:a16="http://schemas.microsoft.com/office/drawing/2014/main" id="{505F4277-A748-CF59-1A2A-B53E159CB5DC}"/>
              </a:ext>
            </a:extLst>
          </p:cNvPr>
          <p:cNvSpPr>
            <a:spLocks noGrp="1"/>
          </p:cNvSpPr>
          <p:nvPr>
            <p:ph type="sldNum" sz="quarter" idx="5"/>
          </p:nvPr>
        </p:nvSpPr>
        <p:spPr/>
        <p:txBody>
          <a:bodyPr/>
          <a:lstStyle/>
          <a:p>
            <a:fld id="{C1EDAD17-33F0-4D65-82A5-1BBB03DED615}" type="slidenum">
              <a:rPr lang="en-US" smtClean="0"/>
              <a:t>148</a:t>
            </a:fld>
            <a:endParaRPr lang="en-US"/>
          </a:p>
        </p:txBody>
      </p:sp>
    </p:spTree>
    <p:extLst>
      <p:ext uri="{BB962C8B-B14F-4D97-AF65-F5344CB8AC3E}">
        <p14:creationId xmlns:p14="http://schemas.microsoft.com/office/powerpoint/2010/main" val="2806505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threshold activation function produces a hard decision suitable for simple classification, whereas the sigmoid activation function provides a smooth and differentiable response, leading to stable learning and better performance in neural networks.</a:t>
            </a:r>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27</a:t>
            </a:fld>
            <a:endParaRPr lang="en-US"/>
          </a:p>
        </p:txBody>
      </p:sp>
    </p:spTree>
    <p:extLst>
      <p:ext uri="{BB962C8B-B14F-4D97-AF65-F5344CB8AC3E}">
        <p14:creationId xmlns:p14="http://schemas.microsoft.com/office/powerpoint/2010/main" val="274945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0ED3-EF9E-05B3-38A5-D5936EF21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EA9F1-5422-8240-AF48-7E4DF5315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12C04-7FD8-CC82-0EA1-9CAD3C833D66}"/>
              </a:ext>
            </a:extLst>
          </p:cNvPr>
          <p:cNvSpPr>
            <a:spLocks noGrp="1"/>
          </p:cNvSpPr>
          <p:nvPr>
            <p:ph type="body" idx="1"/>
          </p:nvPr>
        </p:nvSpPr>
        <p:spPr/>
        <p:txBody>
          <a:bodyPr/>
          <a:lstStyle/>
          <a:p>
            <a:r>
              <a:rPr lang="el-GR" b="1" dirty="0"/>
              <a:t>τ</a:t>
            </a:r>
            <a:r>
              <a:rPr lang="el-GR" dirty="0"/>
              <a:t> (</a:t>
            </a:r>
            <a:r>
              <a:rPr lang="en-IN" dirty="0"/>
              <a:t>Greek letter </a:t>
            </a:r>
            <a:r>
              <a:rPr lang="en-IN" b="1" dirty="0"/>
              <a:t>tau</a:t>
            </a:r>
            <a:r>
              <a:rPr lang="en-IN" dirty="0"/>
              <a:t>),</a:t>
            </a:r>
          </a:p>
        </p:txBody>
      </p:sp>
      <p:sp>
        <p:nvSpPr>
          <p:cNvPr id="4" name="Slide Number Placeholder 3">
            <a:extLst>
              <a:ext uri="{FF2B5EF4-FFF2-40B4-BE49-F238E27FC236}">
                <a16:creationId xmlns:a16="http://schemas.microsoft.com/office/drawing/2014/main" id="{6AF5E7A2-4239-1541-D4B9-1576C3C8D813}"/>
              </a:ext>
            </a:extLst>
          </p:cNvPr>
          <p:cNvSpPr>
            <a:spLocks noGrp="1"/>
          </p:cNvSpPr>
          <p:nvPr>
            <p:ph type="sldNum" sz="quarter" idx="5"/>
          </p:nvPr>
        </p:nvSpPr>
        <p:spPr/>
        <p:txBody>
          <a:bodyPr/>
          <a:lstStyle/>
          <a:p>
            <a:fld id="{C1EDAD17-33F0-4D65-82A5-1BBB03DED615}" type="slidenum">
              <a:rPr lang="en-US" smtClean="0"/>
              <a:t>149</a:t>
            </a:fld>
            <a:endParaRPr lang="en-US"/>
          </a:p>
        </p:txBody>
      </p:sp>
    </p:spTree>
    <p:extLst>
      <p:ext uri="{BB962C8B-B14F-4D97-AF65-F5344CB8AC3E}">
        <p14:creationId xmlns:p14="http://schemas.microsoft.com/office/powerpoint/2010/main" val="103657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E4208-0FCF-B46C-17F7-2A367773A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ED8C8-8AF9-EDD0-A685-B20C32505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35E32-B0FC-D6DF-02A5-ABFD615642D4}"/>
              </a:ext>
            </a:extLst>
          </p:cNvPr>
          <p:cNvSpPr>
            <a:spLocks noGrp="1"/>
          </p:cNvSpPr>
          <p:nvPr>
            <p:ph type="body" idx="1"/>
          </p:nvPr>
        </p:nvSpPr>
        <p:spPr/>
        <p:txBody>
          <a:bodyPr/>
          <a:lstStyle/>
          <a:p>
            <a:r>
              <a:rPr lang="el-GR" b="1" dirty="0"/>
              <a:t>τ</a:t>
            </a:r>
            <a:r>
              <a:rPr lang="el-GR" dirty="0"/>
              <a:t> (</a:t>
            </a:r>
            <a:r>
              <a:rPr lang="en-IN" dirty="0"/>
              <a:t>Greek letter </a:t>
            </a:r>
            <a:r>
              <a:rPr lang="en-IN" b="1" dirty="0"/>
              <a:t>tau</a:t>
            </a:r>
            <a:r>
              <a:rPr lang="en-IN" dirty="0"/>
              <a:t>),</a:t>
            </a:r>
          </a:p>
        </p:txBody>
      </p:sp>
      <p:sp>
        <p:nvSpPr>
          <p:cNvPr id="4" name="Slide Number Placeholder 3">
            <a:extLst>
              <a:ext uri="{FF2B5EF4-FFF2-40B4-BE49-F238E27FC236}">
                <a16:creationId xmlns:a16="http://schemas.microsoft.com/office/drawing/2014/main" id="{F9FD7786-5028-E3D7-DFBB-0439E9ED6DE4}"/>
              </a:ext>
            </a:extLst>
          </p:cNvPr>
          <p:cNvSpPr>
            <a:spLocks noGrp="1"/>
          </p:cNvSpPr>
          <p:nvPr>
            <p:ph type="sldNum" sz="quarter" idx="5"/>
          </p:nvPr>
        </p:nvSpPr>
        <p:spPr/>
        <p:txBody>
          <a:bodyPr/>
          <a:lstStyle/>
          <a:p>
            <a:fld id="{C1EDAD17-33F0-4D65-82A5-1BBB03DED615}" type="slidenum">
              <a:rPr lang="en-US" smtClean="0"/>
              <a:t>150</a:t>
            </a:fld>
            <a:endParaRPr lang="en-US"/>
          </a:p>
        </p:txBody>
      </p:sp>
    </p:spTree>
    <p:extLst>
      <p:ext uri="{BB962C8B-B14F-4D97-AF65-F5344CB8AC3E}">
        <p14:creationId xmlns:p14="http://schemas.microsoft.com/office/powerpoint/2010/main" val="236452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6A0DF-3AFC-9596-D068-24632423F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F9741-849C-0217-33E4-B34DA551C6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3BFAF-76D5-446F-1CB0-2995E64E6D33}"/>
              </a:ext>
            </a:extLst>
          </p:cNvPr>
          <p:cNvSpPr>
            <a:spLocks noGrp="1"/>
          </p:cNvSpPr>
          <p:nvPr>
            <p:ph type="body" idx="1"/>
          </p:nvPr>
        </p:nvSpPr>
        <p:spPr/>
        <p:txBody>
          <a:bodyPr/>
          <a:lstStyle/>
          <a:p>
            <a:r>
              <a:rPr lang="el-GR" b="1" dirty="0"/>
              <a:t>τ</a:t>
            </a:r>
            <a:r>
              <a:rPr lang="el-GR" dirty="0"/>
              <a:t> (</a:t>
            </a:r>
            <a:r>
              <a:rPr lang="en-IN" dirty="0"/>
              <a:t>Greek letter </a:t>
            </a:r>
            <a:r>
              <a:rPr lang="en-IN" b="1" dirty="0"/>
              <a:t>tau</a:t>
            </a:r>
            <a:r>
              <a:rPr lang="en-IN" dirty="0"/>
              <a:t>),</a:t>
            </a:r>
          </a:p>
        </p:txBody>
      </p:sp>
      <p:sp>
        <p:nvSpPr>
          <p:cNvPr id="4" name="Slide Number Placeholder 3">
            <a:extLst>
              <a:ext uri="{FF2B5EF4-FFF2-40B4-BE49-F238E27FC236}">
                <a16:creationId xmlns:a16="http://schemas.microsoft.com/office/drawing/2014/main" id="{329F2FBE-D7CF-B7AC-40D0-09DDD6D19C7C}"/>
              </a:ext>
            </a:extLst>
          </p:cNvPr>
          <p:cNvSpPr>
            <a:spLocks noGrp="1"/>
          </p:cNvSpPr>
          <p:nvPr>
            <p:ph type="sldNum" sz="quarter" idx="5"/>
          </p:nvPr>
        </p:nvSpPr>
        <p:spPr/>
        <p:txBody>
          <a:bodyPr/>
          <a:lstStyle/>
          <a:p>
            <a:fld id="{C1EDAD17-33F0-4D65-82A5-1BBB03DED615}" type="slidenum">
              <a:rPr lang="en-US" smtClean="0"/>
              <a:t>151</a:t>
            </a:fld>
            <a:endParaRPr lang="en-US"/>
          </a:p>
        </p:txBody>
      </p:sp>
    </p:spTree>
    <p:extLst>
      <p:ext uri="{BB962C8B-B14F-4D97-AF65-F5344CB8AC3E}">
        <p14:creationId xmlns:p14="http://schemas.microsoft.com/office/powerpoint/2010/main" val="2778216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https://colab.research.google.com/github/ageron/handson-ml2/blob/master/02_end_to_end_machine_learning_project.ipynb#scrollTo=tLb7or7j1rMW</a:t>
            </a:r>
          </a:p>
        </p:txBody>
      </p:sp>
      <p:sp>
        <p:nvSpPr>
          <p:cNvPr id="4" name="Slide Number Placeholder 3"/>
          <p:cNvSpPr>
            <a:spLocks noGrp="1"/>
          </p:cNvSpPr>
          <p:nvPr>
            <p:ph type="sldNum" sz="quarter" idx="10"/>
          </p:nvPr>
        </p:nvSpPr>
        <p:spPr/>
        <p:txBody>
          <a:bodyPr/>
          <a:lstStyle/>
          <a:p>
            <a:fld id="{C74CF1EF-08E9-4CAE-8B3C-D98EE6374704}" type="slidenum">
              <a:rPr lang="en-US" smtClean="0"/>
              <a:t>153</a:t>
            </a:fld>
            <a:endParaRPr lang="en-US"/>
          </a:p>
        </p:txBody>
      </p:sp>
    </p:spTree>
    <p:extLst>
      <p:ext uri="{BB962C8B-B14F-4D97-AF65-F5344CB8AC3E}">
        <p14:creationId xmlns:p14="http://schemas.microsoft.com/office/powerpoint/2010/main" val="333411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55</a:t>
            </a:fld>
            <a:endParaRPr lang="en-US"/>
          </a:p>
        </p:txBody>
      </p:sp>
    </p:spTree>
    <p:extLst>
      <p:ext uri="{BB962C8B-B14F-4D97-AF65-F5344CB8AC3E}">
        <p14:creationId xmlns:p14="http://schemas.microsoft.com/office/powerpoint/2010/main" val="3470182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56</a:t>
            </a:fld>
            <a:endParaRPr lang="en-US"/>
          </a:p>
        </p:txBody>
      </p:sp>
    </p:spTree>
    <p:extLst>
      <p:ext uri="{BB962C8B-B14F-4D97-AF65-F5344CB8AC3E}">
        <p14:creationId xmlns:p14="http://schemas.microsoft.com/office/powerpoint/2010/main" val="142138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57</a:t>
            </a:fld>
            <a:endParaRPr lang="en-US"/>
          </a:p>
        </p:txBody>
      </p:sp>
    </p:spTree>
    <p:extLst>
      <p:ext uri="{BB962C8B-B14F-4D97-AF65-F5344CB8AC3E}">
        <p14:creationId xmlns:p14="http://schemas.microsoft.com/office/powerpoint/2010/main" val="3502377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60</a:t>
            </a:fld>
            <a:endParaRPr lang="en-US"/>
          </a:p>
        </p:txBody>
      </p:sp>
    </p:spTree>
    <p:extLst>
      <p:ext uri="{BB962C8B-B14F-4D97-AF65-F5344CB8AC3E}">
        <p14:creationId xmlns:p14="http://schemas.microsoft.com/office/powerpoint/2010/main" val="575763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1200" b="0" i="0" kern="1200" dirty="0">
                <a:solidFill>
                  <a:schemeClr val="tx1"/>
                </a:solidFill>
                <a:effectLst/>
                <a:latin typeface="+mn-lt"/>
                <a:ea typeface="+mn-ea"/>
                <a:cs typeface="+mn-cs"/>
              </a:rPr>
            </a:br>
            <a:endParaRPr lang="en-IN" b="0" dirty="0"/>
          </a:p>
          <a:p>
            <a:endParaRPr lang="en-IN" b="0" dirty="0"/>
          </a:p>
        </p:txBody>
      </p:sp>
      <p:sp>
        <p:nvSpPr>
          <p:cNvPr id="4" name="Slide Number Placeholder 3"/>
          <p:cNvSpPr>
            <a:spLocks noGrp="1"/>
          </p:cNvSpPr>
          <p:nvPr>
            <p:ph type="sldNum" sz="quarter" idx="5"/>
          </p:nvPr>
        </p:nvSpPr>
        <p:spPr/>
        <p:txBody>
          <a:bodyPr/>
          <a:lstStyle/>
          <a:p>
            <a:fld id="{C1EDAD17-33F0-4D65-82A5-1BBB03DED615}" type="slidenum">
              <a:rPr lang="en-US" smtClean="0"/>
              <a:t>61</a:t>
            </a:fld>
            <a:endParaRPr lang="en-US"/>
          </a:p>
        </p:txBody>
      </p:sp>
    </p:spTree>
    <p:extLst>
      <p:ext uri="{BB962C8B-B14F-4D97-AF65-F5344CB8AC3E}">
        <p14:creationId xmlns:p14="http://schemas.microsoft.com/office/powerpoint/2010/main" val="382243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2393950"/>
            <a:ext cx="103632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sz="1800"/>
          </a:p>
        </p:txBody>
      </p:sp>
      <p:sp>
        <p:nvSpPr>
          <p:cNvPr id="64514"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64515"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400" y="6248400"/>
            <a:ext cx="2540000" cy="457200"/>
          </a:xfrm>
        </p:spPr>
        <p:txBody>
          <a:bodyPr/>
          <a:lstStyle>
            <a:lvl1pPr>
              <a:defRPr/>
            </a:lvl1pPr>
          </a:lstStyle>
          <a:p>
            <a:fld id="{F697F108-6F20-41AF-869D-8E015B4F3270}" type="datetime3">
              <a:rPr lang="en-US" smtClean="0"/>
              <a:t>13 February 2026</a:t>
            </a:fld>
            <a:endParaRPr lang="en-US"/>
          </a:p>
        </p:txBody>
      </p:sp>
      <p:sp>
        <p:nvSpPr>
          <p:cNvPr id="6" name="Rectangle 5"/>
          <p:cNvSpPr>
            <a:spLocks noGrp="1" noChangeArrowheads="1"/>
          </p:cNvSpPr>
          <p:nvPr>
            <p:ph type="ftr" sz="quarter" idx="11"/>
          </p:nvPr>
        </p:nvSpPr>
        <p:spPr>
          <a:xfrm>
            <a:off x="4165600" y="6248400"/>
            <a:ext cx="3860800" cy="457200"/>
          </a:xfrm>
        </p:spPr>
        <p:txBody>
          <a:bodyPr/>
          <a:lstStyle>
            <a:lvl1pPr>
              <a:defRPr/>
            </a:lvl1pPr>
          </a:lstStyle>
          <a:p>
            <a:r>
              <a:rPr lang="en-US"/>
              <a:t>BMSCE</a:t>
            </a:r>
          </a:p>
        </p:txBody>
      </p:sp>
      <p:sp>
        <p:nvSpPr>
          <p:cNvPr id="7" name="Rectangle 6"/>
          <p:cNvSpPr>
            <a:spLocks noGrp="1" noChangeArrowheads="1"/>
          </p:cNvSpPr>
          <p:nvPr>
            <p:ph type="sldNum" sz="quarter" idx="12"/>
          </p:nvPr>
        </p:nvSpPr>
        <p:spPr>
          <a:xfrm>
            <a:off x="8737600" y="6248400"/>
            <a:ext cx="2540000" cy="457200"/>
          </a:xfrm>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059641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7221A318-B361-4064-AA2D-9721265E8CFC}" type="datetime3">
              <a:rPr lang="en-US" smtClean="0"/>
              <a:t>13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3876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D12FFFC4-B28F-4753-ADAC-53BA5F222A69}" type="datetime3">
              <a:rPr lang="en-US" smtClean="0"/>
              <a:t>13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91981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dt" sz="half" idx="10"/>
          </p:nvPr>
        </p:nvSpPr>
        <p:spPr>
          <a:ln/>
        </p:spPr>
        <p:txBody>
          <a:bodyPr/>
          <a:lstStyle>
            <a:lvl1pPr>
              <a:defRPr/>
            </a:lvl1pPr>
          </a:lstStyle>
          <a:p>
            <a:fld id="{7AA646DA-DEAA-4EAC-A5FD-7A9813C8AC0F}" type="datetime3">
              <a:rPr lang="en-US" smtClean="0"/>
              <a:t>13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96629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BA7A1178-5CE7-463A-851C-4D3D436CBA4C}" type="datetime3">
              <a:rPr lang="en-US" smtClean="0"/>
              <a:t>13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51061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fld id="{84767DD4-99BC-46B1-A05D-711FE62BC905}" type="datetime3">
              <a:rPr lang="en-US" smtClean="0"/>
              <a:t>13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3635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fld id="{82C32D05-14D2-4157-907E-BA472590C300}" type="datetime3">
              <a:rPr lang="en-US" smtClean="0"/>
              <a:t>13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r>
              <a:rPr lang="en-US"/>
              <a:t>BMSCE</a:t>
            </a:r>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4474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fld id="{5C26F872-B4F8-4353-AD3D-CC176891EAE4}" type="datetime3">
              <a:rPr lang="en-US" smtClean="0"/>
              <a:t>13 February 2026</a:t>
            </a:fld>
            <a:endParaRPr lang="en-US"/>
          </a:p>
        </p:txBody>
      </p:sp>
      <p:sp>
        <p:nvSpPr>
          <p:cNvPr id="8" name="Rectangle 7"/>
          <p:cNvSpPr>
            <a:spLocks noGrp="1" noChangeArrowheads="1"/>
          </p:cNvSpPr>
          <p:nvPr>
            <p:ph type="ftr" sz="quarter" idx="11"/>
          </p:nvPr>
        </p:nvSpPr>
        <p:spPr>
          <a:ln/>
        </p:spPr>
        <p:txBody>
          <a:bodyPr/>
          <a:lstStyle>
            <a:lvl1pPr>
              <a:defRPr/>
            </a:lvl1pPr>
          </a:lstStyle>
          <a:p>
            <a:r>
              <a:rPr lang="en-US"/>
              <a:t>BMSCE</a:t>
            </a:r>
          </a:p>
        </p:txBody>
      </p:sp>
      <p:sp>
        <p:nvSpPr>
          <p:cNvPr id="9"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429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fld id="{8D2F25EF-98C0-4A12-9E77-A213C26A16D9}" type="datetime3">
              <a:rPr lang="en-US" smtClean="0"/>
              <a:t>13 February 2026</a:t>
            </a:fld>
            <a:endParaRPr lang="en-US"/>
          </a:p>
        </p:txBody>
      </p:sp>
      <p:sp>
        <p:nvSpPr>
          <p:cNvPr id="4" name="Rectangle 7"/>
          <p:cNvSpPr>
            <a:spLocks noGrp="1" noChangeArrowheads="1"/>
          </p:cNvSpPr>
          <p:nvPr>
            <p:ph type="ftr" sz="quarter" idx="11"/>
          </p:nvPr>
        </p:nvSpPr>
        <p:spPr>
          <a:ln/>
        </p:spPr>
        <p:txBody>
          <a:bodyPr/>
          <a:lstStyle>
            <a:lvl1pPr>
              <a:defRPr/>
            </a:lvl1pPr>
          </a:lstStyle>
          <a:p>
            <a:r>
              <a:rPr lang="en-US"/>
              <a:t>BMSCE</a:t>
            </a:r>
          </a:p>
        </p:txBody>
      </p:sp>
      <p:sp>
        <p:nvSpPr>
          <p:cNvPr id="5"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367828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fld id="{5E81D67B-48AD-44D1-AA9C-87A1534CE6F8}" type="datetime3">
              <a:rPr lang="en-US" smtClean="0"/>
              <a:t>13 February 2026</a:t>
            </a:fld>
            <a:endParaRPr lang="en-US"/>
          </a:p>
        </p:txBody>
      </p:sp>
      <p:sp>
        <p:nvSpPr>
          <p:cNvPr id="3" name="Rectangle 7"/>
          <p:cNvSpPr>
            <a:spLocks noGrp="1" noChangeArrowheads="1"/>
          </p:cNvSpPr>
          <p:nvPr>
            <p:ph type="ftr" sz="quarter" idx="11"/>
          </p:nvPr>
        </p:nvSpPr>
        <p:spPr>
          <a:ln/>
        </p:spPr>
        <p:txBody>
          <a:bodyPr/>
          <a:lstStyle>
            <a:lvl1pPr>
              <a:defRPr/>
            </a:lvl1pPr>
          </a:lstStyle>
          <a:p>
            <a:r>
              <a:rPr lang="en-US"/>
              <a:t>BMSCE</a:t>
            </a:r>
          </a:p>
        </p:txBody>
      </p:sp>
      <p:sp>
        <p:nvSpPr>
          <p:cNvPr id="4"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8219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718ADA36-9CF1-44D0-B262-5FA296BBB105}" type="datetime3">
              <a:rPr lang="en-US" smtClean="0"/>
              <a:t>13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r>
              <a:rPr lang="en-US"/>
              <a:t>BMSCE</a:t>
            </a:r>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731217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D9812CE2-DA09-43BB-AF5F-47D3660F40DD}" type="datetime3">
              <a:rPr lang="en-US" smtClean="0"/>
              <a:t>13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r>
              <a:rPr lang="en-US"/>
              <a:t>BMSCE</a:t>
            </a:r>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9277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152400"/>
            <a:ext cx="1066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5651" y="1219200"/>
            <a:ext cx="10668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AutoShape 4"/>
          <p:cNvSpPr>
            <a:spLocks noChangeArrowheads="1"/>
          </p:cNvSpPr>
          <p:nvPr/>
        </p:nvSpPr>
        <p:spPr bwMode="auto">
          <a:xfrm>
            <a:off x="787400" y="990600"/>
            <a:ext cx="10610851"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sz="1800"/>
          </a:p>
        </p:txBody>
      </p:sp>
      <p:sp>
        <p:nvSpPr>
          <p:cNvPr id="1029" name="Line 5"/>
          <p:cNvSpPr>
            <a:spLocks noChangeShapeType="1"/>
          </p:cNvSpPr>
          <p:nvPr/>
        </p:nvSpPr>
        <p:spPr bwMode="auto">
          <a:xfrm flipV="1">
            <a:off x="812800" y="6353175"/>
            <a:ext cx="105664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3494" name="Rectangle 6"/>
          <p:cNvSpPr>
            <a:spLocks noGrp="1" noChangeArrowheads="1"/>
          </p:cNvSpPr>
          <p:nvPr>
            <p:ph type="dt" sz="half" idx="2"/>
          </p:nvPr>
        </p:nvSpPr>
        <p:spPr bwMode="auto">
          <a:xfrm>
            <a:off x="812800" y="6402389"/>
            <a:ext cx="2641600" cy="319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solidFill>
                  <a:srgbClr val="003366"/>
                </a:solidFill>
                <a:latin typeface="Arial" charset="0"/>
              </a:defRPr>
            </a:lvl1pPr>
          </a:lstStyle>
          <a:p>
            <a:fld id="{FBCE0103-17F0-446C-A889-7D94802B040C}" type="datetime3">
              <a:rPr lang="en-US" smtClean="0"/>
              <a:t>13 February 2026</a:t>
            </a:fld>
            <a:endParaRPr lang="en-US"/>
          </a:p>
        </p:txBody>
      </p:sp>
      <p:sp>
        <p:nvSpPr>
          <p:cNvPr id="63495" name="Rectangle 7"/>
          <p:cNvSpPr>
            <a:spLocks noGrp="1" noChangeArrowheads="1"/>
          </p:cNvSpPr>
          <p:nvPr>
            <p:ph type="ftr" sz="quarter" idx="3"/>
          </p:nvPr>
        </p:nvSpPr>
        <p:spPr bwMode="auto">
          <a:xfrm>
            <a:off x="4165600" y="6400801"/>
            <a:ext cx="38608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b="0">
                <a:latin typeface="Arial" charset="0"/>
              </a:defRPr>
            </a:lvl1pPr>
          </a:lstStyle>
          <a:p>
            <a:r>
              <a:rPr lang="en-US"/>
              <a:t>BMSCE</a:t>
            </a:r>
          </a:p>
        </p:txBody>
      </p:sp>
      <p:sp>
        <p:nvSpPr>
          <p:cNvPr id="63496" name="Rectangle 8"/>
          <p:cNvSpPr>
            <a:spLocks noGrp="1" noChangeArrowheads="1"/>
          </p:cNvSpPr>
          <p:nvPr>
            <p:ph type="sldNum" sz="quarter" idx="4"/>
          </p:nvPr>
        </p:nvSpPr>
        <p:spPr bwMode="auto">
          <a:xfrm>
            <a:off x="8737600" y="6400801"/>
            <a:ext cx="2641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rgbClr val="003366"/>
                </a:solidFill>
                <a:latin typeface="Arial" charset="0"/>
              </a:defRPr>
            </a:lvl1pPr>
          </a:lstStyle>
          <a:p>
            <a:fld id="{BB2CE0DE-867F-455F-B20B-96D381B4AB7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fontAlgn="base" hangingPunct="1">
        <a:spcBef>
          <a:spcPct val="0"/>
        </a:spcBef>
        <a:spcAft>
          <a:spcPct val="0"/>
        </a:spcAft>
        <a:defRPr sz="3200">
          <a:solidFill>
            <a:srgbClr val="003366"/>
          </a:solidFill>
          <a:latin typeface="+mj-lt"/>
          <a:ea typeface="+mj-ea"/>
          <a:cs typeface="+mj-cs"/>
        </a:defRPr>
      </a:lvl1pPr>
      <a:lvl2pPr algn="l" rtl="0" eaLnBrk="1" fontAlgn="base" hangingPunct="1">
        <a:spcBef>
          <a:spcPct val="0"/>
        </a:spcBef>
        <a:spcAft>
          <a:spcPct val="0"/>
        </a:spcAft>
        <a:defRPr sz="3200">
          <a:solidFill>
            <a:srgbClr val="003366"/>
          </a:solidFill>
          <a:latin typeface="Verdana" pitchFamily="34" charset="0"/>
        </a:defRPr>
      </a:lvl2pPr>
      <a:lvl3pPr algn="l" rtl="0" eaLnBrk="1" fontAlgn="base" hangingPunct="1">
        <a:spcBef>
          <a:spcPct val="0"/>
        </a:spcBef>
        <a:spcAft>
          <a:spcPct val="0"/>
        </a:spcAft>
        <a:defRPr sz="3200">
          <a:solidFill>
            <a:srgbClr val="003366"/>
          </a:solidFill>
          <a:latin typeface="Verdana" pitchFamily="34" charset="0"/>
        </a:defRPr>
      </a:lvl3pPr>
      <a:lvl4pPr algn="l" rtl="0" eaLnBrk="1" fontAlgn="base" hangingPunct="1">
        <a:spcBef>
          <a:spcPct val="0"/>
        </a:spcBef>
        <a:spcAft>
          <a:spcPct val="0"/>
        </a:spcAft>
        <a:defRPr sz="3200">
          <a:solidFill>
            <a:srgbClr val="003366"/>
          </a:solidFill>
          <a:latin typeface="Verdana" pitchFamily="34" charset="0"/>
        </a:defRPr>
      </a:lvl4pPr>
      <a:lvl5pPr algn="l" rtl="0" eaLnBrk="1" fontAlgn="base" hangingPunct="1">
        <a:spcBef>
          <a:spcPct val="0"/>
        </a:spcBef>
        <a:spcAft>
          <a:spcPct val="0"/>
        </a:spcAft>
        <a:defRPr sz="3200">
          <a:solidFill>
            <a:srgbClr val="003366"/>
          </a:solidFill>
          <a:latin typeface="Verdana" pitchFamily="34" charset="0"/>
        </a:defRPr>
      </a:lvl5pPr>
      <a:lvl6pPr marL="457200" algn="l" rtl="0" eaLnBrk="1" fontAlgn="base" hangingPunct="1">
        <a:spcBef>
          <a:spcPct val="0"/>
        </a:spcBef>
        <a:spcAft>
          <a:spcPct val="0"/>
        </a:spcAft>
        <a:defRPr sz="3800">
          <a:solidFill>
            <a:schemeClr val="tx2"/>
          </a:solidFill>
          <a:latin typeface="Verdana" pitchFamily="34" charset="0"/>
        </a:defRPr>
      </a:lvl6pPr>
      <a:lvl7pPr marL="914400" algn="l" rtl="0" eaLnBrk="1" fontAlgn="base" hangingPunct="1">
        <a:spcBef>
          <a:spcPct val="0"/>
        </a:spcBef>
        <a:spcAft>
          <a:spcPct val="0"/>
        </a:spcAft>
        <a:defRPr sz="3800">
          <a:solidFill>
            <a:schemeClr val="tx2"/>
          </a:solidFill>
          <a:latin typeface="Verdana" pitchFamily="34" charset="0"/>
        </a:defRPr>
      </a:lvl7pPr>
      <a:lvl8pPr marL="1371600" algn="l" rtl="0" eaLnBrk="1" fontAlgn="base" hangingPunct="1">
        <a:spcBef>
          <a:spcPct val="0"/>
        </a:spcBef>
        <a:spcAft>
          <a:spcPct val="0"/>
        </a:spcAft>
        <a:defRPr sz="3800">
          <a:solidFill>
            <a:schemeClr val="tx2"/>
          </a:solidFill>
          <a:latin typeface="Verdana" pitchFamily="34" charset="0"/>
        </a:defRPr>
      </a:lvl8pPr>
      <a:lvl9pPr marL="1828800" algn="l" rtl="0" eaLnBrk="1" fontAlgn="base" hangingPunct="1">
        <a:spcBef>
          <a:spcPct val="0"/>
        </a:spcBef>
        <a:spcAft>
          <a:spcPct val="0"/>
        </a:spcAft>
        <a:defRPr sz="3800">
          <a:solidFill>
            <a:schemeClr val="tx2"/>
          </a:solidFill>
          <a:latin typeface="Verdana" pitchFamily="34" charset="0"/>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3000">
          <a:solidFill>
            <a:srgbClr val="003366"/>
          </a:solidFill>
          <a:latin typeface="+mn-lt"/>
          <a:ea typeface="+mn-ea"/>
          <a:cs typeface="+mn-cs"/>
        </a:defRPr>
      </a:lvl1pPr>
      <a:lvl2pPr marL="908050" indent="-436563" algn="l" rtl="0" eaLnBrk="1" fontAlgn="base" hangingPunct="1">
        <a:spcBef>
          <a:spcPct val="20000"/>
        </a:spcBef>
        <a:spcAft>
          <a:spcPct val="0"/>
        </a:spcAft>
        <a:buClr>
          <a:schemeClr val="accent2"/>
        </a:buClr>
        <a:buFont typeface="Wingdings" pitchFamily="2" charset="2"/>
        <a:buChar char="n"/>
        <a:defRPr sz="2600">
          <a:solidFill>
            <a:srgbClr val="003366"/>
          </a:solidFill>
          <a:latin typeface="+mn-lt"/>
        </a:defRPr>
      </a:lvl2pPr>
      <a:lvl3pPr marL="1304925" indent="-395288" algn="l" rtl="0" eaLnBrk="1" fontAlgn="base" hangingPunct="1">
        <a:spcBef>
          <a:spcPct val="20000"/>
        </a:spcBef>
        <a:spcAft>
          <a:spcPct val="0"/>
        </a:spcAft>
        <a:buClr>
          <a:schemeClr val="accent2"/>
        </a:buClr>
        <a:buFont typeface="Wingdings" pitchFamily="2" charset="2"/>
        <a:buChar char="o"/>
        <a:defRPr sz="2300">
          <a:solidFill>
            <a:srgbClr val="003366"/>
          </a:solidFill>
          <a:latin typeface="+mn-lt"/>
        </a:defRPr>
      </a:lvl3pPr>
      <a:lvl4pPr marL="1693863" indent="-387350" algn="l" rtl="0" eaLnBrk="1" fontAlgn="base" hangingPunct="1">
        <a:spcBef>
          <a:spcPct val="20000"/>
        </a:spcBef>
        <a:spcAft>
          <a:spcPct val="0"/>
        </a:spcAft>
        <a:buClr>
          <a:schemeClr val="accent2"/>
        </a:buClr>
        <a:buFont typeface="Wingdings" pitchFamily="2" charset="2"/>
        <a:buChar char="n"/>
        <a:defRPr sz="2000">
          <a:solidFill>
            <a:srgbClr val="003366"/>
          </a:solidFill>
          <a:latin typeface="+mn-lt"/>
        </a:defRPr>
      </a:lvl4pPr>
      <a:lvl5pPr marL="2093913" indent="-398463" algn="l" rtl="0" eaLnBrk="1" fontAlgn="base" hangingPunct="1">
        <a:spcBef>
          <a:spcPct val="25000"/>
        </a:spcBef>
        <a:spcAft>
          <a:spcPct val="0"/>
        </a:spcAft>
        <a:buClr>
          <a:schemeClr val="accent2"/>
        </a:buClr>
        <a:buFont typeface="Wingdings" pitchFamily="2" charset="2"/>
        <a:buChar char="§"/>
        <a:defRPr sz="2000">
          <a:solidFill>
            <a:srgbClr val="003366"/>
          </a:solidFill>
          <a:latin typeface="+mn-lt"/>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2.png"/><Relationship Id="rId7"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43.png"/><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1.png"/></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6.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30.png"/><Relationship Id="rId4" Type="http://schemas.openxmlformats.org/officeDocument/2006/relationships/image" Target="../media/image154.png"/></Relationships>
</file>

<file path=ppt/slides/_rels/slide10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0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0.png"/><Relationship Id="rId4" Type="http://schemas.openxmlformats.org/officeDocument/2006/relationships/image" Target="../media/image157.png"/></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3.png"/><Relationship Id="rId7" Type="http://schemas.openxmlformats.org/officeDocument/2006/relationships/image" Target="../media/image1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1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5.png"/><Relationship Id="rId7" Type="http://schemas.openxmlformats.org/officeDocument/2006/relationships/image" Target="../media/image18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1.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3" Type="http://schemas.openxmlformats.org/officeDocument/2006/relationships/image" Target="../media/image175.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s>
</file>

<file path=ppt/slides/_rels/slide122.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5.png"/><Relationship Id="rId7" Type="http://schemas.openxmlformats.org/officeDocument/2006/relationships/image" Target="../media/image181.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9.png"/></Relationships>
</file>

<file path=ppt/slides/_rels/slide1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91.png"/><Relationship Id="rId4" Type="http://schemas.openxmlformats.org/officeDocument/2006/relationships/image" Target="../media/image190.png"/></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2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8.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28.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20.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38.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210.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3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46.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5.png"/></Relationships>
</file>

<file path=ppt/slides/_rels/slide14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148.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4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4.png"/><Relationship Id="rId4" Type="http://schemas.openxmlformats.org/officeDocument/2006/relationships/image" Target="../media/image22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4.png"/><Relationship Id="rId4" Type="http://schemas.openxmlformats.org/officeDocument/2006/relationships/image" Target="../media/image227.png"/></Relationships>
</file>

<file path=ppt/slides/_rels/slide15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5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8.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4.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5.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5.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t>Neural Network and Deep Learning</a:t>
            </a:r>
            <a:br>
              <a:rPr lang="en-US" sz="2800" dirty="0"/>
            </a:br>
            <a:r>
              <a:rPr lang="en-IN" sz="2800" dirty="0"/>
              <a:t>23CS8PENDL/23CS7PENDL</a:t>
            </a:r>
            <a:endParaRPr lang="en-US" sz="2800" dirty="0"/>
          </a:p>
        </p:txBody>
      </p:sp>
      <p:sp>
        <p:nvSpPr>
          <p:cNvPr id="3" name="Subtitle 2"/>
          <p:cNvSpPr>
            <a:spLocks noGrp="1"/>
          </p:cNvSpPr>
          <p:nvPr>
            <p:ph type="subTitle"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B2CE0DE-867F-455F-B20B-96D381B4AB71}" type="slidenum">
              <a:rPr lang="en-US" smtClean="0"/>
              <a:t>1</a:t>
            </a:fld>
            <a:endParaRPr lang="en-US"/>
          </a:p>
        </p:txBody>
      </p:sp>
    </p:spTree>
    <p:extLst>
      <p:ext uri="{BB962C8B-B14F-4D97-AF65-F5344CB8AC3E}">
        <p14:creationId xmlns:p14="http://schemas.microsoft.com/office/powerpoint/2010/main" val="236096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F0CB-06C5-FD51-055F-FE0C567D3B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2949D-335F-AB8B-8073-CEB40BA985F3}"/>
              </a:ext>
            </a:extLst>
          </p:cNvPr>
          <p:cNvSpPr>
            <a:spLocks noGrp="1"/>
          </p:cNvSpPr>
          <p:nvPr>
            <p:ph type="title"/>
          </p:nvPr>
        </p:nvSpPr>
        <p:spPr/>
        <p:txBody>
          <a:bodyPr/>
          <a:lstStyle/>
          <a:p>
            <a:r>
              <a:rPr lang="en-IN" dirty="0"/>
              <a:t>Mathematical terms of Neuron k</a:t>
            </a:r>
          </a:p>
        </p:txBody>
      </p:sp>
      <p:sp>
        <p:nvSpPr>
          <p:cNvPr id="6" name="Slide Number Placeholder 5">
            <a:extLst>
              <a:ext uri="{FF2B5EF4-FFF2-40B4-BE49-F238E27FC236}">
                <a16:creationId xmlns:a16="http://schemas.microsoft.com/office/drawing/2014/main" id="{BB77C535-377E-0D55-ECDD-040CD8E66BCA}"/>
              </a:ext>
            </a:extLst>
          </p:cNvPr>
          <p:cNvSpPr>
            <a:spLocks noGrp="1"/>
          </p:cNvSpPr>
          <p:nvPr>
            <p:ph type="sldNum" sz="quarter" idx="12"/>
          </p:nvPr>
        </p:nvSpPr>
        <p:spPr/>
        <p:txBody>
          <a:bodyPr/>
          <a:lstStyle/>
          <a:p>
            <a:fld id="{BB2CE0DE-867F-455F-B20B-96D381B4AB71}" type="slidenum">
              <a:rPr lang="en-US" smtClean="0"/>
              <a:t>10</a:t>
            </a:fld>
            <a:endParaRPr lang="en-US"/>
          </a:p>
        </p:txBody>
      </p:sp>
      <p:pic>
        <p:nvPicPr>
          <p:cNvPr id="8" name="Picture 7">
            <a:extLst>
              <a:ext uri="{FF2B5EF4-FFF2-40B4-BE49-F238E27FC236}">
                <a16:creationId xmlns:a16="http://schemas.microsoft.com/office/drawing/2014/main" id="{0F1BEE0F-AAC6-378C-EC2B-20D3E8158AEE}"/>
              </a:ext>
            </a:extLst>
          </p:cNvPr>
          <p:cNvPicPr>
            <a:picLocks noChangeAspect="1"/>
          </p:cNvPicPr>
          <p:nvPr/>
        </p:nvPicPr>
        <p:blipFill>
          <a:blip r:embed="rId2"/>
          <a:stretch>
            <a:fillRect/>
          </a:stretch>
        </p:blipFill>
        <p:spPr>
          <a:xfrm>
            <a:off x="381000" y="3780957"/>
            <a:ext cx="8229600" cy="2949428"/>
          </a:xfrm>
          <a:prstGeom prst="rect">
            <a:avLst/>
          </a:prstGeom>
        </p:spPr>
      </p:pic>
      <p:pic>
        <p:nvPicPr>
          <p:cNvPr id="10" name="Picture 9">
            <a:extLst>
              <a:ext uri="{FF2B5EF4-FFF2-40B4-BE49-F238E27FC236}">
                <a16:creationId xmlns:a16="http://schemas.microsoft.com/office/drawing/2014/main" id="{2AB26981-3A77-917D-948B-A3970C50B4FE}"/>
              </a:ext>
            </a:extLst>
          </p:cNvPr>
          <p:cNvPicPr>
            <a:picLocks noChangeAspect="1"/>
          </p:cNvPicPr>
          <p:nvPr/>
        </p:nvPicPr>
        <p:blipFill>
          <a:blip r:embed="rId3"/>
          <a:stretch>
            <a:fillRect/>
          </a:stretch>
        </p:blipFill>
        <p:spPr>
          <a:xfrm>
            <a:off x="508000" y="936702"/>
            <a:ext cx="7315200" cy="2732472"/>
          </a:xfrm>
          <a:prstGeom prst="rect">
            <a:avLst/>
          </a:prstGeom>
        </p:spPr>
      </p:pic>
      <p:sp>
        <p:nvSpPr>
          <p:cNvPr id="7" name="TextBox 6">
            <a:extLst>
              <a:ext uri="{FF2B5EF4-FFF2-40B4-BE49-F238E27FC236}">
                <a16:creationId xmlns:a16="http://schemas.microsoft.com/office/drawing/2014/main" id="{16C7B9BC-D4DF-B7C6-658C-1A0374CF0E4A}"/>
              </a:ext>
            </a:extLst>
          </p:cNvPr>
          <p:cNvSpPr txBox="1"/>
          <p:nvPr/>
        </p:nvSpPr>
        <p:spPr>
          <a:xfrm>
            <a:off x="7955992" y="1007598"/>
            <a:ext cx="3728008" cy="738664"/>
          </a:xfrm>
          <a:prstGeom prst="rect">
            <a:avLst/>
          </a:prstGeom>
          <a:noFill/>
        </p:spPr>
        <p:txBody>
          <a:bodyPr wrap="none" rtlCol="0">
            <a:spAutoFit/>
          </a:bodyPr>
          <a:lstStyle/>
          <a:p>
            <a:r>
              <a:rPr lang="en-US" sz="1400" dirty="0">
                <a:solidFill>
                  <a:srgbClr val="C00000"/>
                </a:solidFill>
              </a:rPr>
              <a:t>Purely linear Up to 𝑣𝑘</a:t>
            </a:r>
          </a:p>
          <a:p>
            <a:r>
              <a:rPr lang="en-US" sz="1400" dirty="0">
                <a:solidFill>
                  <a:srgbClr val="C00000"/>
                </a:solidFill>
              </a:rPr>
              <a:t>Nonlinearity enters after computing 𝑣𝑘,</a:t>
            </a:r>
          </a:p>
          <a:p>
            <a:r>
              <a:rPr lang="en-US" sz="1400" dirty="0">
                <a:solidFill>
                  <a:srgbClr val="C00000"/>
                </a:solidFill>
              </a:rPr>
              <a:t>the neuron applies: 𝑦𝑘 = 𝜑(𝑣𝑘)</a:t>
            </a:r>
            <a:endParaRPr lang="en-IN" sz="1400" dirty="0">
              <a:solidFill>
                <a:srgbClr val="C00000"/>
              </a:solidFill>
            </a:endParaRPr>
          </a:p>
        </p:txBody>
      </p:sp>
    </p:spTree>
    <p:extLst>
      <p:ext uri="{BB962C8B-B14F-4D97-AF65-F5344CB8AC3E}">
        <p14:creationId xmlns:p14="http://schemas.microsoft.com/office/powerpoint/2010/main" val="15024025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AD23A-7768-64EA-5089-57893ED68B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6F917-D11D-83D4-A194-9172398FD708}"/>
              </a:ext>
            </a:extLst>
          </p:cNvPr>
          <p:cNvSpPr>
            <a:spLocks noGrp="1"/>
          </p:cNvSpPr>
          <p:nvPr>
            <p:ph type="title"/>
          </p:nvPr>
        </p:nvSpPr>
        <p:spPr/>
        <p:txBody>
          <a:bodyPr/>
          <a:lstStyle/>
          <a:p>
            <a:r>
              <a:rPr lang="en-IN" dirty="0"/>
              <a:t>Bayes Classifier</a:t>
            </a:r>
          </a:p>
        </p:txBody>
      </p:sp>
      <p:sp>
        <p:nvSpPr>
          <p:cNvPr id="3" name="Content Placeholder 2">
            <a:extLst>
              <a:ext uri="{FF2B5EF4-FFF2-40B4-BE49-F238E27FC236}">
                <a16:creationId xmlns:a16="http://schemas.microsoft.com/office/drawing/2014/main" id="{CEAD2FC4-CD07-F689-5508-3D7AD16612C7}"/>
              </a:ext>
            </a:extLst>
          </p:cNvPr>
          <p:cNvSpPr>
            <a:spLocks noGrp="1"/>
          </p:cNvSpPr>
          <p:nvPr>
            <p:ph idx="1"/>
          </p:nvPr>
        </p:nvSpPr>
        <p:spPr/>
        <p:txBody>
          <a:bodyPr/>
          <a:lstStyle/>
          <a:p>
            <a:pPr marL="0" indent="0">
              <a:buNone/>
            </a:pPr>
            <a:r>
              <a:rPr lang="en-US" sz="1600" dirty="0"/>
              <a:t>In the Bayes classifier, or Bayes hypothesis testing procedure, we minimize the average risk, denoted by r. For a two-class problem, represented by classes c1 and c2, the average risk is defined by</a:t>
            </a:r>
            <a:endParaRPr lang="en-IN" sz="1600" dirty="0"/>
          </a:p>
        </p:txBody>
      </p:sp>
      <p:sp>
        <p:nvSpPr>
          <p:cNvPr id="4" name="Slide Number Placeholder 3">
            <a:extLst>
              <a:ext uri="{FF2B5EF4-FFF2-40B4-BE49-F238E27FC236}">
                <a16:creationId xmlns:a16="http://schemas.microsoft.com/office/drawing/2014/main" id="{A8F0AFD6-881E-3505-F5D5-9640454C68AF}"/>
              </a:ext>
            </a:extLst>
          </p:cNvPr>
          <p:cNvSpPr>
            <a:spLocks noGrp="1"/>
          </p:cNvSpPr>
          <p:nvPr>
            <p:ph type="sldNum" sz="quarter" idx="12"/>
          </p:nvPr>
        </p:nvSpPr>
        <p:spPr>
          <a:xfrm>
            <a:off x="8607570" y="6553200"/>
            <a:ext cx="2641600" cy="320675"/>
          </a:xfrm>
        </p:spPr>
        <p:txBody>
          <a:bodyPr/>
          <a:lstStyle/>
          <a:p>
            <a:fld id="{BB2CE0DE-867F-455F-B20B-96D381B4AB71}" type="slidenum">
              <a:rPr lang="en-US" smtClean="0"/>
              <a:t>100</a:t>
            </a:fld>
            <a:endParaRPr lang="en-US"/>
          </a:p>
        </p:txBody>
      </p:sp>
      <p:pic>
        <p:nvPicPr>
          <p:cNvPr id="6" name="Picture 5">
            <a:extLst>
              <a:ext uri="{FF2B5EF4-FFF2-40B4-BE49-F238E27FC236}">
                <a16:creationId xmlns:a16="http://schemas.microsoft.com/office/drawing/2014/main" id="{F5F8B46A-7B17-E905-DD3D-AABA9454BFB8}"/>
              </a:ext>
            </a:extLst>
          </p:cNvPr>
          <p:cNvPicPr>
            <a:picLocks noChangeAspect="1"/>
          </p:cNvPicPr>
          <p:nvPr/>
        </p:nvPicPr>
        <p:blipFill>
          <a:blip r:embed="rId2"/>
          <a:stretch>
            <a:fillRect/>
          </a:stretch>
        </p:blipFill>
        <p:spPr>
          <a:xfrm>
            <a:off x="616650" y="1922739"/>
            <a:ext cx="8621328" cy="819264"/>
          </a:xfrm>
          <a:prstGeom prst="rect">
            <a:avLst/>
          </a:prstGeom>
        </p:spPr>
      </p:pic>
      <p:pic>
        <p:nvPicPr>
          <p:cNvPr id="7" name="Picture 6">
            <a:extLst>
              <a:ext uri="{FF2B5EF4-FFF2-40B4-BE49-F238E27FC236}">
                <a16:creationId xmlns:a16="http://schemas.microsoft.com/office/drawing/2014/main" id="{D298F14F-8499-6592-A72E-B981B90D3503}"/>
              </a:ext>
            </a:extLst>
          </p:cNvPr>
          <p:cNvPicPr>
            <a:picLocks noChangeAspect="1"/>
          </p:cNvPicPr>
          <p:nvPr/>
        </p:nvPicPr>
        <p:blipFill>
          <a:blip r:embed="rId3"/>
          <a:stretch>
            <a:fillRect/>
          </a:stretch>
        </p:blipFill>
        <p:spPr>
          <a:xfrm>
            <a:off x="6651770" y="3024070"/>
            <a:ext cx="5256152" cy="3529130"/>
          </a:xfrm>
          <a:prstGeom prst="rect">
            <a:avLst/>
          </a:prstGeom>
        </p:spPr>
      </p:pic>
      <p:sp>
        <p:nvSpPr>
          <p:cNvPr id="8" name="Right Brace 7">
            <a:extLst>
              <a:ext uri="{FF2B5EF4-FFF2-40B4-BE49-F238E27FC236}">
                <a16:creationId xmlns:a16="http://schemas.microsoft.com/office/drawing/2014/main" id="{083BF149-0AA7-D72D-8692-0A8328BCC70C}"/>
              </a:ext>
            </a:extLst>
          </p:cNvPr>
          <p:cNvSpPr/>
          <p:nvPr/>
        </p:nvSpPr>
        <p:spPr>
          <a:xfrm rot="5400000">
            <a:off x="10138184" y="5369803"/>
            <a:ext cx="319089" cy="237956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Right Brace 8">
            <a:extLst>
              <a:ext uri="{FF2B5EF4-FFF2-40B4-BE49-F238E27FC236}">
                <a16:creationId xmlns:a16="http://schemas.microsoft.com/office/drawing/2014/main" id="{F26A5DAA-5B76-63FF-E4B8-84F725FDA07B}"/>
              </a:ext>
            </a:extLst>
          </p:cNvPr>
          <p:cNvSpPr/>
          <p:nvPr/>
        </p:nvSpPr>
        <p:spPr>
          <a:xfrm rot="5400000">
            <a:off x="7949329" y="5681925"/>
            <a:ext cx="369330" cy="1675065"/>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C6283FDA-5C7F-47FF-2BE8-AD429ADF8FED}"/>
              </a:ext>
            </a:extLst>
          </p:cNvPr>
          <p:cNvSpPr txBox="1"/>
          <p:nvPr/>
        </p:nvSpPr>
        <p:spPr>
          <a:xfrm>
            <a:off x="9988857" y="6706702"/>
            <a:ext cx="426720" cy="369332"/>
          </a:xfrm>
          <a:prstGeom prst="rect">
            <a:avLst/>
          </a:prstGeom>
          <a:noFill/>
        </p:spPr>
        <p:txBody>
          <a:bodyPr wrap="none" rtlCol="0">
            <a:spAutoFit/>
          </a:bodyPr>
          <a:lstStyle/>
          <a:p>
            <a:r>
              <a:rPr lang="en-US" dirty="0"/>
              <a:t>R2</a:t>
            </a:r>
            <a:endParaRPr lang="en-IN" dirty="0"/>
          </a:p>
        </p:txBody>
      </p:sp>
      <p:sp>
        <p:nvSpPr>
          <p:cNvPr id="11" name="TextBox 10">
            <a:extLst>
              <a:ext uri="{FF2B5EF4-FFF2-40B4-BE49-F238E27FC236}">
                <a16:creationId xmlns:a16="http://schemas.microsoft.com/office/drawing/2014/main" id="{795D546C-6FA8-244C-9EDA-EBAF7D98CBB7}"/>
              </a:ext>
            </a:extLst>
          </p:cNvPr>
          <p:cNvSpPr txBox="1"/>
          <p:nvPr/>
        </p:nvSpPr>
        <p:spPr>
          <a:xfrm>
            <a:off x="7920810" y="6704123"/>
            <a:ext cx="426720" cy="369332"/>
          </a:xfrm>
          <a:prstGeom prst="rect">
            <a:avLst/>
          </a:prstGeom>
          <a:noFill/>
        </p:spPr>
        <p:txBody>
          <a:bodyPr wrap="none" rtlCol="0">
            <a:spAutoFit/>
          </a:bodyPr>
          <a:lstStyle/>
          <a:p>
            <a:r>
              <a:rPr lang="en-US" dirty="0"/>
              <a:t>R1</a:t>
            </a:r>
            <a:endParaRPr lang="en-IN" dirty="0"/>
          </a:p>
        </p:txBody>
      </p:sp>
      <p:pic>
        <p:nvPicPr>
          <p:cNvPr id="12" name="Picture 11">
            <a:extLst>
              <a:ext uri="{FF2B5EF4-FFF2-40B4-BE49-F238E27FC236}">
                <a16:creationId xmlns:a16="http://schemas.microsoft.com/office/drawing/2014/main" id="{9C275EB7-1360-3A3E-E36E-5FE1E7B7EDC1}"/>
              </a:ext>
            </a:extLst>
          </p:cNvPr>
          <p:cNvPicPr>
            <a:picLocks noChangeAspect="1"/>
          </p:cNvPicPr>
          <p:nvPr/>
        </p:nvPicPr>
        <p:blipFill>
          <a:blip r:embed="rId4"/>
          <a:stretch>
            <a:fillRect/>
          </a:stretch>
        </p:blipFill>
        <p:spPr>
          <a:xfrm>
            <a:off x="424377" y="4343400"/>
            <a:ext cx="6163535" cy="1076475"/>
          </a:xfrm>
          <a:prstGeom prst="rect">
            <a:avLst/>
          </a:prstGeom>
        </p:spPr>
      </p:pic>
      <p:sp>
        <p:nvSpPr>
          <p:cNvPr id="13" name="TextBox 12">
            <a:extLst>
              <a:ext uri="{FF2B5EF4-FFF2-40B4-BE49-F238E27FC236}">
                <a16:creationId xmlns:a16="http://schemas.microsoft.com/office/drawing/2014/main" id="{CF78C807-7493-0088-C2F8-F52A00CE2018}"/>
              </a:ext>
            </a:extLst>
          </p:cNvPr>
          <p:cNvSpPr txBox="1"/>
          <p:nvPr/>
        </p:nvSpPr>
        <p:spPr>
          <a:xfrm>
            <a:off x="732336" y="3974068"/>
            <a:ext cx="1262012" cy="369332"/>
          </a:xfrm>
          <a:prstGeom prst="rect">
            <a:avLst/>
          </a:prstGeom>
          <a:noFill/>
        </p:spPr>
        <p:txBody>
          <a:bodyPr wrap="none" rtlCol="0">
            <a:spAutoFit/>
          </a:bodyPr>
          <a:lstStyle/>
          <a:p>
            <a:r>
              <a:rPr lang="en-US" dirty="0"/>
              <a:t>Cost Matrix</a:t>
            </a:r>
            <a:endParaRPr lang="en-IN" dirty="0"/>
          </a:p>
        </p:txBody>
      </p:sp>
    </p:spTree>
    <p:extLst>
      <p:ext uri="{BB962C8B-B14F-4D97-AF65-F5344CB8AC3E}">
        <p14:creationId xmlns:p14="http://schemas.microsoft.com/office/powerpoint/2010/main" val="19550558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2AD21F-2CC7-039C-683F-F513CBACA6AA}"/>
              </a:ext>
            </a:extLst>
          </p:cNvPr>
          <p:cNvPicPr>
            <a:picLocks noChangeAspect="1"/>
          </p:cNvPicPr>
          <p:nvPr/>
        </p:nvPicPr>
        <p:blipFill>
          <a:blip r:embed="rId3"/>
          <a:stretch>
            <a:fillRect/>
          </a:stretch>
        </p:blipFill>
        <p:spPr>
          <a:xfrm>
            <a:off x="580112" y="1191891"/>
            <a:ext cx="3104784" cy="981112"/>
          </a:xfrm>
          <a:prstGeom prst="rect">
            <a:avLst/>
          </a:prstGeom>
        </p:spPr>
      </p:pic>
      <p:pic>
        <p:nvPicPr>
          <p:cNvPr id="7" name="Picture 6">
            <a:extLst>
              <a:ext uri="{FF2B5EF4-FFF2-40B4-BE49-F238E27FC236}">
                <a16:creationId xmlns:a16="http://schemas.microsoft.com/office/drawing/2014/main" id="{97648C28-FCD9-2A83-787E-845EB8130577}"/>
              </a:ext>
            </a:extLst>
          </p:cNvPr>
          <p:cNvPicPr>
            <a:picLocks noChangeAspect="1"/>
          </p:cNvPicPr>
          <p:nvPr/>
        </p:nvPicPr>
        <p:blipFill>
          <a:blip r:embed="rId4"/>
          <a:stretch>
            <a:fillRect/>
          </a:stretch>
        </p:blipFill>
        <p:spPr>
          <a:xfrm>
            <a:off x="304800" y="112460"/>
            <a:ext cx="10324486" cy="981111"/>
          </a:xfrm>
          <a:prstGeom prst="rect">
            <a:avLst/>
          </a:prstGeom>
        </p:spPr>
      </p:pic>
      <p:pic>
        <p:nvPicPr>
          <p:cNvPr id="10" name="Picture 9">
            <a:extLst>
              <a:ext uri="{FF2B5EF4-FFF2-40B4-BE49-F238E27FC236}">
                <a16:creationId xmlns:a16="http://schemas.microsoft.com/office/drawing/2014/main" id="{98053FF2-2B9F-46E3-9C2C-8890BDA7B47A}"/>
              </a:ext>
            </a:extLst>
          </p:cNvPr>
          <p:cNvPicPr>
            <a:picLocks noChangeAspect="1"/>
          </p:cNvPicPr>
          <p:nvPr/>
        </p:nvPicPr>
        <p:blipFill>
          <a:blip r:embed="rId5"/>
          <a:stretch>
            <a:fillRect/>
          </a:stretch>
        </p:blipFill>
        <p:spPr>
          <a:xfrm>
            <a:off x="-16779" y="2323507"/>
            <a:ext cx="6722379" cy="1291958"/>
          </a:xfrm>
          <a:prstGeom prst="rect">
            <a:avLst/>
          </a:prstGeom>
        </p:spPr>
      </p:pic>
      <p:sp>
        <p:nvSpPr>
          <p:cNvPr id="14" name="Slide Number Placeholder 3">
            <a:extLst>
              <a:ext uri="{FF2B5EF4-FFF2-40B4-BE49-F238E27FC236}">
                <a16:creationId xmlns:a16="http://schemas.microsoft.com/office/drawing/2014/main" id="{AF0DF6DD-CA49-CE9C-1470-A8D67C521C15}"/>
              </a:ext>
            </a:extLst>
          </p:cNvPr>
          <p:cNvSpPr>
            <a:spLocks noGrp="1"/>
          </p:cNvSpPr>
          <p:nvPr>
            <p:ph type="sldNum" sz="quarter" idx="12"/>
          </p:nvPr>
        </p:nvSpPr>
        <p:spPr>
          <a:xfrm>
            <a:off x="8661400" y="6205120"/>
            <a:ext cx="2641600" cy="320675"/>
          </a:xfrm>
        </p:spPr>
        <p:txBody>
          <a:bodyPr/>
          <a:lstStyle/>
          <a:p>
            <a:fld id="{BB2CE0DE-867F-455F-B20B-96D381B4AB71}" type="slidenum">
              <a:rPr lang="en-US" smtClean="0"/>
              <a:t>101</a:t>
            </a:fld>
            <a:endParaRPr lang="en-US"/>
          </a:p>
        </p:txBody>
      </p:sp>
      <p:pic>
        <p:nvPicPr>
          <p:cNvPr id="15" name="Picture 14">
            <a:extLst>
              <a:ext uri="{FF2B5EF4-FFF2-40B4-BE49-F238E27FC236}">
                <a16:creationId xmlns:a16="http://schemas.microsoft.com/office/drawing/2014/main" id="{4A632938-61FE-79A1-E1A1-D3F42C81340D}"/>
              </a:ext>
            </a:extLst>
          </p:cNvPr>
          <p:cNvPicPr>
            <a:picLocks noChangeAspect="1"/>
          </p:cNvPicPr>
          <p:nvPr/>
        </p:nvPicPr>
        <p:blipFill>
          <a:blip r:embed="rId6"/>
          <a:stretch>
            <a:fillRect/>
          </a:stretch>
        </p:blipFill>
        <p:spPr>
          <a:xfrm>
            <a:off x="6705600" y="2675990"/>
            <a:ext cx="5256152" cy="3529130"/>
          </a:xfrm>
          <a:prstGeom prst="rect">
            <a:avLst/>
          </a:prstGeom>
        </p:spPr>
      </p:pic>
      <p:sp>
        <p:nvSpPr>
          <p:cNvPr id="16" name="Right Brace 15">
            <a:extLst>
              <a:ext uri="{FF2B5EF4-FFF2-40B4-BE49-F238E27FC236}">
                <a16:creationId xmlns:a16="http://schemas.microsoft.com/office/drawing/2014/main" id="{D22522D5-7132-DA9A-588B-0711C202F84F}"/>
              </a:ext>
            </a:extLst>
          </p:cNvPr>
          <p:cNvSpPr/>
          <p:nvPr/>
        </p:nvSpPr>
        <p:spPr>
          <a:xfrm rot="5400000">
            <a:off x="8003159" y="5333845"/>
            <a:ext cx="369330" cy="1675065"/>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C420E735-3317-7A4F-4581-FE86903C4EB5}"/>
              </a:ext>
            </a:extLst>
          </p:cNvPr>
          <p:cNvSpPr txBox="1"/>
          <p:nvPr/>
        </p:nvSpPr>
        <p:spPr>
          <a:xfrm>
            <a:off x="10154037" y="6238862"/>
            <a:ext cx="426720" cy="369332"/>
          </a:xfrm>
          <a:prstGeom prst="rect">
            <a:avLst/>
          </a:prstGeom>
          <a:noFill/>
        </p:spPr>
        <p:txBody>
          <a:bodyPr wrap="none" rtlCol="0">
            <a:spAutoFit/>
          </a:bodyPr>
          <a:lstStyle/>
          <a:p>
            <a:r>
              <a:rPr lang="en-US" dirty="0"/>
              <a:t>R2</a:t>
            </a:r>
            <a:endParaRPr lang="en-IN" dirty="0"/>
          </a:p>
        </p:txBody>
      </p:sp>
      <p:sp>
        <p:nvSpPr>
          <p:cNvPr id="18" name="TextBox 17">
            <a:extLst>
              <a:ext uri="{FF2B5EF4-FFF2-40B4-BE49-F238E27FC236}">
                <a16:creationId xmlns:a16="http://schemas.microsoft.com/office/drawing/2014/main" id="{F27F0D30-38AE-EB5B-0437-612E7370AB6E}"/>
              </a:ext>
            </a:extLst>
          </p:cNvPr>
          <p:cNvSpPr txBox="1"/>
          <p:nvPr/>
        </p:nvSpPr>
        <p:spPr>
          <a:xfrm>
            <a:off x="7974640" y="6356043"/>
            <a:ext cx="426720" cy="369332"/>
          </a:xfrm>
          <a:prstGeom prst="rect">
            <a:avLst/>
          </a:prstGeom>
          <a:noFill/>
        </p:spPr>
        <p:txBody>
          <a:bodyPr wrap="none" rtlCol="0">
            <a:spAutoFit/>
          </a:bodyPr>
          <a:lstStyle/>
          <a:p>
            <a:r>
              <a:rPr lang="en-US" dirty="0"/>
              <a:t>R1</a:t>
            </a:r>
            <a:endParaRPr lang="en-IN" dirty="0"/>
          </a:p>
        </p:txBody>
      </p:sp>
      <p:sp>
        <p:nvSpPr>
          <p:cNvPr id="19" name="Right Brace 18">
            <a:extLst>
              <a:ext uri="{FF2B5EF4-FFF2-40B4-BE49-F238E27FC236}">
                <a16:creationId xmlns:a16="http://schemas.microsoft.com/office/drawing/2014/main" id="{43DE8E25-38CD-2A77-8E0C-818A2AD147BD}"/>
              </a:ext>
            </a:extLst>
          </p:cNvPr>
          <p:cNvSpPr/>
          <p:nvPr/>
        </p:nvSpPr>
        <p:spPr>
          <a:xfrm rot="5400000">
            <a:off x="10207853" y="4900094"/>
            <a:ext cx="319089" cy="237956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2" name="TextBox 21">
            <a:extLst>
              <a:ext uri="{FF2B5EF4-FFF2-40B4-BE49-F238E27FC236}">
                <a16:creationId xmlns:a16="http://schemas.microsoft.com/office/drawing/2014/main" id="{E9199986-E18C-E2F5-60D5-9E46E09F1F50}"/>
              </a:ext>
            </a:extLst>
          </p:cNvPr>
          <p:cNvSpPr txBox="1"/>
          <p:nvPr/>
        </p:nvSpPr>
        <p:spPr>
          <a:xfrm>
            <a:off x="609600" y="5057928"/>
            <a:ext cx="1194558" cy="369332"/>
          </a:xfrm>
          <a:prstGeom prst="rect">
            <a:avLst/>
          </a:prstGeom>
          <a:noFill/>
        </p:spPr>
        <p:txBody>
          <a:bodyPr wrap="none" rtlCol="0">
            <a:spAutoFit/>
          </a:bodyPr>
          <a:lstStyle/>
          <a:p>
            <a:r>
              <a:rPr lang="en-IN" dirty="0"/>
              <a:t>Similarly</a:t>
            </a:r>
          </a:p>
        </p:txBody>
      </p:sp>
      <p:pic>
        <p:nvPicPr>
          <p:cNvPr id="24" name="Picture 23">
            <a:extLst>
              <a:ext uri="{FF2B5EF4-FFF2-40B4-BE49-F238E27FC236}">
                <a16:creationId xmlns:a16="http://schemas.microsoft.com/office/drawing/2014/main" id="{28154652-F430-4237-3F55-7F46C3700E11}"/>
              </a:ext>
            </a:extLst>
          </p:cNvPr>
          <p:cNvPicPr>
            <a:picLocks noChangeAspect="1"/>
          </p:cNvPicPr>
          <p:nvPr/>
        </p:nvPicPr>
        <p:blipFill>
          <a:blip r:embed="rId7"/>
          <a:stretch>
            <a:fillRect/>
          </a:stretch>
        </p:blipFill>
        <p:spPr>
          <a:xfrm>
            <a:off x="2549589" y="3810000"/>
            <a:ext cx="3741613" cy="1123461"/>
          </a:xfrm>
          <a:prstGeom prst="rect">
            <a:avLst/>
          </a:prstGeom>
        </p:spPr>
      </p:pic>
      <p:pic>
        <p:nvPicPr>
          <p:cNvPr id="26" name="Picture 25">
            <a:extLst>
              <a:ext uri="{FF2B5EF4-FFF2-40B4-BE49-F238E27FC236}">
                <a16:creationId xmlns:a16="http://schemas.microsoft.com/office/drawing/2014/main" id="{4C0DD882-8825-5FC8-0357-6F2F4274BF6F}"/>
              </a:ext>
            </a:extLst>
          </p:cNvPr>
          <p:cNvPicPr>
            <a:picLocks noChangeAspect="1"/>
          </p:cNvPicPr>
          <p:nvPr/>
        </p:nvPicPr>
        <p:blipFill>
          <a:blip r:embed="rId8"/>
          <a:stretch>
            <a:fillRect/>
          </a:stretch>
        </p:blipFill>
        <p:spPr>
          <a:xfrm>
            <a:off x="1358819" y="5496632"/>
            <a:ext cx="4238795" cy="1182087"/>
          </a:xfrm>
          <a:prstGeom prst="rect">
            <a:avLst/>
          </a:prstGeom>
        </p:spPr>
      </p:pic>
    </p:spTree>
    <p:extLst>
      <p:ext uri="{BB962C8B-B14F-4D97-AF65-F5344CB8AC3E}">
        <p14:creationId xmlns:p14="http://schemas.microsoft.com/office/powerpoint/2010/main" val="17305411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7ACF6-C98F-146F-3CCA-5DEA78D30A5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143007B-E9D3-484F-F1C4-741324753E38}"/>
              </a:ext>
            </a:extLst>
          </p:cNvPr>
          <p:cNvPicPr>
            <a:picLocks noChangeAspect="1"/>
          </p:cNvPicPr>
          <p:nvPr/>
        </p:nvPicPr>
        <p:blipFill>
          <a:blip r:embed="rId3"/>
          <a:stretch>
            <a:fillRect/>
          </a:stretch>
        </p:blipFill>
        <p:spPr>
          <a:xfrm>
            <a:off x="1873376" y="55557"/>
            <a:ext cx="10324486" cy="981111"/>
          </a:xfrm>
          <a:prstGeom prst="rect">
            <a:avLst/>
          </a:prstGeom>
        </p:spPr>
      </p:pic>
      <p:pic>
        <p:nvPicPr>
          <p:cNvPr id="24" name="Picture 23">
            <a:extLst>
              <a:ext uri="{FF2B5EF4-FFF2-40B4-BE49-F238E27FC236}">
                <a16:creationId xmlns:a16="http://schemas.microsoft.com/office/drawing/2014/main" id="{FAC3EB30-0904-F0E7-50D5-79F7DA5F9CBC}"/>
              </a:ext>
            </a:extLst>
          </p:cNvPr>
          <p:cNvPicPr>
            <a:picLocks noChangeAspect="1"/>
          </p:cNvPicPr>
          <p:nvPr/>
        </p:nvPicPr>
        <p:blipFill>
          <a:blip r:embed="rId4"/>
          <a:stretch>
            <a:fillRect/>
          </a:stretch>
        </p:blipFill>
        <p:spPr>
          <a:xfrm>
            <a:off x="351692" y="1702064"/>
            <a:ext cx="5243889" cy="1574536"/>
          </a:xfrm>
          <a:prstGeom prst="rect">
            <a:avLst/>
          </a:prstGeom>
        </p:spPr>
      </p:pic>
      <p:pic>
        <p:nvPicPr>
          <p:cNvPr id="26" name="Picture 25">
            <a:extLst>
              <a:ext uri="{FF2B5EF4-FFF2-40B4-BE49-F238E27FC236}">
                <a16:creationId xmlns:a16="http://schemas.microsoft.com/office/drawing/2014/main" id="{F1F2B84C-E260-273E-7A4F-8720AACF0F35}"/>
              </a:ext>
            </a:extLst>
          </p:cNvPr>
          <p:cNvPicPr>
            <a:picLocks noChangeAspect="1"/>
          </p:cNvPicPr>
          <p:nvPr/>
        </p:nvPicPr>
        <p:blipFill>
          <a:blip r:embed="rId5"/>
          <a:stretch>
            <a:fillRect/>
          </a:stretch>
        </p:blipFill>
        <p:spPr>
          <a:xfrm>
            <a:off x="103100" y="3733800"/>
            <a:ext cx="4238795" cy="1182087"/>
          </a:xfrm>
          <a:prstGeom prst="rect">
            <a:avLst/>
          </a:prstGeom>
        </p:spPr>
      </p:pic>
      <p:pic>
        <p:nvPicPr>
          <p:cNvPr id="28" name="Picture 27">
            <a:extLst>
              <a:ext uri="{FF2B5EF4-FFF2-40B4-BE49-F238E27FC236}">
                <a16:creationId xmlns:a16="http://schemas.microsoft.com/office/drawing/2014/main" id="{B49CC84D-F222-1C62-5B04-D0D220E29BA4}"/>
              </a:ext>
            </a:extLst>
          </p:cNvPr>
          <p:cNvPicPr>
            <a:picLocks noChangeAspect="1"/>
          </p:cNvPicPr>
          <p:nvPr/>
        </p:nvPicPr>
        <p:blipFill>
          <a:blip r:embed="rId6"/>
          <a:stretch>
            <a:fillRect/>
          </a:stretch>
        </p:blipFill>
        <p:spPr>
          <a:xfrm>
            <a:off x="7035619" y="1551573"/>
            <a:ext cx="5019012" cy="2624530"/>
          </a:xfrm>
          <a:prstGeom prst="rect">
            <a:avLst/>
          </a:prstGeom>
        </p:spPr>
      </p:pic>
      <p:sp>
        <p:nvSpPr>
          <p:cNvPr id="2" name="Arrow: Down 1">
            <a:extLst>
              <a:ext uri="{FF2B5EF4-FFF2-40B4-BE49-F238E27FC236}">
                <a16:creationId xmlns:a16="http://schemas.microsoft.com/office/drawing/2014/main" id="{59EE31FE-4F25-2224-BCCF-6DF8F919239D}"/>
              </a:ext>
            </a:extLst>
          </p:cNvPr>
          <p:cNvSpPr/>
          <p:nvPr/>
        </p:nvSpPr>
        <p:spPr bwMode="auto">
          <a:xfrm>
            <a:off x="8686800" y="1036668"/>
            <a:ext cx="304800" cy="514905"/>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641668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97FAFA-CF91-1367-D335-22DFAF61AEE4}"/>
              </a:ext>
            </a:extLst>
          </p:cNvPr>
          <p:cNvSpPr>
            <a:spLocks noGrp="1"/>
          </p:cNvSpPr>
          <p:nvPr>
            <p:ph type="sldNum" sz="quarter" idx="12"/>
          </p:nvPr>
        </p:nvSpPr>
        <p:spPr/>
        <p:txBody>
          <a:bodyPr/>
          <a:lstStyle/>
          <a:p>
            <a:fld id="{BB2CE0DE-867F-455F-B20B-96D381B4AB71}" type="slidenum">
              <a:rPr lang="en-US" smtClean="0"/>
              <a:t>103</a:t>
            </a:fld>
            <a:endParaRPr lang="en-US"/>
          </a:p>
        </p:txBody>
      </p:sp>
      <p:pic>
        <p:nvPicPr>
          <p:cNvPr id="6" name="Picture 5">
            <a:extLst>
              <a:ext uri="{FF2B5EF4-FFF2-40B4-BE49-F238E27FC236}">
                <a16:creationId xmlns:a16="http://schemas.microsoft.com/office/drawing/2014/main" id="{6B347EA7-FDB0-365D-9832-8184D602BC1C}"/>
              </a:ext>
            </a:extLst>
          </p:cNvPr>
          <p:cNvPicPr>
            <a:picLocks noChangeAspect="1"/>
          </p:cNvPicPr>
          <p:nvPr/>
        </p:nvPicPr>
        <p:blipFill>
          <a:blip r:embed="rId2"/>
          <a:stretch>
            <a:fillRect/>
          </a:stretch>
        </p:blipFill>
        <p:spPr>
          <a:xfrm>
            <a:off x="457200" y="228600"/>
            <a:ext cx="7010400" cy="1905000"/>
          </a:xfrm>
          <a:prstGeom prst="rect">
            <a:avLst/>
          </a:prstGeom>
        </p:spPr>
      </p:pic>
      <p:pic>
        <p:nvPicPr>
          <p:cNvPr id="8" name="Picture 7">
            <a:extLst>
              <a:ext uri="{FF2B5EF4-FFF2-40B4-BE49-F238E27FC236}">
                <a16:creationId xmlns:a16="http://schemas.microsoft.com/office/drawing/2014/main" id="{371728D2-573E-9996-9D17-61DC6CB541B6}"/>
              </a:ext>
            </a:extLst>
          </p:cNvPr>
          <p:cNvPicPr>
            <a:picLocks noChangeAspect="1"/>
          </p:cNvPicPr>
          <p:nvPr/>
        </p:nvPicPr>
        <p:blipFill>
          <a:blip r:embed="rId3"/>
          <a:stretch>
            <a:fillRect/>
          </a:stretch>
        </p:blipFill>
        <p:spPr>
          <a:xfrm>
            <a:off x="492369" y="2395977"/>
            <a:ext cx="7010400" cy="2729460"/>
          </a:xfrm>
          <a:prstGeom prst="rect">
            <a:avLst/>
          </a:prstGeom>
        </p:spPr>
      </p:pic>
      <p:pic>
        <p:nvPicPr>
          <p:cNvPr id="10" name="Picture 9">
            <a:extLst>
              <a:ext uri="{FF2B5EF4-FFF2-40B4-BE49-F238E27FC236}">
                <a16:creationId xmlns:a16="http://schemas.microsoft.com/office/drawing/2014/main" id="{B9C44144-E067-0508-E60C-A1CCC2B60181}"/>
              </a:ext>
            </a:extLst>
          </p:cNvPr>
          <p:cNvPicPr>
            <a:picLocks noChangeAspect="1"/>
          </p:cNvPicPr>
          <p:nvPr/>
        </p:nvPicPr>
        <p:blipFill>
          <a:blip r:embed="rId4"/>
          <a:stretch>
            <a:fillRect/>
          </a:stretch>
        </p:blipFill>
        <p:spPr>
          <a:xfrm>
            <a:off x="228600" y="5390523"/>
            <a:ext cx="8615863" cy="1330953"/>
          </a:xfrm>
          <a:prstGeom prst="rect">
            <a:avLst/>
          </a:prstGeom>
        </p:spPr>
      </p:pic>
      <p:sp>
        <p:nvSpPr>
          <p:cNvPr id="11" name="Arrow: Down 10">
            <a:extLst>
              <a:ext uri="{FF2B5EF4-FFF2-40B4-BE49-F238E27FC236}">
                <a16:creationId xmlns:a16="http://schemas.microsoft.com/office/drawing/2014/main" id="{0D0C5169-9C6B-9220-6234-87BE6929B7EF}"/>
              </a:ext>
            </a:extLst>
          </p:cNvPr>
          <p:cNvSpPr/>
          <p:nvPr/>
        </p:nvSpPr>
        <p:spPr bwMode="auto">
          <a:xfrm>
            <a:off x="3505200" y="2133600"/>
            <a:ext cx="228600" cy="2286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2" name="Arrow: Down 11">
            <a:extLst>
              <a:ext uri="{FF2B5EF4-FFF2-40B4-BE49-F238E27FC236}">
                <a16:creationId xmlns:a16="http://schemas.microsoft.com/office/drawing/2014/main" id="{7D682649-FDA8-E97D-13B7-E06E6A4EFEE9}"/>
              </a:ext>
            </a:extLst>
          </p:cNvPr>
          <p:cNvSpPr/>
          <p:nvPr/>
        </p:nvSpPr>
        <p:spPr bwMode="auto">
          <a:xfrm>
            <a:off x="3326423" y="5143680"/>
            <a:ext cx="228600" cy="2286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685528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071D56-4EB0-AEB9-F53B-F6AD9D000839}"/>
              </a:ext>
            </a:extLst>
          </p:cNvPr>
          <p:cNvSpPr>
            <a:spLocks noGrp="1"/>
          </p:cNvSpPr>
          <p:nvPr>
            <p:ph type="sldNum" sz="quarter" idx="12"/>
          </p:nvPr>
        </p:nvSpPr>
        <p:spPr/>
        <p:txBody>
          <a:bodyPr/>
          <a:lstStyle/>
          <a:p>
            <a:fld id="{BB2CE0DE-867F-455F-B20B-96D381B4AB71}" type="slidenum">
              <a:rPr lang="en-US" smtClean="0"/>
              <a:t>104</a:t>
            </a:fld>
            <a:endParaRPr lang="en-US"/>
          </a:p>
        </p:txBody>
      </p:sp>
      <p:pic>
        <p:nvPicPr>
          <p:cNvPr id="5" name="Picture 4">
            <a:extLst>
              <a:ext uri="{FF2B5EF4-FFF2-40B4-BE49-F238E27FC236}">
                <a16:creationId xmlns:a16="http://schemas.microsoft.com/office/drawing/2014/main" id="{B16FEC0C-856B-461F-D9FF-5B58C0EE6420}"/>
              </a:ext>
            </a:extLst>
          </p:cNvPr>
          <p:cNvPicPr>
            <a:picLocks noChangeAspect="1"/>
          </p:cNvPicPr>
          <p:nvPr/>
        </p:nvPicPr>
        <p:blipFill>
          <a:blip r:embed="rId2"/>
          <a:stretch>
            <a:fillRect/>
          </a:stretch>
        </p:blipFill>
        <p:spPr>
          <a:xfrm>
            <a:off x="121737" y="58616"/>
            <a:ext cx="8615863" cy="1330953"/>
          </a:xfrm>
          <a:prstGeom prst="rect">
            <a:avLst/>
          </a:prstGeom>
        </p:spPr>
      </p:pic>
      <p:pic>
        <p:nvPicPr>
          <p:cNvPr id="7" name="Picture 6">
            <a:extLst>
              <a:ext uri="{FF2B5EF4-FFF2-40B4-BE49-F238E27FC236}">
                <a16:creationId xmlns:a16="http://schemas.microsoft.com/office/drawing/2014/main" id="{88EE4349-36D4-FB7A-7FB6-6DD4408185C2}"/>
              </a:ext>
            </a:extLst>
          </p:cNvPr>
          <p:cNvPicPr>
            <a:picLocks noChangeAspect="1"/>
          </p:cNvPicPr>
          <p:nvPr/>
        </p:nvPicPr>
        <p:blipFill>
          <a:blip r:embed="rId3"/>
          <a:stretch>
            <a:fillRect/>
          </a:stretch>
        </p:blipFill>
        <p:spPr>
          <a:xfrm>
            <a:off x="228600" y="1828800"/>
            <a:ext cx="5867400" cy="3978751"/>
          </a:xfrm>
          <a:prstGeom prst="rect">
            <a:avLst/>
          </a:prstGeom>
        </p:spPr>
      </p:pic>
      <p:sp>
        <p:nvSpPr>
          <p:cNvPr id="8" name="TextBox 7">
            <a:extLst>
              <a:ext uri="{FF2B5EF4-FFF2-40B4-BE49-F238E27FC236}">
                <a16:creationId xmlns:a16="http://schemas.microsoft.com/office/drawing/2014/main" id="{F7BDF003-D919-33EE-CF29-5FE0DB3E363C}"/>
              </a:ext>
            </a:extLst>
          </p:cNvPr>
          <p:cNvSpPr txBox="1"/>
          <p:nvPr/>
        </p:nvSpPr>
        <p:spPr>
          <a:xfrm>
            <a:off x="381000" y="2362200"/>
            <a:ext cx="611065" cy="369332"/>
          </a:xfrm>
          <a:prstGeom prst="rect">
            <a:avLst/>
          </a:prstGeom>
          <a:noFill/>
        </p:spPr>
        <p:txBody>
          <a:bodyPr wrap="none" rtlCol="0">
            <a:spAutoFit/>
          </a:bodyPr>
          <a:lstStyle/>
          <a:p>
            <a:r>
              <a:rPr lang="en-IN" dirty="0"/>
              <a:t>Use</a:t>
            </a:r>
          </a:p>
        </p:txBody>
      </p:sp>
      <p:sp>
        <p:nvSpPr>
          <p:cNvPr id="9" name="TextBox 8">
            <a:extLst>
              <a:ext uri="{FF2B5EF4-FFF2-40B4-BE49-F238E27FC236}">
                <a16:creationId xmlns:a16="http://schemas.microsoft.com/office/drawing/2014/main" id="{288353E8-0802-C94D-EE7D-7545DAF002DD}"/>
              </a:ext>
            </a:extLst>
          </p:cNvPr>
          <p:cNvSpPr txBox="1"/>
          <p:nvPr/>
        </p:nvSpPr>
        <p:spPr>
          <a:xfrm>
            <a:off x="228600" y="3235240"/>
            <a:ext cx="1374094" cy="369332"/>
          </a:xfrm>
          <a:prstGeom prst="rect">
            <a:avLst/>
          </a:prstGeom>
          <a:noFill/>
        </p:spPr>
        <p:txBody>
          <a:bodyPr wrap="none" rtlCol="0">
            <a:spAutoFit/>
          </a:bodyPr>
          <a:lstStyle/>
          <a:p>
            <a:r>
              <a:rPr lang="en-IN" dirty="0"/>
              <a:t>Substitute</a:t>
            </a:r>
          </a:p>
        </p:txBody>
      </p:sp>
      <p:pic>
        <p:nvPicPr>
          <p:cNvPr id="11" name="Picture 10">
            <a:extLst>
              <a:ext uri="{FF2B5EF4-FFF2-40B4-BE49-F238E27FC236}">
                <a16:creationId xmlns:a16="http://schemas.microsoft.com/office/drawing/2014/main" id="{4AAB2A8A-4999-5EFB-27F0-87DDE036769B}"/>
              </a:ext>
            </a:extLst>
          </p:cNvPr>
          <p:cNvPicPr>
            <a:picLocks noChangeAspect="1"/>
          </p:cNvPicPr>
          <p:nvPr/>
        </p:nvPicPr>
        <p:blipFill>
          <a:blip r:embed="rId4"/>
          <a:stretch>
            <a:fillRect/>
          </a:stretch>
        </p:blipFill>
        <p:spPr>
          <a:xfrm>
            <a:off x="7391400" y="3235239"/>
            <a:ext cx="4419600" cy="2122897"/>
          </a:xfrm>
          <a:prstGeom prst="rect">
            <a:avLst/>
          </a:prstGeom>
        </p:spPr>
      </p:pic>
      <p:sp>
        <p:nvSpPr>
          <p:cNvPr id="12" name="Arrow: Down 11">
            <a:extLst>
              <a:ext uri="{FF2B5EF4-FFF2-40B4-BE49-F238E27FC236}">
                <a16:creationId xmlns:a16="http://schemas.microsoft.com/office/drawing/2014/main" id="{E2E068F8-C4F0-A228-14A7-E56F680B5354}"/>
              </a:ext>
            </a:extLst>
          </p:cNvPr>
          <p:cNvSpPr/>
          <p:nvPr/>
        </p:nvSpPr>
        <p:spPr bwMode="auto">
          <a:xfrm>
            <a:off x="3191608" y="1380584"/>
            <a:ext cx="313592" cy="44821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3" name="Arrow: Right 12">
            <a:extLst>
              <a:ext uri="{FF2B5EF4-FFF2-40B4-BE49-F238E27FC236}">
                <a16:creationId xmlns:a16="http://schemas.microsoft.com/office/drawing/2014/main" id="{BED0B86A-55A1-44B1-C262-D653AED677C5}"/>
              </a:ext>
            </a:extLst>
          </p:cNvPr>
          <p:cNvSpPr/>
          <p:nvPr/>
        </p:nvSpPr>
        <p:spPr bwMode="auto">
          <a:xfrm>
            <a:off x="6096000" y="3962400"/>
            <a:ext cx="1295400"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449F15-304C-9158-541D-2A8B7422CE9C}"/>
                  </a:ext>
                </a:extLst>
              </p:cNvPr>
              <p:cNvSpPr txBox="1"/>
              <p:nvPr/>
            </p:nvSpPr>
            <p:spPr>
              <a:xfrm>
                <a:off x="3554504" y="1489505"/>
                <a:ext cx="3461910" cy="369332"/>
              </a:xfrm>
              <a:prstGeom prst="rect">
                <a:avLst/>
              </a:prstGeom>
              <a:noFill/>
            </p:spPr>
            <p:txBody>
              <a:bodyPr wrap="none" rtlCol="0">
                <a:spAutoFit/>
              </a:bodyPr>
              <a:lstStyle/>
              <a:p>
                <a:r>
                  <a:rPr lang="en-IN" dirty="0"/>
                  <a:t>Replace the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𝑅</m:t>
                        </m:r>
                      </m:e>
                      <m:sub>
                        <m:r>
                          <a:rPr lang="ar-AE">
                            <a:latin typeface="Cambria Math" panose="02040503050406030204" pitchFamily="18" charset="0"/>
                          </a:rPr>
                          <m:t>2</m:t>
                        </m:r>
                      </m:sub>
                    </m:sSub>
                  </m:oMath>
                </a14:m>
                <a:r>
                  <a:rPr lang="en-IN" dirty="0"/>
                  <a:t>integral again</a:t>
                </a:r>
              </a:p>
            </p:txBody>
          </p:sp>
        </mc:Choice>
        <mc:Fallback xmlns="">
          <p:sp>
            <p:nvSpPr>
              <p:cNvPr id="14" name="TextBox 13">
                <a:extLst>
                  <a:ext uri="{FF2B5EF4-FFF2-40B4-BE49-F238E27FC236}">
                    <a16:creationId xmlns:a16="http://schemas.microsoft.com/office/drawing/2014/main" id="{7C449F15-304C-9158-541D-2A8B7422CE9C}"/>
                  </a:ext>
                </a:extLst>
              </p:cNvPr>
              <p:cNvSpPr txBox="1">
                <a:spLocks noRot="1" noChangeAspect="1" noMove="1" noResize="1" noEditPoints="1" noAdjustHandles="1" noChangeArrowheads="1" noChangeShapeType="1" noTextEdit="1"/>
              </p:cNvSpPr>
              <p:nvPr/>
            </p:nvSpPr>
            <p:spPr>
              <a:xfrm>
                <a:off x="3554504" y="1489505"/>
                <a:ext cx="3461910" cy="369332"/>
              </a:xfrm>
              <a:prstGeom prst="rect">
                <a:avLst/>
              </a:prstGeom>
              <a:blipFill>
                <a:blip r:embed="rId5"/>
                <a:stretch>
                  <a:fillRect l="-1408" t="-8197" r="-704" b="-24590"/>
                </a:stretch>
              </a:blipFill>
            </p:spPr>
            <p:txBody>
              <a:bodyPr/>
              <a:lstStyle/>
              <a:p>
                <a:r>
                  <a:rPr lang="en-IN">
                    <a:noFill/>
                  </a:rPr>
                  <a:t> </a:t>
                </a:r>
              </a:p>
            </p:txBody>
          </p:sp>
        </mc:Fallback>
      </mc:AlternateContent>
    </p:spTree>
    <p:extLst>
      <p:ext uri="{BB962C8B-B14F-4D97-AF65-F5344CB8AC3E}">
        <p14:creationId xmlns:p14="http://schemas.microsoft.com/office/powerpoint/2010/main" val="7335845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F58D14-4976-1F62-8400-EC706F3C0DBF}"/>
              </a:ext>
            </a:extLst>
          </p:cNvPr>
          <p:cNvSpPr>
            <a:spLocks noGrp="1"/>
          </p:cNvSpPr>
          <p:nvPr>
            <p:ph type="sldNum" sz="quarter" idx="12"/>
          </p:nvPr>
        </p:nvSpPr>
        <p:spPr/>
        <p:txBody>
          <a:bodyPr/>
          <a:lstStyle/>
          <a:p>
            <a:fld id="{BB2CE0DE-867F-455F-B20B-96D381B4AB71}" type="slidenum">
              <a:rPr lang="en-US" smtClean="0"/>
              <a:t>105</a:t>
            </a:fld>
            <a:endParaRPr lang="en-US"/>
          </a:p>
        </p:txBody>
      </p:sp>
      <p:pic>
        <p:nvPicPr>
          <p:cNvPr id="5" name="Picture 4">
            <a:extLst>
              <a:ext uri="{FF2B5EF4-FFF2-40B4-BE49-F238E27FC236}">
                <a16:creationId xmlns:a16="http://schemas.microsoft.com/office/drawing/2014/main" id="{B7CB804A-2EE3-A400-050B-55A7CE3D2D32}"/>
              </a:ext>
            </a:extLst>
          </p:cNvPr>
          <p:cNvPicPr>
            <a:picLocks noChangeAspect="1"/>
          </p:cNvPicPr>
          <p:nvPr/>
        </p:nvPicPr>
        <p:blipFill>
          <a:blip r:embed="rId2"/>
          <a:stretch>
            <a:fillRect/>
          </a:stretch>
        </p:blipFill>
        <p:spPr>
          <a:xfrm>
            <a:off x="381000" y="228600"/>
            <a:ext cx="4785716" cy="2122897"/>
          </a:xfrm>
          <a:prstGeom prst="rect">
            <a:avLst/>
          </a:prstGeom>
        </p:spPr>
      </p:pic>
      <p:pic>
        <p:nvPicPr>
          <p:cNvPr id="7" name="Picture 6">
            <a:extLst>
              <a:ext uri="{FF2B5EF4-FFF2-40B4-BE49-F238E27FC236}">
                <a16:creationId xmlns:a16="http://schemas.microsoft.com/office/drawing/2014/main" id="{C8F03976-CAFB-E3F6-DF82-31A241EF345B}"/>
              </a:ext>
            </a:extLst>
          </p:cNvPr>
          <p:cNvPicPr>
            <a:picLocks noChangeAspect="1"/>
          </p:cNvPicPr>
          <p:nvPr/>
        </p:nvPicPr>
        <p:blipFill>
          <a:blip r:embed="rId3"/>
          <a:stretch>
            <a:fillRect/>
          </a:stretch>
        </p:blipFill>
        <p:spPr>
          <a:xfrm>
            <a:off x="6235003" y="136524"/>
            <a:ext cx="5575997" cy="819373"/>
          </a:xfrm>
          <a:prstGeom prst="rect">
            <a:avLst/>
          </a:prstGeom>
        </p:spPr>
      </p:pic>
      <p:cxnSp>
        <p:nvCxnSpPr>
          <p:cNvPr id="9" name="Straight Arrow Connector 8">
            <a:extLst>
              <a:ext uri="{FF2B5EF4-FFF2-40B4-BE49-F238E27FC236}">
                <a16:creationId xmlns:a16="http://schemas.microsoft.com/office/drawing/2014/main" id="{C1B4DB60-E45B-6459-B6E7-9F5AB2CD7121}"/>
              </a:ext>
            </a:extLst>
          </p:cNvPr>
          <p:cNvCxnSpPr>
            <a:cxnSpLocks/>
          </p:cNvCxnSpPr>
          <p:nvPr/>
        </p:nvCxnSpPr>
        <p:spPr bwMode="auto">
          <a:xfrm flipH="1">
            <a:off x="5166716" y="664572"/>
            <a:ext cx="120310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2" name="Picture 11">
            <a:extLst>
              <a:ext uri="{FF2B5EF4-FFF2-40B4-BE49-F238E27FC236}">
                <a16:creationId xmlns:a16="http://schemas.microsoft.com/office/drawing/2014/main" id="{B1BB9769-428F-AE32-1EC8-013F23B0552D}"/>
              </a:ext>
            </a:extLst>
          </p:cNvPr>
          <p:cNvPicPr>
            <a:picLocks noChangeAspect="1"/>
          </p:cNvPicPr>
          <p:nvPr/>
        </p:nvPicPr>
        <p:blipFill>
          <a:blip r:embed="rId4"/>
          <a:stretch>
            <a:fillRect/>
          </a:stretch>
        </p:blipFill>
        <p:spPr>
          <a:xfrm>
            <a:off x="609599" y="3399692"/>
            <a:ext cx="10597067" cy="1248505"/>
          </a:xfrm>
          <a:prstGeom prst="rect">
            <a:avLst/>
          </a:prstGeom>
        </p:spPr>
      </p:pic>
      <p:sp>
        <p:nvSpPr>
          <p:cNvPr id="13" name="Arrow: Down 12">
            <a:extLst>
              <a:ext uri="{FF2B5EF4-FFF2-40B4-BE49-F238E27FC236}">
                <a16:creationId xmlns:a16="http://schemas.microsoft.com/office/drawing/2014/main" id="{DDE6A914-031C-9A3A-BA86-F9A21549E99D}"/>
              </a:ext>
            </a:extLst>
          </p:cNvPr>
          <p:cNvSpPr/>
          <p:nvPr/>
        </p:nvSpPr>
        <p:spPr bwMode="auto">
          <a:xfrm>
            <a:off x="2895600" y="2438400"/>
            <a:ext cx="457200" cy="8382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4" name="TextBox 13">
            <a:extLst>
              <a:ext uri="{FF2B5EF4-FFF2-40B4-BE49-F238E27FC236}">
                <a16:creationId xmlns:a16="http://schemas.microsoft.com/office/drawing/2014/main" id="{1C41F74A-C582-7FCC-D09C-352141B2C5E0}"/>
              </a:ext>
            </a:extLst>
          </p:cNvPr>
          <p:cNvSpPr txBox="1"/>
          <p:nvPr/>
        </p:nvSpPr>
        <p:spPr>
          <a:xfrm>
            <a:off x="3329354" y="2743200"/>
            <a:ext cx="1837362" cy="369332"/>
          </a:xfrm>
          <a:prstGeom prst="rect">
            <a:avLst/>
          </a:prstGeom>
          <a:noFill/>
        </p:spPr>
        <p:txBody>
          <a:bodyPr wrap="none" rtlCol="0">
            <a:spAutoFit/>
          </a:bodyPr>
          <a:lstStyle/>
          <a:p>
            <a:r>
              <a:rPr lang="en-IN" dirty="0"/>
              <a:t>Final grouping</a:t>
            </a:r>
          </a:p>
        </p:txBody>
      </p:sp>
    </p:spTree>
    <p:extLst>
      <p:ext uri="{BB962C8B-B14F-4D97-AF65-F5344CB8AC3E}">
        <p14:creationId xmlns:p14="http://schemas.microsoft.com/office/powerpoint/2010/main" val="38286906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F47DE-9F22-8F2D-EED4-AABF58BBCD1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D30CF4-B07A-2556-BCC7-5EE3EBC5D9CD}"/>
              </a:ext>
            </a:extLst>
          </p:cNvPr>
          <p:cNvSpPr>
            <a:spLocks noGrp="1"/>
          </p:cNvSpPr>
          <p:nvPr>
            <p:ph type="sldNum" sz="quarter" idx="12"/>
          </p:nvPr>
        </p:nvSpPr>
        <p:spPr/>
        <p:txBody>
          <a:bodyPr/>
          <a:lstStyle/>
          <a:p>
            <a:fld id="{BB2CE0DE-867F-455F-B20B-96D381B4AB71}" type="slidenum">
              <a:rPr lang="en-US" smtClean="0"/>
              <a:t>106</a:t>
            </a:fld>
            <a:endParaRPr lang="en-US"/>
          </a:p>
        </p:txBody>
      </p:sp>
      <p:pic>
        <p:nvPicPr>
          <p:cNvPr id="2" name="Picture 1">
            <a:extLst>
              <a:ext uri="{FF2B5EF4-FFF2-40B4-BE49-F238E27FC236}">
                <a16:creationId xmlns:a16="http://schemas.microsoft.com/office/drawing/2014/main" id="{41BE1C21-621D-98BE-D58F-220726B5C376}"/>
              </a:ext>
            </a:extLst>
          </p:cNvPr>
          <p:cNvPicPr>
            <a:picLocks noChangeAspect="1"/>
          </p:cNvPicPr>
          <p:nvPr/>
        </p:nvPicPr>
        <p:blipFill>
          <a:blip r:embed="rId3"/>
          <a:stretch>
            <a:fillRect/>
          </a:stretch>
        </p:blipFill>
        <p:spPr>
          <a:xfrm>
            <a:off x="380999" y="228600"/>
            <a:ext cx="10995103" cy="1295400"/>
          </a:xfrm>
          <a:prstGeom prst="rect">
            <a:avLst/>
          </a:prstGeom>
        </p:spPr>
      </p:pic>
      <p:sp>
        <p:nvSpPr>
          <p:cNvPr id="6" name="TextBox 5">
            <a:extLst>
              <a:ext uri="{FF2B5EF4-FFF2-40B4-BE49-F238E27FC236}">
                <a16:creationId xmlns:a16="http://schemas.microsoft.com/office/drawing/2014/main" id="{80F79668-0AA8-C7AC-FCEA-018E4E5EF454}"/>
              </a:ext>
            </a:extLst>
          </p:cNvPr>
          <p:cNvSpPr txBox="1"/>
          <p:nvPr/>
        </p:nvSpPr>
        <p:spPr>
          <a:xfrm>
            <a:off x="3505200" y="1907903"/>
            <a:ext cx="8228919" cy="369332"/>
          </a:xfrm>
          <a:prstGeom prst="rect">
            <a:avLst/>
          </a:prstGeom>
          <a:noFill/>
        </p:spPr>
        <p:txBody>
          <a:bodyPr wrap="none" rtlCol="0">
            <a:spAutoFit/>
          </a:bodyPr>
          <a:lstStyle/>
          <a:p>
            <a:r>
              <a:rPr lang="en-US" dirty="0"/>
              <a:t>So to minimize risk, we must make this integral as small as possible.</a:t>
            </a:r>
            <a:endParaRPr lang="en-IN" dirty="0"/>
          </a:p>
        </p:txBody>
      </p:sp>
      <p:sp>
        <p:nvSpPr>
          <p:cNvPr id="7" name="Right Brace 6">
            <a:extLst>
              <a:ext uri="{FF2B5EF4-FFF2-40B4-BE49-F238E27FC236}">
                <a16:creationId xmlns:a16="http://schemas.microsoft.com/office/drawing/2014/main" id="{9F6A833D-6621-17DC-47A6-327B75554EA2}"/>
              </a:ext>
            </a:extLst>
          </p:cNvPr>
          <p:cNvSpPr/>
          <p:nvPr/>
        </p:nvSpPr>
        <p:spPr bwMode="auto">
          <a:xfrm rot="5400000">
            <a:off x="7315200" y="-1981200"/>
            <a:ext cx="304800" cy="7315200"/>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8" name="Right Brace 7">
            <a:extLst>
              <a:ext uri="{FF2B5EF4-FFF2-40B4-BE49-F238E27FC236}">
                <a16:creationId xmlns:a16="http://schemas.microsoft.com/office/drawing/2014/main" id="{7AE793FB-3D4B-2E37-61C3-72DAF3B4855D}"/>
              </a:ext>
            </a:extLst>
          </p:cNvPr>
          <p:cNvSpPr/>
          <p:nvPr/>
        </p:nvSpPr>
        <p:spPr bwMode="auto">
          <a:xfrm rot="5400000">
            <a:off x="1936142" y="509431"/>
            <a:ext cx="389053" cy="2226240"/>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0" name="TextBox 9">
            <a:extLst>
              <a:ext uri="{FF2B5EF4-FFF2-40B4-BE49-F238E27FC236}">
                <a16:creationId xmlns:a16="http://schemas.microsoft.com/office/drawing/2014/main" id="{375402B5-7C85-5E53-FE78-A175B7454275}"/>
              </a:ext>
            </a:extLst>
          </p:cNvPr>
          <p:cNvSpPr txBox="1"/>
          <p:nvPr/>
        </p:nvSpPr>
        <p:spPr>
          <a:xfrm>
            <a:off x="1282696" y="1828800"/>
            <a:ext cx="1515671" cy="369332"/>
          </a:xfrm>
          <a:prstGeom prst="rect">
            <a:avLst/>
          </a:prstGeom>
          <a:noFill/>
        </p:spPr>
        <p:txBody>
          <a:bodyPr wrap="none" rtlCol="0">
            <a:spAutoFit/>
          </a:bodyPr>
          <a:lstStyle/>
          <a:p>
            <a:r>
              <a:rPr lang="en-IN" dirty="0"/>
              <a:t>Fixed Cost </a:t>
            </a:r>
          </a:p>
        </p:txBody>
      </p:sp>
      <p:pic>
        <p:nvPicPr>
          <p:cNvPr id="12" name="Picture 11">
            <a:extLst>
              <a:ext uri="{FF2B5EF4-FFF2-40B4-BE49-F238E27FC236}">
                <a16:creationId xmlns:a16="http://schemas.microsoft.com/office/drawing/2014/main" id="{E4248AFA-5916-56D1-9EAF-AE95BC6CDD62}"/>
              </a:ext>
            </a:extLst>
          </p:cNvPr>
          <p:cNvPicPr>
            <a:picLocks noChangeAspect="1"/>
          </p:cNvPicPr>
          <p:nvPr/>
        </p:nvPicPr>
        <p:blipFill>
          <a:blip r:embed="rId4"/>
          <a:stretch>
            <a:fillRect/>
          </a:stretch>
        </p:blipFill>
        <p:spPr>
          <a:xfrm>
            <a:off x="4222119" y="2373923"/>
            <a:ext cx="6791567" cy="90267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DFF33F4-5119-76EB-92F7-4651EFD74E01}"/>
                  </a:ext>
                </a:extLst>
              </p:cNvPr>
              <p:cNvSpPr txBox="1"/>
              <p:nvPr/>
            </p:nvSpPr>
            <p:spPr>
              <a:xfrm>
                <a:off x="3810000" y="3369521"/>
                <a:ext cx="7316618" cy="646331"/>
              </a:xfrm>
              <a:prstGeom prst="rect">
                <a:avLst/>
              </a:prstGeom>
              <a:noFill/>
            </p:spPr>
            <p:txBody>
              <a:bodyPr wrap="none" rtlCol="0">
                <a:spAutoFit/>
              </a:bodyPr>
              <a:lstStyle/>
              <a:p>
                <a:pPr algn="ctr"/>
                <a:r>
                  <a:rPr lang="en-IN" dirty="0"/>
                  <a:t>To make the total sum small, each small term must be ≤ 0 </a:t>
                </a:r>
              </a:p>
              <a:p>
                <a:pPr algn="ctr"/>
                <a:r>
                  <a:rPr lang="en-IN" dirty="0"/>
                  <a:t>wherever we include it in </a:t>
                </a:r>
                <a14:m>
                  <m:oMath xmlns:m="http://schemas.openxmlformats.org/officeDocument/2006/math">
                    <m:sSub>
                      <m:sSubPr>
                        <m:ctrlPr>
                          <a:rPr lang="ar-AE" i="1">
                            <a:latin typeface="Cambria Math" panose="02040503050406030204" pitchFamily="18" charset="0"/>
                          </a:rPr>
                        </m:ctrlPr>
                      </m:sSubPr>
                      <m:e>
                        <m:r>
                          <a:rPr lang="ar-AE" b="0" i="1" smtClean="0">
                            <a:latin typeface="Cambria Math" panose="02040503050406030204" pitchFamily="18" charset="0"/>
                          </a:rPr>
                          <m:t>𝑅</m:t>
                        </m:r>
                      </m:e>
                      <m:sub>
                        <m:r>
                          <a:rPr lang="ar-AE" b="0" i="1" smtClean="0">
                            <a:latin typeface="Cambria Math" panose="02040503050406030204" pitchFamily="18" charset="0"/>
                          </a:rPr>
                          <m:t>1</m:t>
                        </m:r>
                      </m:sub>
                    </m:sSub>
                  </m:oMath>
                </a14:m>
                <a:r>
                  <a:rPr lang="ar-AE" dirty="0"/>
                  <a:t>.</a:t>
                </a:r>
                <a:endParaRPr lang="en-IN" dirty="0"/>
              </a:p>
            </p:txBody>
          </p:sp>
        </mc:Choice>
        <mc:Fallback xmlns="">
          <p:sp>
            <p:nvSpPr>
              <p:cNvPr id="13" name="TextBox 12">
                <a:extLst>
                  <a:ext uri="{FF2B5EF4-FFF2-40B4-BE49-F238E27FC236}">
                    <a16:creationId xmlns:a16="http://schemas.microsoft.com/office/drawing/2014/main" id="{3DFF33F4-5119-76EB-92F7-4651EFD74E01}"/>
                  </a:ext>
                </a:extLst>
              </p:cNvPr>
              <p:cNvSpPr txBox="1">
                <a:spLocks noRot="1" noChangeAspect="1" noMove="1" noResize="1" noEditPoints="1" noAdjustHandles="1" noChangeArrowheads="1" noChangeShapeType="1" noTextEdit="1"/>
              </p:cNvSpPr>
              <p:nvPr/>
            </p:nvSpPr>
            <p:spPr>
              <a:xfrm>
                <a:off x="3810000" y="3369521"/>
                <a:ext cx="7316618" cy="646331"/>
              </a:xfrm>
              <a:prstGeom prst="rect">
                <a:avLst/>
              </a:prstGeom>
              <a:blipFill>
                <a:blip r:embed="rId5"/>
                <a:stretch>
                  <a:fillRect t="-5660" b="-15094"/>
                </a:stretch>
              </a:blipFill>
            </p:spPr>
            <p:txBody>
              <a:bodyPr/>
              <a:lstStyle/>
              <a:p>
                <a:r>
                  <a:rPr lang="en-IN">
                    <a:noFill/>
                  </a:rPr>
                  <a:t> </a:t>
                </a:r>
              </a:p>
            </p:txBody>
          </p:sp>
        </mc:Fallback>
      </mc:AlternateContent>
      <p:pic>
        <p:nvPicPr>
          <p:cNvPr id="15" name="Picture 14">
            <a:extLst>
              <a:ext uri="{FF2B5EF4-FFF2-40B4-BE49-F238E27FC236}">
                <a16:creationId xmlns:a16="http://schemas.microsoft.com/office/drawing/2014/main" id="{F953008A-57C6-C28F-B009-F6C16C86128D}"/>
              </a:ext>
            </a:extLst>
          </p:cNvPr>
          <p:cNvPicPr>
            <a:picLocks noChangeAspect="1"/>
          </p:cNvPicPr>
          <p:nvPr/>
        </p:nvPicPr>
        <p:blipFill>
          <a:blip r:embed="rId6"/>
          <a:stretch>
            <a:fillRect/>
          </a:stretch>
        </p:blipFill>
        <p:spPr>
          <a:xfrm>
            <a:off x="4678644" y="4132219"/>
            <a:ext cx="6592594" cy="757617"/>
          </a:xfrm>
          <a:prstGeom prst="rect">
            <a:avLst/>
          </a:prstGeom>
        </p:spPr>
      </p:pic>
      <p:pic>
        <p:nvPicPr>
          <p:cNvPr id="17" name="Picture 16">
            <a:extLst>
              <a:ext uri="{FF2B5EF4-FFF2-40B4-BE49-F238E27FC236}">
                <a16:creationId xmlns:a16="http://schemas.microsoft.com/office/drawing/2014/main" id="{F4855EF5-1487-A9BD-C581-CF96B5F70694}"/>
              </a:ext>
            </a:extLst>
          </p:cNvPr>
          <p:cNvPicPr>
            <a:picLocks noChangeAspect="1"/>
          </p:cNvPicPr>
          <p:nvPr/>
        </p:nvPicPr>
        <p:blipFill>
          <a:blip r:embed="rId7"/>
          <a:stretch>
            <a:fillRect/>
          </a:stretch>
        </p:blipFill>
        <p:spPr>
          <a:xfrm>
            <a:off x="4790363" y="5062499"/>
            <a:ext cx="6480875" cy="808337"/>
          </a:xfrm>
          <a:prstGeom prst="rect">
            <a:avLst/>
          </a:prstGeom>
        </p:spPr>
      </p:pic>
    </p:spTree>
    <p:extLst>
      <p:ext uri="{BB962C8B-B14F-4D97-AF65-F5344CB8AC3E}">
        <p14:creationId xmlns:p14="http://schemas.microsoft.com/office/powerpoint/2010/main" val="40739638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0128D-B408-5320-8D3F-70E766A5A7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A448F0-D5F4-B28C-739D-2FA271E8BB93}"/>
              </a:ext>
            </a:extLst>
          </p:cNvPr>
          <p:cNvSpPr>
            <a:spLocks noGrp="1"/>
          </p:cNvSpPr>
          <p:nvPr>
            <p:ph type="sldNum" sz="quarter" idx="12"/>
          </p:nvPr>
        </p:nvSpPr>
        <p:spPr/>
        <p:txBody>
          <a:bodyPr/>
          <a:lstStyle/>
          <a:p>
            <a:fld id="{BB2CE0DE-867F-455F-B20B-96D381B4AB71}" type="slidenum">
              <a:rPr lang="en-US" smtClean="0"/>
              <a:t>107</a:t>
            </a:fld>
            <a:endParaRPr lang="en-US"/>
          </a:p>
        </p:txBody>
      </p:sp>
      <p:pic>
        <p:nvPicPr>
          <p:cNvPr id="2" name="Picture 1">
            <a:extLst>
              <a:ext uri="{FF2B5EF4-FFF2-40B4-BE49-F238E27FC236}">
                <a16:creationId xmlns:a16="http://schemas.microsoft.com/office/drawing/2014/main" id="{B31611DF-88E7-7F60-4A1E-6CD12329DB91}"/>
              </a:ext>
            </a:extLst>
          </p:cNvPr>
          <p:cNvPicPr>
            <a:picLocks noChangeAspect="1"/>
          </p:cNvPicPr>
          <p:nvPr/>
        </p:nvPicPr>
        <p:blipFill>
          <a:blip r:embed="rId3"/>
          <a:stretch>
            <a:fillRect/>
          </a:stretch>
        </p:blipFill>
        <p:spPr>
          <a:xfrm>
            <a:off x="380999" y="228600"/>
            <a:ext cx="10995103" cy="1295400"/>
          </a:xfrm>
          <a:prstGeom prst="rect">
            <a:avLst/>
          </a:prstGeom>
        </p:spPr>
      </p:pic>
      <p:sp>
        <p:nvSpPr>
          <p:cNvPr id="8" name="Right Brace 7">
            <a:extLst>
              <a:ext uri="{FF2B5EF4-FFF2-40B4-BE49-F238E27FC236}">
                <a16:creationId xmlns:a16="http://schemas.microsoft.com/office/drawing/2014/main" id="{356233AA-0097-9E10-6B73-92AA44D0A3BF}"/>
              </a:ext>
            </a:extLst>
          </p:cNvPr>
          <p:cNvSpPr/>
          <p:nvPr/>
        </p:nvSpPr>
        <p:spPr bwMode="auto">
          <a:xfrm rot="5400000">
            <a:off x="1936142" y="509431"/>
            <a:ext cx="389053" cy="2226240"/>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0" name="TextBox 9">
            <a:extLst>
              <a:ext uri="{FF2B5EF4-FFF2-40B4-BE49-F238E27FC236}">
                <a16:creationId xmlns:a16="http://schemas.microsoft.com/office/drawing/2014/main" id="{AC985E18-40AE-BA4A-F395-1F900411D61D}"/>
              </a:ext>
            </a:extLst>
          </p:cNvPr>
          <p:cNvSpPr txBox="1"/>
          <p:nvPr/>
        </p:nvSpPr>
        <p:spPr>
          <a:xfrm>
            <a:off x="1282696" y="1828800"/>
            <a:ext cx="1515671" cy="369332"/>
          </a:xfrm>
          <a:prstGeom prst="rect">
            <a:avLst/>
          </a:prstGeom>
          <a:noFill/>
        </p:spPr>
        <p:txBody>
          <a:bodyPr wrap="none" rtlCol="0">
            <a:spAutoFit/>
          </a:bodyPr>
          <a:lstStyle/>
          <a:p>
            <a:r>
              <a:rPr lang="en-IN" dirty="0"/>
              <a:t>Fixed Cost </a:t>
            </a:r>
          </a:p>
        </p:txBody>
      </p:sp>
      <p:sp>
        <p:nvSpPr>
          <p:cNvPr id="18" name="Right Brace 17">
            <a:extLst>
              <a:ext uri="{FF2B5EF4-FFF2-40B4-BE49-F238E27FC236}">
                <a16:creationId xmlns:a16="http://schemas.microsoft.com/office/drawing/2014/main" id="{F3D255ED-19C4-1652-B4AA-ADB4C142F6A5}"/>
              </a:ext>
            </a:extLst>
          </p:cNvPr>
          <p:cNvSpPr/>
          <p:nvPr/>
        </p:nvSpPr>
        <p:spPr bwMode="auto">
          <a:xfrm rot="5400000">
            <a:off x="5480566" y="263798"/>
            <a:ext cx="468868" cy="2590800"/>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9" name="Right Brace 18">
            <a:extLst>
              <a:ext uri="{FF2B5EF4-FFF2-40B4-BE49-F238E27FC236}">
                <a16:creationId xmlns:a16="http://schemas.microsoft.com/office/drawing/2014/main" id="{67B80155-5A6E-1F27-1C84-6805F2BA58AE}"/>
              </a:ext>
            </a:extLst>
          </p:cNvPr>
          <p:cNvSpPr/>
          <p:nvPr/>
        </p:nvSpPr>
        <p:spPr bwMode="auto">
          <a:xfrm rot="5400000">
            <a:off x="8952955" y="263798"/>
            <a:ext cx="468868" cy="2590800"/>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20" name="TextBox 19">
            <a:extLst>
              <a:ext uri="{FF2B5EF4-FFF2-40B4-BE49-F238E27FC236}">
                <a16:creationId xmlns:a16="http://schemas.microsoft.com/office/drawing/2014/main" id="{96914A61-F0D2-81DA-9EA8-9EB8817942A8}"/>
              </a:ext>
            </a:extLst>
          </p:cNvPr>
          <p:cNvSpPr txBox="1"/>
          <p:nvPr/>
        </p:nvSpPr>
        <p:spPr>
          <a:xfrm>
            <a:off x="4600216" y="1825897"/>
            <a:ext cx="2416046" cy="369332"/>
          </a:xfrm>
          <a:prstGeom prst="rect">
            <a:avLst/>
          </a:prstGeom>
          <a:noFill/>
        </p:spPr>
        <p:txBody>
          <a:bodyPr wrap="none" rtlCol="0">
            <a:spAutoFit/>
          </a:bodyPr>
          <a:lstStyle/>
          <a:p>
            <a:r>
              <a:rPr lang="en-IN" dirty="0"/>
              <a:t>Malignant Support </a:t>
            </a:r>
          </a:p>
        </p:txBody>
      </p:sp>
      <p:sp>
        <p:nvSpPr>
          <p:cNvPr id="21" name="TextBox 20">
            <a:extLst>
              <a:ext uri="{FF2B5EF4-FFF2-40B4-BE49-F238E27FC236}">
                <a16:creationId xmlns:a16="http://schemas.microsoft.com/office/drawing/2014/main" id="{44C5212C-FE78-89E1-369E-0EA12E374B98}"/>
              </a:ext>
            </a:extLst>
          </p:cNvPr>
          <p:cNvSpPr txBox="1"/>
          <p:nvPr/>
        </p:nvSpPr>
        <p:spPr>
          <a:xfrm>
            <a:off x="8151042" y="1743834"/>
            <a:ext cx="2064989" cy="369332"/>
          </a:xfrm>
          <a:prstGeom prst="rect">
            <a:avLst/>
          </a:prstGeom>
          <a:noFill/>
        </p:spPr>
        <p:txBody>
          <a:bodyPr wrap="none" rtlCol="0">
            <a:spAutoFit/>
          </a:bodyPr>
          <a:lstStyle/>
          <a:p>
            <a:r>
              <a:rPr lang="en-IN" dirty="0"/>
              <a:t>Benign Support </a:t>
            </a:r>
          </a:p>
        </p:txBody>
      </p:sp>
      <p:pic>
        <p:nvPicPr>
          <p:cNvPr id="22" name="Picture 21">
            <a:extLst>
              <a:ext uri="{FF2B5EF4-FFF2-40B4-BE49-F238E27FC236}">
                <a16:creationId xmlns:a16="http://schemas.microsoft.com/office/drawing/2014/main" id="{B5A36B99-A0C2-232F-947D-3186DB3427C4}"/>
              </a:ext>
            </a:extLst>
          </p:cNvPr>
          <p:cNvPicPr>
            <a:picLocks noChangeAspect="1"/>
          </p:cNvPicPr>
          <p:nvPr/>
        </p:nvPicPr>
        <p:blipFill>
          <a:blip r:embed="rId4"/>
          <a:stretch>
            <a:fillRect/>
          </a:stretch>
        </p:blipFill>
        <p:spPr>
          <a:xfrm>
            <a:off x="4419600" y="2615079"/>
            <a:ext cx="6480875" cy="808337"/>
          </a:xfrm>
          <a:prstGeom prst="rect">
            <a:avLst/>
          </a:prstGeom>
        </p:spPr>
      </p:pic>
    </p:spTree>
    <p:extLst>
      <p:ext uri="{BB962C8B-B14F-4D97-AF65-F5344CB8AC3E}">
        <p14:creationId xmlns:p14="http://schemas.microsoft.com/office/powerpoint/2010/main" val="11196189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52989-863A-478A-1FF4-588839F4C68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64CB3B-6A3D-5028-C9FA-2219103E3E1C}"/>
              </a:ext>
            </a:extLst>
          </p:cNvPr>
          <p:cNvSpPr>
            <a:spLocks noGrp="1"/>
          </p:cNvSpPr>
          <p:nvPr>
            <p:ph type="sldNum" sz="quarter" idx="12"/>
          </p:nvPr>
        </p:nvSpPr>
        <p:spPr/>
        <p:txBody>
          <a:bodyPr/>
          <a:lstStyle/>
          <a:p>
            <a:fld id="{BB2CE0DE-867F-455F-B20B-96D381B4AB71}" type="slidenum">
              <a:rPr lang="en-US" smtClean="0"/>
              <a:t>108</a:t>
            </a:fld>
            <a:endParaRPr lang="en-US"/>
          </a:p>
        </p:txBody>
      </p:sp>
      <p:pic>
        <p:nvPicPr>
          <p:cNvPr id="2" name="Picture 1">
            <a:extLst>
              <a:ext uri="{FF2B5EF4-FFF2-40B4-BE49-F238E27FC236}">
                <a16:creationId xmlns:a16="http://schemas.microsoft.com/office/drawing/2014/main" id="{A0E4F232-41FC-DDEE-8CA5-18ECC369C2D9}"/>
              </a:ext>
            </a:extLst>
          </p:cNvPr>
          <p:cNvPicPr>
            <a:picLocks noChangeAspect="1"/>
          </p:cNvPicPr>
          <p:nvPr/>
        </p:nvPicPr>
        <p:blipFill>
          <a:blip r:embed="rId3"/>
          <a:stretch>
            <a:fillRect/>
          </a:stretch>
        </p:blipFill>
        <p:spPr>
          <a:xfrm>
            <a:off x="380999" y="228600"/>
            <a:ext cx="10995103" cy="1295400"/>
          </a:xfrm>
          <a:prstGeom prst="rect">
            <a:avLst/>
          </a:prstGeom>
        </p:spPr>
      </p:pic>
      <p:sp>
        <p:nvSpPr>
          <p:cNvPr id="8" name="Right Brace 7">
            <a:extLst>
              <a:ext uri="{FF2B5EF4-FFF2-40B4-BE49-F238E27FC236}">
                <a16:creationId xmlns:a16="http://schemas.microsoft.com/office/drawing/2014/main" id="{694C51DA-B6C1-8136-C089-13B2CAED27A1}"/>
              </a:ext>
            </a:extLst>
          </p:cNvPr>
          <p:cNvSpPr/>
          <p:nvPr/>
        </p:nvSpPr>
        <p:spPr bwMode="auto">
          <a:xfrm rot="5400000">
            <a:off x="1936142" y="509431"/>
            <a:ext cx="389053" cy="2226240"/>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0" name="TextBox 9">
            <a:extLst>
              <a:ext uri="{FF2B5EF4-FFF2-40B4-BE49-F238E27FC236}">
                <a16:creationId xmlns:a16="http://schemas.microsoft.com/office/drawing/2014/main" id="{56AFD9E7-162E-A795-29B6-02F461053C9E}"/>
              </a:ext>
            </a:extLst>
          </p:cNvPr>
          <p:cNvSpPr txBox="1"/>
          <p:nvPr/>
        </p:nvSpPr>
        <p:spPr>
          <a:xfrm>
            <a:off x="1282696" y="1828800"/>
            <a:ext cx="1515671" cy="369332"/>
          </a:xfrm>
          <a:prstGeom prst="rect">
            <a:avLst/>
          </a:prstGeom>
          <a:noFill/>
        </p:spPr>
        <p:txBody>
          <a:bodyPr wrap="none" rtlCol="0">
            <a:spAutoFit/>
          </a:bodyPr>
          <a:lstStyle/>
          <a:p>
            <a:r>
              <a:rPr lang="en-IN" dirty="0"/>
              <a:t>Fixed Cost </a:t>
            </a:r>
          </a:p>
        </p:txBody>
      </p:sp>
      <p:pic>
        <p:nvPicPr>
          <p:cNvPr id="5" name="Picture 4">
            <a:extLst>
              <a:ext uri="{FF2B5EF4-FFF2-40B4-BE49-F238E27FC236}">
                <a16:creationId xmlns:a16="http://schemas.microsoft.com/office/drawing/2014/main" id="{CF8775FC-86EE-53FC-975C-302DBE976968}"/>
              </a:ext>
            </a:extLst>
          </p:cNvPr>
          <p:cNvPicPr>
            <a:picLocks noChangeAspect="1"/>
          </p:cNvPicPr>
          <p:nvPr/>
        </p:nvPicPr>
        <p:blipFill>
          <a:blip r:embed="rId4"/>
          <a:stretch>
            <a:fillRect/>
          </a:stretch>
        </p:blipFill>
        <p:spPr>
          <a:xfrm>
            <a:off x="228600" y="2579186"/>
            <a:ext cx="6439450" cy="1295400"/>
          </a:xfrm>
          <a:prstGeom prst="rect">
            <a:avLst/>
          </a:prstGeom>
        </p:spPr>
      </p:pic>
      <p:sp>
        <p:nvSpPr>
          <p:cNvPr id="6" name="TextBox 5">
            <a:extLst>
              <a:ext uri="{FF2B5EF4-FFF2-40B4-BE49-F238E27FC236}">
                <a16:creationId xmlns:a16="http://schemas.microsoft.com/office/drawing/2014/main" id="{F1B6A069-9EBD-27EF-EED3-F51CFF462BF7}"/>
              </a:ext>
            </a:extLst>
          </p:cNvPr>
          <p:cNvSpPr txBox="1"/>
          <p:nvPr/>
        </p:nvSpPr>
        <p:spPr>
          <a:xfrm>
            <a:off x="228600" y="2168824"/>
            <a:ext cx="2864439" cy="369332"/>
          </a:xfrm>
          <a:prstGeom prst="rect">
            <a:avLst/>
          </a:prstGeom>
          <a:noFill/>
        </p:spPr>
        <p:txBody>
          <a:bodyPr wrap="none" rtlCol="0">
            <a:spAutoFit/>
          </a:bodyPr>
          <a:lstStyle/>
          <a:p>
            <a:r>
              <a:rPr lang="en-IN" dirty="0"/>
              <a:t>We want to minimize 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823B40-FAFC-E181-BEF8-C12420279197}"/>
                  </a:ext>
                </a:extLst>
              </p:cNvPr>
              <p:cNvSpPr txBox="1"/>
              <p:nvPr/>
            </p:nvSpPr>
            <p:spPr>
              <a:xfrm>
                <a:off x="181975" y="4006008"/>
                <a:ext cx="7454028" cy="646331"/>
              </a:xfrm>
              <a:prstGeom prst="rect">
                <a:avLst/>
              </a:prstGeom>
              <a:noFill/>
            </p:spPr>
            <p:txBody>
              <a:bodyPr wrap="none" rtlCol="0">
                <a:spAutoFit/>
              </a:bodyPr>
              <a:lstStyle/>
              <a:p>
                <a:r>
                  <a:rPr lang="en-IN" dirty="0"/>
                  <a:t>The only thing we control is </a:t>
                </a:r>
                <a:r>
                  <a:rPr lang="en-IN" b="1" dirty="0"/>
                  <a:t>what values of </a:t>
                </a:r>
                <a14:m>
                  <m:oMath xmlns:m="http://schemas.openxmlformats.org/officeDocument/2006/math">
                    <m:r>
                      <a:rPr lang="en-IN" i="1">
                        <a:latin typeface="Cambria Math" panose="02040503050406030204" pitchFamily="18" charset="0"/>
                      </a:rPr>
                      <m:t>𝑥</m:t>
                    </m:r>
                    <m:r>
                      <a:rPr lang="en-IN" b="0" i="1" smtClean="0">
                        <a:latin typeface="Cambria Math" panose="02040503050406030204" pitchFamily="18" charset="0"/>
                      </a:rPr>
                      <m:t> </m:t>
                    </m:r>
                  </m:oMath>
                </a14:m>
                <a:r>
                  <a:rPr lang="en-IN" b="1" dirty="0"/>
                  <a:t>we put into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𝑅</m:t>
                        </m:r>
                      </m:e>
                      <m:sub>
                        <m:r>
                          <a:rPr lang="ar-AE">
                            <a:latin typeface="Cambria Math" panose="02040503050406030204" pitchFamily="18" charset="0"/>
                          </a:rPr>
                          <m:t>1</m:t>
                        </m:r>
                      </m:sub>
                    </m:sSub>
                  </m:oMath>
                </a14:m>
                <a:endParaRPr lang="en-IN" dirty="0"/>
              </a:p>
              <a:p>
                <a:r>
                  <a:rPr lang="en-IN" dirty="0"/>
                  <a:t>For a particular </a:t>
                </a:r>
                <a14:m>
                  <m:oMath xmlns:m="http://schemas.openxmlformats.org/officeDocument/2006/math">
                    <m:r>
                      <a:rPr lang="en-IN" i="1">
                        <a:latin typeface="Cambria Math" panose="02040503050406030204" pitchFamily="18" charset="0"/>
                      </a:rPr>
                      <m:t>𝑥</m:t>
                    </m:r>
                  </m:oMath>
                </a14:m>
                <a:r>
                  <a:rPr lang="en-IN" dirty="0"/>
                  <a:t>, should I include it in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𝑅</m:t>
                        </m:r>
                      </m:e>
                      <m:sub>
                        <m:r>
                          <a:rPr lang="ar-AE">
                            <a:latin typeface="Cambria Math" panose="02040503050406030204" pitchFamily="18" charset="0"/>
                          </a:rPr>
                          <m:t>1</m:t>
                        </m:r>
                      </m:sub>
                    </m:sSub>
                  </m:oMath>
                </a14:m>
                <a:r>
                  <a:rPr lang="en-IN" dirty="0"/>
                  <a:t>or not?”</a:t>
                </a:r>
              </a:p>
            </p:txBody>
          </p:sp>
        </mc:Choice>
        <mc:Fallback xmlns="">
          <p:sp>
            <p:nvSpPr>
              <p:cNvPr id="7" name="TextBox 6">
                <a:extLst>
                  <a:ext uri="{FF2B5EF4-FFF2-40B4-BE49-F238E27FC236}">
                    <a16:creationId xmlns:a16="http://schemas.microsoft.com/office/drawing/2014/main" id="{5E823B40-FAFC-E181-BEF8-C12420279197}"/>
                  </a:ext>
                </a:extLst>
              </p:cNvPr>
              <p:cNvSpPr txBox="1">
                <a:spLocks noRot="1" noChangeAspect="1" noMove="1" noResize="1" noEditPoints="1" noAdjustHandles="1" noChangeArrowheads="1" noChangeShapeType="1" noTextEdit="1"/>
              </p:cNvSpPr>
              <p:nvPr/>
            </p:nvSpPr>
            <p:spPr>
              <a:xfrm>
                <a:off x="181975" y="4006008"/>
                <a:ext cx="7454028" cy="646331"/>
              </a:xfrm>
              <a:prstGeom prst="rect">
                <a:avLst/>
              </a:prstGeom>
              <a:blipFill>
                <a:blip r:embed="rId5"/>
                <a:stretch>
                  <a:fillRect l="-736" t="-4717" b="-14151"/>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E84A3045-26BA-BC3A-AD62-C9ACDB97717D}"/>
              </a:ext>
            </a:extLst>
          </p:cNvPr>
          <p:cNvPicPr>
            <a:picLocks noChangeAspect="1"/>
          </p:cNvPicPr>
          <p:nvPr/>
        </p:nvPicPr>
        <p:blipFill>
          <a:blip r:embed="rId6"/>
          <a:stretch>
            <a:fillRect/>
          </a:stretch>
        </p:blipFill>
        <p:spPr>
          <a:xfrm>
            <a:off x="29308" y="4746638"/>
            <a:ext cx="9823023" cy="1947241"/>
          </a:xfrm>
          <a:prstGeom prst="rect">
            <a:avLst/>
          </a:prstGeom>
        </p:spPr>
      </p:pic>
    </p:spTree>
    <p:extLst>
      <p:ext uri="{BB962C8B-B14F-4D97-AF65-F5344CB8AC3E}">
        <p14:creationId xmlns:p14="http://schemas.microsoft.com/office/powerpoint/2010/main" val="41070276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2FFE-918B-6779-44C9-1B6B165DEC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66409E-465C-0066-BE6B-B9F88DFD6B96}"/>
              </a:ext>
            </a:extLst>
          </p:cNvPr>
          <p:cNvSpPr>
            <a:spLocks noGrp="1"/>
          </p:cNvSpPr>
          <p:nvPr>
            <p:ph idx="1"/>
          </p:nvPr>
        </p:nvSpPr>
        <p:spPr/>
        <p:txBody>
          <a:bodyPr/>
          <a:lstStyle/>
          <a:p>
            <a:pPr marL="0" indent="0">
              <a:buNone/>
            </a:pPr>
            <a:r>
              <a:rPr lang="en-US" sz="1800" dirty="0"/>
              <a:t>The first two terms on the right-hand side of Eq. represent a fixed cost. Since the requirement is to minimize the average risk , we may therefore deduce the following strategy from Eq. for optimum classification:</a:t>
            </a:r>
            <a:endParaRPr lang="en-IN" sz="1800" dirty="0"/>
          </a:p>
        </p:txBody>
      </p:sp>
      <p:sp>
        <p:nvSpPr>
          <p:cNvPr id="4" name="Slide Number Placeholder 3">
            <a:extLst>
              <a:ext uri="{FF2B5EF4-FFF2-40B4-BE49-F238E27FC236}">
                <a16:creationId xmlns:a16="http://schemas.microsoft.com/office/drawing/2014/main" id="{9CBAE260-A88A-DD8E-2F64-4B681FC1E65B}"/>
              </a:ext>
            </a:extLst>
          </p:cNvPr>
          <p:cNvSpPr>
            <a:spLocks noGrp="1"/>
          </p:cNvSpPr>
          <p:nvPr>
            <p:ph type="sldNum" sz="quarter" idx="12"/>
          </p:nvPr>
        </p:nvSpPr>
        <p:spPr/>
        <p:txBody>
          <a:bodyPr/>
          <a:lstStyle/>
          <a:p>
            <a:fld id="{BB2CE0DE-867F-455F-B20B-96D381B4AB71}" type="slidenum">
              <a:rPr lang="en-US" smtClean="0"/>
              <a:t>109</a:t>
            </a:fld>
            <a:endParaRPr lang="en-US"/>
          </a:p>
        </p:txBody>
      </p:sp>
      <p:pic>
        <p:nvPicPr>
          <p:cNvPr id="6" name="Picture 5">
            <a:extLst>
              <a:ext uri="{FF2B5EF4-FFF2-40B4-BE49-F238E27FC236}">
                <a16:creationId xmlns:a16="http://schemas.microsoft.com/office/drawing/2014/main" id="{409D6F7D-D34C-3AE5-326E-A4BADEA5DEF2}"/>
              </a:ext>
            </a:extLst>
          </p:cNvPr>
          <p:cNvPicPr>
            <a:picLocks noChangeAspect="1"/>
          </p:cNvPicPr>
          <p:nvPr/>
        </p:nvPicPr>
        <p:blipFill>
          <a:blip r:embed="rId2"/>
          <a:stretch>
            <a:fillRect/>
          </a:stretch>
        </p:blipFill>
        <p:spPr>
          <a:xfrm>
            <a:off x="609600" y="2209800"/>
            <a:ext cx="10287000" cy="3831988"/>
          </a:xfrm>
          <a:prstGeom prst="rect">
            <a:avLst/>
          </a:prstGeom>
        </p:spPr>
      </p:pic>
      <p:pic>
        <p:nvPicPr>
          <p:cNvPr id="7" name="Picture 6">
            <a:extLst>
              <a:ext uri="{FF2B5EF4-FFF2-40B4-BE49-F238E27FC236}">
                <a16:creationId xmlns:a16="http://schemas.microsoft.com/office/drawing/2014/main" id="{CB7FAF94-5088-D5A7-BA0E-A3939959F31F}"/>
              </a:ext>
            </a:extLst>
          </p:cNvPr>
          <p:cNvPicPr>
            <a:picLocks noChangeAspect="1"/>
          </p:cNvPicPr>
          <p:nvPr/>
        </p:nvPicPr>
        <p:blipFill>
          <a:blip r:embed="rId3"/>
          <a:stretch>
            <a:fillRect/>
          </a:stretch>
        </p:blipFill>
        <p:spPr>
          <a:xfrm>
            <a:off x="457200" y="35169"/>
            <a:ext cx="10668000" cy="1256862"/>
          </a:xfrm>
          <a:prstGeom prst="rect">
            <a:avLst/>
          </a:prstGeom>
        </p:spPr>
      </p:pic>
    </p:spTree>
    <p:extLst>
      <p:ext uri="{BB962C8B-B14F-4D97-AF65-F5344CB8AC3E}">
        <p14:creationId xmlns:p14="http://schemas.microsoft.com/office/powerpoint/2010/main" val="88206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0E68-4F67-635D-A60F-1848AB4E9FEB}"/>
              </a:ext>
            </a:extLst>
          </p:cNvPr>
          <p:cNvSpPr>
            <a:spLocks noGrp="1"/>
          </p:cNvSpPr>
          <p:nvPr>
            <p:ph type="title"/>
          </p:nvPr>
        </p:nvSpPr>
        <p:spPr/>
        <p:txBody>
          <a:bodyPr/>
          <a:lstStyle/>
          <a:p>
            <a:r>
              <a:rPr lang="en-IN" dirty="0"/>
              <a:t>Question</a:t>
            </a:r>
          </a:p>
        </p:txBody>
      </p:sp>
      <p:sp>
        <p:nvSpPr>
          <p:cNvPr id="3" name="Content Placeholder 2">
            <a:extLst>
              <a:ext uri="{FF2B5EF4-FFF2-40B4-BE49-F238E27FC236}">
                <a16:creationId xmlns:a16="http://schemas.microsoft.com/office/drawing/2014/main" id="{FBE6ED1A-CA1A-8A00-34DD-AF8F23AC6CAB}"/>
              </a:ext>
            </a:extLst>
          </p:cNvPr>
          <p:cNvSpPr>
            <a:spLocks noGrp="1"/>
          </p:cNvSpPr>
          <p:nvPr>
            <p:ph idx="1"/>
          </p:nvPr>
        </p:nvSpPr>
        <p:spPr/>
        <p:txBody>
          <a:bodyPr/>
          <a:lstStyle/>
          <a:p>
            <a:pPr marL="0" indent="0" algn="just">
              <a:buNone/>
            </a:pPr>
            <a:r>
              <a:rPr lang="en-US" sz="2000" dirty="0"/>
              <a:t>Analyze the functional components of a neuron model, focusing on the synapse, adder, and activation function. Present the nonlinear model of a neuron k in mathematical terms, supplemented by a clear and labeled diagram. Define and explain all the terms involved in the equation.</a:t>
            </a:r>
            <a:endParaRPr lang="en-IN" sz="2000" dirty="0"/>
          </a:p>
        </p:txBody>
      </p:sp>
      <p:sp>
        <p:nvSpPr>
          <p:cNvPr id="6" name="Slide Number Placeholder 5">
            <a:extLst>
              <a:ext uri="{FF2B5EF4-FFF2-40B4-BE49-F238E27FC236}">
                <a16:creationId xmlns:a16="http://schemas.microsoft.com/office/drawing/2014/main" id="{141B5656-F1E2-7199-DE47-0F18952F2F96}"/>
              </a:ext>
            </a:extLst>
          </p:cNvPr>
          <p:cNvSpPr>
            <a:spLocks noGrp="1"/>
          </p:cNvSpPr>
          <p:nvPr>
            <p:ph type="sldNum" sz="quarter" idx="12"/>
          </p:nvPr>
        </p:nvSpPr>
        <p:spPr/>
        <p:txBody>
          <a:bodyPr/>
          <a:lstStyle/>
          <a:p>
            <a:fld id="{BB2CE0DE-867F-455F-B20B-96D381B4AB71}" type="slidenum">
              <a:rPr lang="en-US" smtClean="0"/>
              <a:t>11</a:t>
            </a:fld>
            <a:endParaRPr lang="en-US"/>
          </a:p>
        </p:txBody>
      </p:sp>
    </p:spTree>
    <p:extLst>
      <p:ext uri="{BB962C8B-B14F-4D97-AF65-F5344CB8AC3E}">
        <p14:creationId xmlns:p14="http://schemas.microsoft.com/office/powerpoint/2010/main" val="39692292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0648-9C33-7C13-0D21-5504A12C4978}"/>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7B5E0D49-3E1C-E6FB-ACD1-DA52ABCBB9F3}"/>
              </a:ext>
            </a:extLst>
          </p:cNvPr>
          <p:cNvSpPr>
            <a:spLocks noGrp="1"/>
          </p:cNvSpPr>
          <p:nvPr>
            <p:ph type="sldNum" sz="quarter" idx="12"/>
          </p:nvPr>
        </p:nvSpPr>
        <p:spPr/>
        <p:txBody>
          <a:bodyPr/>
          <a:lstStyle/>
          <a:p>
            <a:fld id="{BB2CE0DE-867F-455F-B20B-96D381B4AB71}" type="slidenum">
              <a:rPr lang="en-US" smtClean="0"/>
              <a:t>110</a:t>
            </a:fld>
            <a:endParaRPr lang="en-US"/>
          </a:p>
        </p:txBody>
      </p:sp>
      <p:pic>
        <p:nvPicPr>
          <p:cNvPr id="5" name="Picture 4">
            <a:extLst>
              <a:ext uri="{FF2B5EF4-FFF2-40B4-BE49-F238E27FC236}">
                <a16:creationId xmlns:a16="http://schemas.microsoft.com/office/drawing/2014/main" id="{46C2A6CE-5378-FD24-CB23-E2F7BA919759}"/>
              </a:ext>
            </a:extLst>
          </p:cNvPr>
          <p:cNvPicPr>
            <a:picLocks noChangeAspect="1"/>
          </p:cNvPicPr>
          <p:nvPr/>
        </p:nvPicPr>
        <p:blipFill>
          <a:blip r:embed="rId3"/>
          <a:stretch>
            <a:fillRect/>
          </a:stretch>
        </p:blipFill>
        <p:spPr>
          <a:xfrm>
            <a:off x="457200" y="35169"/>
            <a:ext cx="10668000" cy="1256862"/>
          </a:xfrm>
          <a:prstGeom prst="rect">
            <a:avLst/>
          </a:prstGeom>
        </p:spPr>
      </p:pic>
      <p:pic>
        <p:nvPicPr>
          <p:cNvPr id="6" name="Picture 5">
            <a:extLst>
              <a:ext uri="{FF2B5EF4-FFF2-40B4-BE49-F238E27FC236}">
                <a16:creationId xmlns:a16="http://schemas.microsoft.com/office/drawing/2014/main" id="{69AF156B-27CF-FA5F-01F1-C836B0B2AB96}"/>
              </a:ext>
            </a:extLst>
          </p:cNvPr>
          <p:cNvPicPr>
            <a:picLocks noChangeAspect="1"/>
          </p:cNvPicPr>
          <p:nvPr/>
        </p:nvPicPr>
        <p:blipFill>
          <a:blip r:embed="rId4"/>
          <a:stretch>
            <a:fillRect/>
          </a:stretch>
        </p:blipFill>
        <p:spPr>
          <a:xfrm>
            <a:off x="4038600" y="1290094"/>
            <a:ext cx="6480875" cy="808337"/>
          </a:xfrm>
          <a:prstGeom prst="rect">
            <a:avLst/>
          </a:prstGeom>
        </p:spPr>
      </p:pic>
      <p:grpSp>
        <p:nvGrpSpPr>
          <p:cNvPr id="13" name="Group 12">
            <a:extLst>
              <a:ext uri="{FF2B5EF4-FFF2-40B4-BE49-F238E27FC236}">
                <a16:creationId xmlns:a16="http://schemas.microsoft.com/office/drawing/2014/main" id="{781DD961-143D-0594-86DE-99281C000A97}"/>
              </a:ext>
            </a:extLst>
          </p:cNvPr>
          <p:cNvGrpSpPr/>
          <p:nvPr/>
        </p:nvGrpSpPr>
        <p:grpSpPr>
          <a:xfrm>
            <a:off x="4038600" y="2084582"/>
            <a:ext cx="6030167" cy="1790950"/>
            <a:chOff x="4038600" y="2438956"/>
            <a:chExt cx="6030167" cy="1790950"/>
          </a:xfrm>
        </p:grpSpPr>
        <p:pic>
          <p:nvPicPr>
            <p:cNvPr id="10" name="Picture 9">
              <a:extLst>
                <a:ext uri="{FF2B5EF4-FFF2-40B4-BE49-F238E27FC236}">
                  <a16:creationId xmlns:a16="http://schemas.microsoft.com/office/drawing/2014/main" id="{E555EB69-E027-97F0-7FF6-89DEAB838546}"/>
                </a:ext>
              </a:extLst>
            </p:cNvPr>
            <p:cNvPicPr>
              <a:picLocks noChangeAspect="1"/>
            </p:cNvPicPr>
            <p:nvPr/>
          </p:nvPicPr>
          <p:blipFill>
            <a:blip r:embed="rId5"/>
            <a:stretch>
              <a:fillRect/>
            </a:stretch>
          </p:blipFill>
          <p:spPr>
            <a:xfrm>
              <a:off x="4038600" y="2438956"/>
              <a:ext cx="6030167" cy="1790950"/>
            </a:xfrm>
            <a:prstGeom prst="rect">
              <a:avLst/>
            </a:prstGeom>
          </p:spPr>
        </p:pic>
        <p:sp>
          <p:nvSpPr>
            <p:cNvPr id="11" name="TextBox 10">
              <a:extLst>
                <a:ext uri="{FF2B5EF4-FFF2-40B4-BE49-F238E27FC236}">
                  <a16:creationId xmlns:a16="http://schemas.microsoft.com/office/drawing/2014/main" id="{C3F739DB-5594-2031-5C06-511821A3F961}"/>
                </a:ext>
              </a:extLst>
            </p:cNvPr>
            <p:cNvSpPr txBox="1"/>
            <p:nvPr/>
          </p:nvSpPr>
          <p:spPr>
            <a:xfrm>
              <a:off x="7848600" y="2738735"/>
              <a:ext cx="377026" cy="461665"/>
            </a:xfrm>
            <a:prstGeom prst="rect">
              <a:avLst/>
            </a:prstGeom>
            <a:noFill/>
          </p:spPr>
          <p:txBody>
            <a:bodyPr wrap="none" rtlCol="0">
              <a:spAutoFit/>
            </a:bodyPr>
            <a:lstStyle/>
            <a:p>
              <a:r>
                <a:rPr lang="en-IN" sz="2400" dirty="0"/>
                <a:t>p</a:t>
              </a:r>
            </a:p>
          </p:txBody>
        </p:sp>
        <p:sp>
          <p:nvSpPr>
            <p:cNvPr id="12" name="TextBox 11">
              <a:extLst>
                <a:ext uri="{FF2B5EF4-FFF2-40B4-BE49-F238E27FC236}">
                  <a16:creationId xmlns:a16="http://schemas.microsoft.com/office/drawing/2014/main" id="{47E75AFB-40F3-FBB5-4271-76FA4227F6D6}"/>
                </a:ext>
              </a:extLst>
            </p:cNvPr>
            <p:cNvSpPr txBox="1"/>
            <p:nvPr/>
          </p:nvSpPr>
          <p:spPr>
            <a:xfrm>
              <a:off x="7848600" y="3272135"/>
              <a:ext cx="377026" cy="461665"/>
            </a:xfrm>
            <a:prstGeom prst="rect">
              <a:avLst/>
            </a:prstGeom>
            <a:noFill/>
          </p:spPr>
          <p:txBody>
            <a:bodyPr wrap="none" rtlCol="0">
              <a:spAutoFit/>
            </a:bodyPr>
            <a:lstStyle/>
            <a:p>
              <a:r>
                <a:rPr lang="en-IN" sz="2400" dirty="0"/>
                <a:t>p</a:t>
              </a:r>
            </a:p>
          </p:txBody>
        </p:sp>
      </p:grpSp>
      <p:pic>
        <p:nvPicPr>
          <p:cNvPr id="17" name="Picture 16">
            <a:extLst>
              <a:ext uri="{FF2B5EF4-FFF2-40B4-BE49-F238E27FC236}">
                <a16:creationId xmlns:a16="http://schemas.microsoft.com/office/drawing/2014/main" id="{F863E658-5A63-1DAB-0BA0-B2F51713B1A3}"/>
              </a:ext>
            </a:extLst>
          </p:cNvPr>
          <p:cNvPicPr>
            <a:picLocks noChangeAspect="1"/>
          </p:cNvPicPr>
          <p:nvPr/>
        </p:nvPicPr>
        <p:blipFill>
          <a:blip r:embed="rId6"/>
          <a:stretch>
            <a:fillRect/>
          </a:stretch>
        </p:blipFill>
        <p:spPr>
          <a:xfrm>
            <a:off x="3810000" y="4102521"/>
            <a:ext cx="3424948" cy="1256861"/>
          </a:xfrm>
          <a:prstGeom prst="rect">
            <a:avLst/>
          </a:prstGeom>
        </p:spPr>
      </p:pic>
      <p:sp>
        <p:nvSpPr>
          <p:cNvPr id="18" name="TextBox 17">
            <a:extLst>
              <a:ext uri="{FF2B5EF4-FFF2-40B4-BE49-F238E27FC236}">
                <a16:creationId xmlns:a16="http://schemas.microsoft.com/office/drawing/2014/main" id="{F09347FD-4131-7D40-F40A-45BB4D536E36}"/>
              </a:ext>
            </a:extLst>
          </p:cNvPr>
          <p:cNvSpPr txBox="1"/>
          <p:nvPr/>
        </p:nvSpPr>
        <p:spPr>
          <a:xfrm>
            <a:off x="7696200" y="5476734"/>
            <a:ext cx="4035848" cy="1200329"/>
          </a:xfrm>
          <a:prstGeom prst="rect">
            <a:avLst/>
          </a:prstGeom>
          <a:noFill/>
        </p:spPr>
        <p:txBody>
          <a:bodyPr wrap="none" rtlCol="0">
            <a:spAutoFit/>
          </a:bodyPr>
          <a:lstStyle/>
          <a:p>
            <a:r>
              <a:rPr lang="en-IN" b="1" dirty="0"/>
              <a:t>∧</a:t>
            </a:r>
            <a:r>
              <a:rPr lang="en-US" dirty="0"/>
              <a:t>(x), the ratio of two conditional </a:t>
            </a:r>
          </a:p>
          <a:p>
            <a:r>
              <a:rPr lang="en-US" dirty="0"/>
              <a:t>probability density functions, </a:t>
            </a:r>
          </a:p>
          <a:p>
            <a:r>
              <a:rPr lang="en-US" dirty="0"/>
              <a:t>is called the </a:t>
            </a:r>
            <a:r>
              <a:rPr lang="en-US" dirty="0">
                <a:solidFill>
                  <a:srgbClr val="0000FF"/>
                </a:solidFill>
              </a:rPr>
              <a:t>likelihood ratio</a:t>
            </a:r>
            <a:endParaRPr lang="en-IN" dirty="0">
              <a:solidFill>
                <a:srgbClr val="0000FF"/>
              </a:solidFill>
            </a:endParaRPr>
          </a:p>
          <a:p>
            <a:endParaRPr lang="en-IN" dirty="0"/>
          </a:p>
        </p:txBody>
      </p:sp>
      <p:sp>
        <p:nvSpPr>
          <p:cNvPr id="19" name="TextBox 18">
            <a:extLst>
              <a:ext uri="{FF2B5EF4-FFF2-40B4-BE49-F238E27FC236}">
                <a16:creationId xmlns:a16="http://schemas.microsoft.com/office/drawing/2014/main" id="{759D096A-594D-67A2-85AF-E9C0896056AB}"/>
              </a:ext>
            </a:extLst>
          </p:cNvPr>
          <p:cNvSpPr txBox="1"/>
          <p:nvPr/>
        </p:nvSpPr>
        <p:spPr>
          <a:xfrm>
            <a:off x="3508942" y="5526268"/>
            <a:ext cx="4027064" cy="369332"/>
          </a:xfrm>
          <a:prstGeom prst="rect">
            <a:avLst/>
          </a:prstGeom>
          <a:noFill/>
        </p:spPr>
        <p:txBody>
          <a:bodyPr wrap="none" rtlCol="0">
            <a:spAutoFit/>
          </a:bodyPr>
          <a:lstStyle/>
          <a:p>
            <a:r>
              <a:rPr lang="en-US" dirty="0"/>
              <a:t>is called the threshold of the test</a:t>
            </a:r>
            <a:endParaRPr lang="en-IN" dirty="0"/>
          </a:p>
        </p:txBody>
      </p:sp>
      <p:pic>
        <p:nvPicPr>
          <p:cNvPr id="21" name="Picture 20">
            <a:extLst>
              <a:ext uri="{FF2B5EF4-FFF2-40B4-BE49-F238E27FC236}">
                <a16:creationId xmlns:a16="http://schemas.microsoft.com/office/drawing/2014/main" id="{7AF8D79E-51A2-497B-C47F-6D9E7BDBB032}"/>
              </a:ext>
            </a:extLst>
          </p:cNvPr>
          <p:cNvPicPr>
            <a:picLocks noChangeAspect="1"/>
          </p:cNvPicPr>
          <p:nvPr/>
        </p:nvPicPr>
        <p:blipFill>
          <a:blip r:embed="rId7"/>
          <a:stretch>
            <a:fillRect/>
          </a:stretch>
        </p:blipFill>
        <p:spPr>
          <a:xfrm>
            <a:off x="3333726" y="5486336"/>
            <a:ext cx="171474" cy="457264"/>
          </a:xfrm>
          <a:prstGeom prst="rect">
            <a:avLst/>
          </a:prstGeom>
        </p:spPr>
      </p:pic>
      <p:pic>
        <p:nvPicPr>
          <p:cNvPr id="23" name="Picture 22">
            <a:extLst>
              <a:ext uri="{FF2B5EF4-FFF2-40B4-BE49-F238E27FC236}">
                <a16:creationId xmlns:a16="http://schemas.microsoft.com/office/drawing/2014/main" id="{E0A69005-A5D6-9FC8-BC7F-F2A666CA8CFC}"/>
              </a:ext>
            </a:extLst>
          </p:cNvPr>
          <p:cNvPicPr>
            <a:picLocks noChangeAspect="1"/>
          </p:cNvPicPr>
          <p:nvPr/>
        </p:nvPicPr>
        <p:blipFill>
          <a:blip r:embed="rId8"/>
          <a:stretch>
            <a:fillRect/>
          </a:stretch>
        </p:blipFill>
        <p:spPr>
          <a:xfrm>
            <a:off x="7279037" y="3976899"/>
            <a:ext cx="3381847" cy="1448002"/>
          </a:xfrm>
          <a:prstGeom prst="rect">
            <a:avLst/>
          </a:prstGeom>
        </p:spPr>
      </p:pic>
    </p:spTree>
    <p:extLst>
      <p:ext uri="{BB962C8B-B14F-4D97-AF65-F5344CB8AC3E}">
        <p14:creationId xmlns:p14="http://schemas.microsoft.com/office/powerpoint/2010/main" val="40796491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5D746-277E-B994-F982-472FF6397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6BBC5-7D8D-7E25-3E77-CAAC04E2203B}"/>
              </a:ext>
            </a:extLst>
          </p:cNvPr>
          <p:cNvSpPr>
            <a:spLocks noGrp="1"/>
          </p:cNvSpPr>
          <p:nvPr>
            <p:ph type="title"/>
          </p:nvPr>
        </p:nvSpPr>
        <p:spPr/>
        <p:txBody>
          <a:bodyPr/>
          <a:lstStyle/>
          <a:p>
            <a:endParaRPr lang="en-IN"/>
          </a:p>
        </p:txBody>
      </p:sp>
      <p:pic>
        <p:nvPicPr>
          <p:cNvPr id="17" name="Picture 16">
            <a:extLst>
              <a:ext uri="{FF2B5EF4-FFF2-40B4-BE49-F238E27FC236}">
                <a16:creationId xmlns:a16="http://schemas.microsoft.com/office/drawing/2014/main" id="{63D7E94D-733D-74FF-EDB1-29953C882E04}"/>
              </a:ext>
            </a:extLst>
          </p:cNvPr>
          <p:cNvPicPr>
            <a:picLocks noChangeAspect="1"/>
          </p:cNvPicPr>
          <p:nvPr/>
        </p:nvPicPr>
        <p:blipFill>
          <a:blip r:embed="rId3"/>
          <a:stretch>
            <a:fillRect/>
          </a:stretch>
        </p:blipFill>
        <p:spPr>
          <a:xfrm>
            <a:off x="1371600" y="1286051"/>
            <a:ext cx="3424948" cy="1256861"/>
          </a:xfrm>
          <a:prstGeom prst="rect">
            <a:avLst/>
          </a:prstGeom>
        </p:spPr>
      </p:pic>
      <p:sp>
        <p:nvSpPr>
          <p:cNvPr id="18" name="TextBox 17">
            <a:extLst>
              <a:ext uri="{FF2B5EF4-FFF2-40B4-BE49-F238E27FC236}">
                <a16:creationId xmlns:a16="http://schemas.microsoft.com/office/drawing/2014/main" id="{9D1D75B5-9501-EADB-3591-13F5DF19BE60}"/>
              </a:ext>
            </a:extLst>
          </p:cNvPr>
          <p:cNvSpPr txBox="1"/>
          <p:nvPr/>
        </p:nvSpPr>
        <p:spPr>
          <a:xfrm>
            <a:off x="5261447" y="2709798"/>
            <a:ext cx="4035848" cy="1200329"/>
          </a:xfrm>
          <a:prstGeom prst="rect">
            <a:avLst/>
          </a:prstGeom>
          <a:noFill/>
        </p:spPr>
        <p:txBody>
          <a:bodyPr wrap="none" rtlCol="0">
            <a:spAutoFit/>
          </a:bodyPr>
          <a:lstStyle/>
          <a:p>
            <a:r>
              <a:rPr lang="en-IN" b="1" dirty="0"/>
              <a:t>∧</a:t>
            </a:r>
            <a:r>
              <a:rPr lang="en-US" dirty="0"/>
              <a:t>(x), the ratio of two conditional </a:t>
            </a:r>
          </a:p>
          <a:p>
            <a:r>
              <a:rPr lang="en-US" dirty="0"/>
              <a:t>probability density functions, </a:t>
            </a:r>
          </a:p>
          <a:p>
            <a:r>
              <a:rPr lang="en-US" dirty="0"/>
              <a:t>is called the </a:t>
            </a:r>
            <a:r>
              <a:rPr lang="en-US" dirty="0">
                <a:solidFill>
                  <a:srgbClr val="0000FF"/>
                </a:solidFill>
              </a:rPr>
              <a:t>likelihood ratio</a:t>
            </a:r>
            <a:endParaRPr lang="en-IN" dirty="0">
              <a:solidFill>
                <a:srgbClr val="0000FF"/>
              </a:solidFill>
            </a:endParaRPr>
          </a:p>
          <a:p>
            <a:endParaRPr lang="en-IN" dirty="0"/>
          </a:p>
        </p:txBody>
      </p:sp>
      <p:sp>
        <p:nvSpPr>
          <p:cNvPr id="19" name="TextBox 18">
            <a:extLst>
              <a:ext uri="{FF2B5EF4-FFF2-40B4-BE49-F238E27FC236}">
                <a16:creationId xmlns:a16="http://schemas.microsoft.com/office/drawing/2014/main" id="{4405125E-F64B-21B2-A037-6584BA3FBCC8}"/>
              </a:ext>
            </a:extLst>
          </p:cNvPr>
          <p:cNvSpPr txBox="1"/>
          <p:nvPr/>
        </p:nvSpPr>
        <p:spPr>
          <a:xfrm>
            <a:off x="1070542" y="2709798"/>
            <a:ext cx="4027064" cy="369332"/>
          </a:xfrm>
          <a:prstGeom prst="rect">
            <a:avLst/>
          </a:prstGeom>
          <a:noFill/>
        </p:spPr>
        <p:txBody>
          <a:bodyPr wrap="none" rtlCol="0">
            <a:spAutoFit/>
          </a:bodyPr>
          <a:lstStyle/>
          <a:p>
            <a:r>
              <a:rPr lang="en-US" dirty="0"/>
              <a:t>is called the threshold of the test</a:t>
            </a:r>
            <a:endParaRPr lang="en-IN" dirty="0"/>
          </a:p>
        </p:txBody>
      </p:sp>
      <p:pic>
        <p:nvPicPr>
          <p:cNvPr id="21" name="Picture 20">
            <a:extLst>
              <a:ext uri="{FF2B5EF4-FFF2-40B4-BE49-F238E27FC236}">
                <a16:creationId xmlns:a16="http://schemas.microsoft.com/office/drawing/2014/main" id="{13054D8D-E537-7C58-BE8B-CCF4CB9F9EF2}"/>
              </a:ext>
            </a:extLst>
          </p:cNvPr>
          <p:cNvPicPr>
            <a:picLocks noChangeAspect="1"/>
          </p:cNvPicPr>
          <p:nvPr/>
        </p:nvPicPr>
        <p:blipFill>
          <a:blip r:embed="rId4"/>
          <a:stretch>
            <a:fillRect/>
          </a:stretch>
        </p:blipFill>
        <p:spPr>
          <a:xfrm>
            <a:off x="895326" y="2669866"/>
            <a:ext cx="171474" cy="457264"/>
          </a:xfrm>
          <a:prstGeom prst="rect">
            <a:avLst/>
          </a:prstGeom>
        </p:spPr>
      </p:pic>
      <p:pic>
        <p:nvPicPr>
          <p:cNvPr id="3" name="Picture 2">
            <a:extLst>
              <a:ext uri="{FF2B5EF4-FFF2-40B4-BE49-F238E27FC236}">
                <a16:creationId xmlns:a16="http://schemas.microsoft.com/office/drawing/2014/main" id="{1C88F794-1039-E6EF-BD2D-8FF444C6F398}"/>
              </a:ext>
            </a:extLst>
          </p:cNvPr>
          <p:cNvPicPr>
            <a:picLocks noChangeAspect="1"/>
          </p:cNvPicPr>
          <p:nvPr/>
        </p:nvPicPr>
        <p:blipFill>
          <a:blip r:embed="rId5"/>
          <a:stretch>
            <a:fillRect/>
          </a:stretch>
        </p:blipFill>
        <p:spPr>
          <a:xfrm>
            <a:off x="5207000" y="1144403"/>
            <a:ext cx="3381847" cy="1448002"/>
          </a:xfrm>
          <a:prstGeom prst="rect">
            <a:avLst/>
          </a:prstGeom>
        </p:spPr>
      </p:pic>
      <p:pic>
        <p:nvPicPr>
          <p:cNvPr id="8" name="Picture 7">
            <a:extLst>
              <a:ext uri="{FF2B5EF4-FFF2-40B4-BE49-F238E27FC236}">
                <a16:creationId xmlns:a16="http://schemas.microsoft.com/office/drawing/2014/main" id="{E6078600-D0B5-2AC0-0255-AEAB05E687CA}"/>
              </a:ext>
            </a:extLst>
          </p:cNvPr>
          <p:cNvPicPr>
            <a:picLocks noChangeAspect="1"/>
          </p:cNvPicPr>
          <p:nvPr/>
        </p:nvPicPr>
        <p:blipFill>
          <a:blip r:embed="rId6"/>
          <a:stretch>
            <a:fillRect/>
          </a:stretch>
        </p:blipFill>
        <p:spPr>
          <a:xfrm>
            <a:off x="3048905" y="4114800"/>
            <a:ext cx="1428949" cy="924054"/>
          </a:xfrm>
          <a:prstGeom prst="rect">
            <a:avLst/>
          </a:prstGeom>
        </p:spPr>
      </p:pic>
      <p:sp>
        <p:nvSpPr>
          <p:cNvPr id="9" name="TextBox 8">
            <a:extLst>
              <a:ext uri="{FF2B5EF4-FFF2-40B4-BE49-F238E27FC236}">
                <a16:creationId xmlns:a16="http://schemas.microsoft.com/office/drawing/2014/main" id="{717270D7-E2C3-E918-EDA2-57B28CBCFE9F}"/>
              </a:ext>
            </a:extLst>
          </p:cNvPr>
          <p:cNvSpPr txBox="1"/>
          <p:nvPr/>
        </p:nvSpPr>
        <p:spPr>
          <a:xfrm>
            <a:off x="1219200" y="4338310"/>
            <a:ext cx="1585690" cy="369332"/>
          </a:xfrm>
          <a:prstGeom prst="rect">
            <a:avLst/>
          </a:prstGeom>
          <a:noFill/>
        </p:spPr>
        <p:txBody>
          <a:bodyPr wrap="none" rtlCol="0">
            <a:spAutoFit/>
          </a:bodyPr>
          <a:lstStyle/>
          <a:p>
            <a:r>
              <a:rPr lang="en-IN" dirty="0"/>
              <a:t>Decide C1 if</a:t>
            </a:r>
          </a:p>
        </p:txBody>
      </p:sp>
      <p:sp>
        <p:nvSpPr>
          <p:cNvPr id="14" name="TextBox 13">
            <a:extLst>
              <a:ext uri="{FF2B5EF4-FFF2-40B4-BE49-F238E27FC236}">
                <a16:creationId xmlns:a16="http://schemas.microsoft.com/office/drawing/2014/main" id="{772E4941-42A3-1B7D-0216-A3DEC0F2EB28}"/>
              </a:ext>
            </a:extLst>
          </p:cNvPr>
          <p:cNvSpPr txBox="1"/>
          <p:nvPr/>
        </p:nvSpPr>
        <p:spPr>
          <a:xfrm>
            <a:off x="4477854" y="4288776"/>
            <a:ext cx="1997663" cy="461665"/>
          </a:xfrm>
          <a:prstGeom prst="rect">
            <a:avLst/>
          </a:prstGeom>
          <a:noFill/>
        </p:spPr>
        <p:txBody>
          <a:bodyPr wrap="none" rtlCol="0">
            <a:spAutoFit/>
          </a:bodyPr>
          <a:lstStyle/>
          <a:p>
            <a:r>
              <a:rPr lang="en-IN" sz="2400" dirty="0"/>
              <a:t>&gt; threshold</a:t>
            </a:r>
          </a:p>
        </p:txBody>
      </p:sp>
      <p:sp>
        <p:nvSpPr>
          <p:cNvPr id="16" name="TextBox 15">
            <a:extLst>
              <a:ext uri="{FF2B5EF4-FFF2-40B4-BE49-F238E27FC236}">
                <a16:creationId xmlns:a16="http://schemas.microsoft.com/office/drawing/2014/main" id="{13F3DBA4-FB3B-76EF-8A60-7DA9074700A3}"/>
              </a:ext>
            </a:extLst>
          </p:cNvPr>
          <p:cNvSpPr txBox="1"/>
          <p:nvPr/>
        </p:nvSpPr>
        <p:spPr>
          <a:xfrm>
            <a:off x="1191841" y="5387283"/>
            <a:ext cx="2571538" cy="369332"/>
          </a:xfrm>
          <a:prstGeom prst="rect">
            <a:avLst/>
          </a:prstGeom>
          <a:noFill/>
        </p:spPr>
        <p:txBody>
          <a:bodyPr wrap="none" rtlCol="0">
            <a:spAutoFit/>
          </a:bodyPr>
          <a:lstStyle/>
          <a:p>
            <a:r>
              <a:rPr lang="en-IN" dirty="0"/>
              <a:t>Otherwise decide C2</a:t>
            </a:r>
          </a:p>
        </p:txBody>
      </p:sp>
    </p:spTree>
    <p:extLst>
      <p:ext uri="{BB962C8B-B14F-4D97-AF65-F5344CB8AC3E}">
        <p14:creationId xmlns:p14="http://schemas.microsoft.com/office/powerpoint/2010/main" val="23150126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5875-9250-A0BA-AEC4-C60D0FED19D8}"/>
              </a:ext>
            </a:extLst>
          </p:cNvPr>
          <p:cNvSpPr>
            <a:spLocks noGrp="1"/>
          </p:cNvSpPr>
          <p:nvPr>
            <p:ph type="title"/>
          </p:nvPr>
        </p:nvSpPr>
        <p:spPr/>
        <p:txBody>
          <a:bodyPr/>
          <a:lstStyle/>
          <a:p>
            <a:r>
              <a:rPr lang="en-US" sz="2800" dirty="0"/>
              <a:t>Two equivalent implementations of the Bayes classifier: </a:t>
            </a:r>
            <a:endParaRPr lang="en-IN" sz="2800" dirty="0"/>
          </a:p>
        </p:txBody>
      </p:sp>
      <p:sp>
        <p:nvSpPr>
          <p:cNvPr id="4" name="Slide Number Placeholder 3">
            <a:extLst>
              <a:ext uri="{FF2B5EF4-FFF2-40B4-BE49-F238E27FC236}">
                <a16:creationId xmlns:a16="http://schemas.microsoft.com/office/drawing/2014/main" id="{CE47E318-956F-9610-2760-97AE5CFA5E2E}"/>
              </a:ext>
            </a:extLst>
          </p:cNvPr>
          <p:cNvSpPr>
            <a:spLocks noGrp="1"/>
          </p:cNvSpPr>
          <p:nvPr>
            <p:ph type="sldNum" sz="quarter" idx="12"/>
          </p:nvPr>
        </p:nvSpPr>
        <p:spPr/>
        <p:txBody>
          <a:bodyPr/>
          <a:lstStyle/>
          <a:p>
            <a:fld id="{BB2CE0DE-867F-455F-B20B-96D381B4AB71}" type="slidenum">
              <a:rPr lang="en-US" smtClean="0"/>
              <a:t>112</a:t>
            </a:fld>
            <a:endParaRPr lang="en-US"/>
          </a:p>
        </p:txBody>
      </p:sp>
      <p:pic>
        <p:nvPicPr>
          <p:cNvPr id="6" name="Picture 5">
            <a:extLst>
              <a:ext uri="{FF2B5EF4-FFF2-40B4-BE49-F238E27FC236}">
                <a16:creationId xmlns:a16="http://schemas.microsoft.com/office/drawing/2014/main" id="{DAACC262-B385-7BAE-D509-73B823ACA151}"/>
              </a:ext>
            </a:extLst>
          </p:cNvPr>
          <p:cNvPicPr>
            <a:picLocks noChangeAspect="1"/>
          </p:cNvPicPr>
          <p:nvPr/>
        </p:nvPicPr>
        <p:blipFill>
          <a:blip r:embed="rId3"/>
          <a:stretch>
            <a:fillRect/>
          </a:stretch>
        </p:blipFill>
        <p:spPr>
          <a:xfrm>
            <a:off x="766233" y="1828800"/>
            <a:ext cx="7785768" cy="2133600"/>
          </a:xfrm>
          <a:prstGeom prst="rect">
            <a:avLst/>
          </a:prstGeom>
        </p:spPr>
      </p:pic>
      <p:sp>
        <p:nvSpPr>
          <p:cNvPr id="7" name="TextBox 6">
            <a:extLst>
              <a:ext uri="{FF2B5EF4-FFF2-40B4-BE49-F238E27FC236}">
                <a16:creationId xmlns:a16="http://schemas.microsoft.com/office/drawing/2014/main" id="{661F23F4-3440-809E-D3F7-A459762C29FE}"/>
              </a:ext>
            </a:extLst>
          </p:cNvPr>
          <p:cNvSpPr txBox="1"/>
          <p:nvPr/>
        </p:nvSpPr>
        <p:spPr>
          <a:xfrm>
            <a:off x="990600" y="1295400"/>
            <a:ext cx="2789674" cy="369332"/>
          </a:xfrm>
          <a:prstGeom prst="rect">
            <a:avLst/>
          </a:prstGeom>
          <a:noFill/>
        </p:spPr>
        <p:txBody>
          <a:bodyPr wrap="none" rtlCol="0">
            <a:spAutoFit/>
          </a:bodyPr>
          <a:lstStyle/>
          <a:p>
            <a:r>
              <a:rPr lang="en-IN" dirty="0"/>
              <a:t>1. Likelihood ratio test</a:t>
            </a:r>
          </a:p>
        </p:txBody>
      </p:sp>
    </p:spTree>
    <p:extLst>
      <p:ext uri="{BB962C8B-B14F-4D97-AF65-F5344CB8AC3E}">
        <p14:creationId xmlns:p14="http://schemas.microsoft.com/office/powerpoint/2010/main" val="11315019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3A61A-5C71-B69C-E297-150222691C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63C5A-97AC-7843-CB00-E9B7968DF93D}"/>
              </a:ext>
            </a:extLst>
          </p:cNvPr>
          <p:cNvSpPr>
            <a:spLocks noGrp="1"/>
          </p:cNvSpPr>
          <p:nvPr>
            <p:ph type="title"/>
          </p:nvPr>
        </p:nvSpPr>
        <p:spPr/>
        <p:txBody>
          <a:bodyPr/>
          <a:lstStyle/>
          <a:p>
            <a:r>
              <a:rPr lang="en-US" sz="2800" dirty="0"/>
              <a:t>Two equivalent implementations of the Bayes classifier: </a:t>
            </a:r>
            <a:endParaRPr lang="en-IN" sz="2800" dirty="0"/>
          </a:p>
        </p:txBody>
      </p:sp>
      <p:sp>
        <p:nvSpPr>
          <p:cNvPr id="4" name="Slide Number Placeholder 3">
            <a:extLst>
              <a:ext uri="{FF2B5EF4-FFF2-40B4-BE49-F238E27FC236}">
                <a16:creationId xmlns:a16="http://schemas.microsoft.com/office/drawing/2014/main" id="{2A65D86D-217D-AEF3-5D8A-8D5780AA60E6}"/>
              </a:ext>
            </a:extLst>
          </p:cNvPr>
          <p:cNvSpPr>
            <a:spLocks noGrp="1"/>
          </p:cNvSpPr>
          <p:nvPr>
            <p:ph type="sldNum" sz="quarter" idx="12"/>
          </p:nvPr>
        </p:nvSpPr>
        <p:spPr/>
        <p:txBody>
          <a:bodyPr/>
          <a:lstStyle/>
          <a:p>
            <a:fld id="{BB2CE0DE-867F-455F-B20B-96D381B4AB71}" type="slidenum">
              <a:rPr lang="en-US" smtClean="0"/>
              <a:t>113</a:t>
            </a:fld>
            <a:endParaRPr lang="en-US"/>
          </a:p>
        </p:txBody>
      </p:sp>
      <p:pic>
        <p:nvPicPr>
          <p:cNvPr id="6" name="Picture 5">
            <a:extLst>
              <a:ext uri="{FF2B5EF4-FFF2-40B4-BE49-F238E27FC236}">
                <a16:creationId xmlns:a16="http://schemas.microsoft.com/office/drawing/2014/main" id="{6B19F13D-B38F-1C89-195D-7A67851C3906}"/>
              </a:ext>
            </a:extLst>
          </p:cNvPr>
          <p:cNvPicPr>
            <a:picLocks noChangeAspect="1"/>
          </p:cNvPicPr>
          <p:nvPr/>
        </p:nvPicPr>
        <p:blipFill>
          <a:blip r:embed="rId3"/>
          <a:stretch>
            <a:fillRect/>
          </a:stretch>
        </p:blipFill>
        <p:spPr>
          <a:xfrm>
            <a:off x="381000" y="1449663"/>
            <a:ext cx="7785768" cy="2133600"/>
          </a:xfrm>
          <a:prstGeom prst="rect">
            <a:avLst/>
          </a:prstGeom>
        </p:spPr>
      </p:pic>
      <p:sp>
        <p:nvSpPr>
          <p:cNvPr id="7" name="TextBox 6">
            <a:extLst>
              <a:ext uri="{FF2B5EF4-FFF2-40B4-BE49-F238E27FC236}">
                <a16:creationId xmlns:a16="http://schemas.microsoft.com/office/drawing/2014/main" id="{93FF6C3E-67DA-E514-82DE-9F1052417280}"/>
              </a:ext>
            </a:extLst>
          </p:cNvPr>
          <p:cNvSpPr txBox="1"/>
          <p:nvPr/>
        </p:nvSpPr>
        <p:spPr>
          <a:xfrm>
            <a:off x="605367" y="1058146"/>
            <a:ext cx="2789674" cy="369332"/>
          </a:xfrm>
          <a:prstGeom prst="rect">
            <a:avLst/>
          </a:prstGeom>
          <a:noFill/>
        </p:spPr>
        <p:txBody>
          <a:bodyPr wrap="none" rtlCol="0">
            <a:spAutoFit/>
          </a:bodyPr>
          <a:lstStyle/>
          <a:p>
            <a:r>
              <a:rPr lang="en-IN" dirty="0"/>
              <a:t>1. Likelihood ratio test</a:t>
            </a:r>
          </a:p>
        </p:txBody>
      </p:sp>
      <p:sp>
        <p:nvSpPr>
          <p:cNvPr id="8" name="TextBox 7">
            <a:extLst>
              <a:ext uri="{FF2B5EF4-FFF2-40B4-BE49-F238E27FC236}">
                <a16:creationId xmlns:a16="http://schemas.microsoft.com/office/drawing/2014/main" id="{7D51CFE3-26A4-17B2-2584-99CE8B0186C7}"/>
              </a:ext>
            </a:extLst>
          </p:cNvPr>
          <p:cNvSpPr txBox="1"/>
          <p:nvPr/>
        </p:nvSpPr>
        <p:spPr>
          <a:xfrm>
            <a:off x="256323" y="3605365"/>
            <a:ext cx="3325077" cy="369332"/>
          </a:xfrm>
          <a:prstGeom prst="rect">
            <a:avLst/>
          </a:prstGeom>
          <a:noFill/>
        </p:spPr>
        <p:txBody>
          <a:bodyPr wrap="none" rtlCol="0">
            <a:spAutoFit/>
          </a:bodyPr>
          <a:lstStyle/>
          <a:p>
            <a:r>
              <a:rPr lang="en-IN" dirty="0"/>
              <a:t>2. Log-likelihood ratio test.</a:t>
            </a:r>
          </a:p>
        </p:txBody>
      </p:sp>
      <p:pic>
        <p:nvPicPr>
          <p:cNvPr id="10" name="Picture 9">
            <a:extLst>
              <a:ext uri="{FF2B5EF4-FFF2-40B4-BE49-F238E27FC236}">
                <a16:creationId xmlns:a16="http://schemas.microsoft.com/office/drawing/2014/main" id="{25EA33D5-0982-771C-48E5-9C9AEC20B107}"/>
              </a:ext>
            </a:extLst>
          </p:cNvPr>
          <p:cNvPicPr>
            <a:picLocks noChangeAspect="1"/>
          </p:cNvPicPr>
          <p:nvPr/>
        </p:nvPicPr>
        <p:blipFill>
          <a:blip r:embed="rId4"/>
          <a:stretch>
            <a:fillRect/>
          </a:stretch>
        </p:blipFill>
        <p:spPr>
          <a:xfrm>
            <a:off x="91346" y="4107353"/>
            <a:ext cx="6980108" cy="1931919"/>
          </a:xfrm>
          <a:prstGeom prst="rect">
            <a:avLst/>
          </a:prstGeom>
        </p:spPr>
      </p:pic>
      <p:sp>
        <p:nvSpPr>
          <p:cNvPr id="5" name="TextBox 4">
            <a:extLst>
              <a:ext uri="{FF2B5EF4-FFF2-40B4-BE49-F238E27FC236}">
                <a16:creationId xmlns:a16="http://schemas.microsoft.com/office/drawing/2014/main" id="{283F0610-3C90-DE25-1E6D-6962E312AEC2}"/>
              </a:ext>
            </a:extLst>
          </p:cNvPr>
          <p:cNvSpPr txBox="1"/>
          <p:nvPr/>
        </p:nvSpPr>
        <p:spPr>
          <a:xfrm>
            <a:off x="7071454" y="4067668"/>
            <a:ext cx="5206105" cy="2308324"/>
          </a:xfrm>
          <a:prstGeom prst="rect">
            <a:avLst/>
          </a:prstGeom>
          <a:noFill/>
        </p:spPr>
        <p:txBody>
          <a:bodyPr wrap="none" rtlCol="0">
            <a:spAutoFit/>
          </a:bodyPr>
          <a:lstStyle/>
          <a:p>
            <a:r>
              <a:rPr lang="en-US" sz="1600" dirty="0"/>
              <a:t>From a computational point of view, </a:t>
            </a:r>
          </a:p>
          <a:p>
            <a:r>
              <a:rPr lang="en-US" sz="1600" dirty="0"/>
              <a:t>we find it more convenient to work with </a:t>
            </a:r>
          </a:p>
          <a:p>
            <a:r>
              <a:rPr lang="en-US" sz="1600" dirty="0"/>
              <a:t>the logarithm of the likelihood ratio rather than </a:t>
            </a:r>
          </a:p>
          <a:p>
            <a:r>
              <a:rPr lang="en-US" sz="1600" dirty="0"/>
              <a:t>the likelihood ratio itself. We are permitted to </a:t>
            </a:r>
          </a:p>
          <a:p>
            <a:r>
              <a:rPr lang="en-US" sz="1600" dirty="0"/>
              <a:t>do this for two reasons. First, the logarithm is a </a:t>
            </a:r>
          </a:p>
          <a:p>
            <a:r>
              <a:rPr lang="en-US" sz="1600" dirty="0"/>
              <a:t>monotonic function. Second, the likelihood ratio </a:t>
            </a:r>
          </a:p>
          <a:p>
            <a:r>
              <a:rPr lang="en-US" sz="1600" dirty="0"/>
              <a:t>and  threshold are both positive. Therefore, </a:t>
            </a:r>
          </a:p>
          <a:p>
            <a:r>
              <a:rPr lang="en-US" sz="1600" dirty="0"/>
              <a:t>the Bayes classifier may be implemented </a:t>
            </a:r>
          </a:p>
          <a:p>
            <a:r>
              <a:rPr lang="en-US" sz="1600" dirty="0"/>
              <a:t>in the equivalent  form shown in the figure.</a:t>
            </a:r>
            <a:endParaRPr lang="en-IN" sz="1600" dirty="0"/>
          </a:p>
        </p:txBody>
      </p:sp>
    </p:spTree>
    <p:extLst>
      <p:ext uri="{BB962C8B-B14F-4D97-AF65-F5344CB8AC3E}">
        <p14:creationId xmlns:p14="http://schemas.microsoft.com/office/powerpoint/2010/main" val="37156875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45064-C51D-77E2-518E-BAEA14934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17875-370F-C34C-35C3-FD25B6AF65E2}"/>
              </a:ext>
            </a:extLst>
          </p:cNvPr>
          <p:cNvSpPr>
            <a:spLocks noGrp="1"/>
          </p:cNvSpPr>
          <p:nvPr>
            <p:ph type="title"/>
          </p:nvPr>
        </p:nvSpPr>
        <p:spPr/>
        <p:txBody>
          <a:bodyPr/>
          <a:lstStyle/>
          <a:p>
            <a:r>
              <a:rPr lang="en-US" sz="2800" dirty="0"/>
              <a:t>Two equivalent implementations of the Bayes classifier: </a:t>
            </a:r>
            <a:endParaRPr lang="en-IN" sz="2800" dirty="0"/>
          </a:p>
        </p:txBody>
      </p:sp>
      <p:sp>
        <p:nvSpPr>
          <p:cNvPr id="4" name="Slide Number Placeholder 3">
            <a:extLst>
              <a:ext uri="{FF2B5EF4-FFF2-40B4-BE49-F238E27FC236}">
                <a16:creationId xmlns:a16="http://schemas.microsoft.com/office/drawing/2014/main" id="{9D322A2B-23A3-1611-82C9-78E0237D8425}"/>
              </a:ext>
            </a:extLst>
          </p:cNvPr>
          <p:cNvSpPr>
            <a:spLocks noGrp="1"/>
          </p:cNvSpPr>
          <p:nvPr>
            <p:ph type="sldNum" sz="quarter" idx="12"/>
          </p:nvPr>
        </p:nvSpPr>
        <p:spPr/>
        <p:txBody>
          <a:bodyPr/>
          <a:lstStyle/>
          <a:p>
            <a:fld id="{BB2CE0DE-867F-455F-B20B-96D381B4AB71}" type="slidenum">
              <a:rPr lang="en-US" smtClean="0"/>
              <a:t>114</a:t>
            </a:fld>
            <a:endParaRPr lang="en-US"/>
          </a:p>
        </p:txBody>
      </p:sp>
      <p:pic>
        <p:nvPicPr>
          <p:cNvPr id="6" name="Picture 5">
            <a:extLst>
              <a:ext uri="{FF2B5EF4-FFF2-40B4-BE49-F238E27FC236}">
                <a16:creationId xmlns:a16="http://schemas.microsoft.com/office/drawing/2014/main" id="{56EBAD4D-96A4-0D7C-EF74-DD7E28E62A4B}"/>
              </a:ext>
            </a:extLst>
          </p:cNvPr>
          <p:cNvPicPr>
            <a:picLocks noChangeAspect="1"/>
          </p:cNvPicPr>
          <p:nvPr/>
        </p:nvPicPr>
        <p:blipFill>
          <a:blip r:embed="rId3"/>
          <a:stretch>
            <a:fillRect/>
          </a:stretch>
        </p:blipFill>
        <p:spPr>
          <a:xfrm>
            <a:off x="609600" y="1466092"/>
            <a:ext cx="6324600" cy="1733184"/>
          </a:xfrm>
          <a:prstGeom prst="rect">
            <a:avLst/>
          </a:prstGeom>
        </p:spPr>
      </p:pic>
      <p:sp>
        <p:nvSpPr>
          <p:cNvPr id="7" name="TextBox 6">
            <a:extLst>
              <a:ext uri="{FF2B5EF4-FFF2-40B4-BE49-F238E27FC236}">
                <a16:creationId xmlns:a16="http://schemas.microsoft.com/office/drawing/2014/main" id="{DE08CEA9-8986-412F-70B9-F2F810C64968}"/>
              </a:ext>
            </a:extLst>
          </p:cNvPr>
          <p:cNvSpPr txBox="1"/>
          <p:nvPr/>
        </p:nvSpPr>
        <p:spPr>
          <a:xfrm>
            <a:off x="574431" y="1096760"/>
            <a:ext cx="2789674" cy="369332"/>
          </a:xfrm>
          <a:prstGeom prst="rect">
            <a:avLst/>
          </a:prstGeom>
          <a:noFill/>
        </p:spPr>
        <p:txBody>
          <a:bodyPr wrap="none" rtlCol="0">
            <a:spAutoFit/>
          </a:bodyPr>
          <a:lstStyle/>
          <a:p>
            <a:r>
              <a:rPr lang="en-IN" dirty="0"/>
              <a:t>1. Likelihood ratio test</a:t>
            </a:r>
          </a:p>
        </p:txBody>
      </p:sp>
      <p:sp>
        <p:nvSpPr>
          <p:cNvPr id="8" name="TextBox 7">
            <a:extLst>
              <a:ext uri="{FF2B5EF4-FFF2-40B4-BE49-F238E27FC236}">
                <a16:creationId xmlns:a16="http://schemas.microsoft.com/office/drawing/2014/main" id="{71F15B30-B642-7F27-2BCD-58C1EA15732F}"/>
              </a:ext>
            </a:extLst>
          </p:cNvPr>
          <p:cNvSpPr txBox="1"/>
          <p:nvPr/>
        </p:nvSpPr>
        <p:spPr>
          <a:xfrm>
            <a:off x="410744" y="3314534"/>
            <a:ext cx="3325077" cy="369332"/>
          </a:xfrm>
          <a:prstGeom prst="rect">
            <a:avLst/>
          </a:prstGeom>
          <a:noFill/>
        </p:spPr>
        <p:txBody>
          <a:bodyPr wrap="none" rtlCol="0">
            <a:spAutoFit/>
          </a:bodyPr>
          <a:lstStyle/>
          <a:p>
            <a:r>
              <a:rPr lang="en-IN" dirty="0"/>
              <a:t>2. Log-likelihood ratio test.</a:t>
            </a:r>
          </a:p>
        </p:txBody>
      </p:sp>
      <p:pic>
        <p:nvPicPr>
          <p:cNvPr id="10" name="Picture 9">
            <a:extLst>
              <a:ext uri="{FF2B5EF4-FFF2-40B4-BE49-F238E27FC236}">
                <a16:creationId xmlns:a16="http://schemas.microsoft.com/office/drawing/2014/main" id="{C031504A-8FF5-E0DC-EE0B-29E50B6B3993}"/>
              </a:ext>
            </a:extLst>
          </p:cNvPr>
          <p:cNvPicPr>
            <a:picLocks noChangeAspect="1"/>
          </p:cNvPicPr>
          <p:nvPr/>
        </p:nvPicPr>
        <p:blipFill>
          <a:blip r:embed="rId4"/>
          <a:stretch>
            <a:fillRect/>
          </a:stretch>
        </p:blipFill>
        <p:spPr>
          <a:xfrm>
            <a:off x="76200" y="3683866"/>
            <a:ext cx="6980108" cy="1931919"/>
          </a:xfrm>
          <a:prstGeom prst="rect">
            <a:avLst/>
          </a:prstGeom>
        </p:spPr>
      </p:pic>
      <p:sp>
        <p:nvSpPr>
          <p:cNvPr id="3" name="TextBox 2">
            <a:extLst>
              <a:ext uri="{FF2B5EF4-FFF2-40B4-BE49-F238E27FC236}">
                <a16:creationId xmlns:a16="http://schemas.microsoft.com/office/drawing/2014/main" id="{575933D3-4835-AEFE-43C8-568B7BFBB1CD}"/>
              </a:ext>
            </a:extLst>
          </p:cNvPr>
          <p:cNvSpPr txBox="1"/>
          <p:nvPr/>
        </p:nvSpPr>
        <p:spPr>
          <a:xfrm>
            <a:off x="6934200" y="2266193"/>
            <a:ext cx="5312352" cy="2031325"/>
          </a:xfrm>
          <a:prstGeom prst="rect">
            <a:avLst/>
          </a:prstGeom>
          <a:noFill/>
        </p:spPr>
        <p:txBody>
          <a:bodyPr wrap="none" rtlCol="0">
            <a:spAutoFit/>
          </a:bodyPr>
          <a:lstStyle/>
          <a:p>
            <a:r>
              <a:rPr lang="en-US" sz="1400" dirty="0"/>
              <a:t>The important points in this block diagram are twofold: </a:t>
            </a:r>
          </a:p>
          <a:p>
            <a:r>
              <a:rPr lang="en-US" sz="1400" dirty="0"/>
              <a:t>1. The data processing involved in designing the Bayes </a:t>
            </a:r>
          </a:p>
          <a:p>
            <a:r>
              <a:rPr lang="en-US" sz="1400" dirty="0"/>
              <a:t>classifier is confined entirely to the computation of the </a:t>
            </a:r>
          </a:p>
          <a:p>
            <a:r>
              <a:rPr lang="en-US" sz="1400" dirty="0"/>
              <a:t>likelihood ratio</a:t>
            </a:r>
          </a:p>
          <a:p>
            <a:r>
              <a:rPr lang="en-US" sz="1400" dirty="0"/>
              <a:t>2. This computation is completely invariant to the </a:t>
            </a:r>
          </a:p>
          <a:p>
            <a:r>
              <a:rPr lang="en-US" sz="1400" dirty="0"/>
              <a:t>values assigned to the prior probabilities and costs </a:t>
            </a:r>
          </a:p>
          <a:p>
            <a:r>
              <a:rPr lang="en-US" sz="1400" dirty="0"/>
              <a:t>involved in the decision-making process.</a:t>
            </a:r>
          </a:p>
          <a:p>
            <a:r>
              <a:rPr lang="en-US" sz="1400" dirty="0"/>
              <a:t>These quantities merely affect the value of the threshold</a:t>
            </a:r>
            <a:endParaRPr lang="en-IN" sz="1400" dirty="0"/>
          </a:p>
          <a:p>
            <a:endParaRPr lang="en-IN" sz="1400" dirty="0"/>
          </a:p>
        </p:txBody>
      </p:sp>
    </p:spTree>
    <p:extLst>
      <p:ext uri="{BB962C8B-B14F-4D97-AF65-F5344CB8AC3E}">
        <p14:creationId xmlns:p14="http://schemas.microsoft.com/office/powerpoint/2010/main" val="3436835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21F92-6BAB-A6DB-1109-5B7811355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E893C-F321-4C10-532D-ECECB7F519D6}"/>
              </a:ext>
            </a:extLst>
          </p:cNvPr>
          <p:cNvSpPr>
            <a:spLocks noGrp="1"/>
          </p:cNvSpPr>
          <p:nvPr>
            <p:ph type="ctrTitle"/>
          </p:nvPr>
        </p:nvSpPr>
        <p:spPr/>
        <p:txBody>
          <a:bodyPr/>
          <a:lstStyle/>
          <a:p>
            <a:r>
              <a:rPr lang="en-US" sz="2800" dirty="0">
                <a:solidFill>
                  <a:srgbClr val="262626"/>
                </a:solidFill>
                <a:latin typeface="Inter"/>
              </a:rPr>
              <a:t>Relation between Perceptron and Bayes Classifier for a Gaussian Environment</a:t>
            </a:r>
            <a:endParaRPr lang="en-US" sz="2800" dirty="0"/>
          </a:p>
        </p:txBody>
      </p:sp>
      <p:sp>
        <p:nvSpPr>
          <p:cNvPr id="3" name="Subtitle 2">
            <a:extLst>
              <a:ext uri="{FF2B5EF4-FFF2-40B4-BE49-F238E27FC236}">
                <a16:creationId xmlns:a16="http://schemas.microsoft.com/office/drawing/2014/main" id="{B808AD45-82E4-D4C5-F544-C22041473008}"/>
              </a:ext>
            </a:extLst>
          </p:cNvPr>
          <p:cNvSpPr>
            <a:spLocks noGrp="1"/>
          </p:cNvSpPr>
          <p:nvPr>
            <p:ph type="subTitle" idx="1"/>
          </p:nvPr>
        </p:nvSpPr>
        <p:spPr/>
        <p:txBody>
          <a:bodyPr/>
          <a:lstStyle/>
          <a:p>
            <a:pPr marL="457200" indent="-457200">
              <a:buFontTx/>
              <a:buChar char="-"/>
            </a:pPr>
            <a:r>
              <a:rPr lang="en-IN" dirty="0">
                <a:solidFill>
                  <a:schemeClr val="bg1">
                    <a:lumMod val="50000"/>
                  </a:schemeClr>
                </a:solidFill>
              </a:rPr>
              <a:t>Bayes Classifier</a:t>
            </a:r>
          </a:p>
          <a:p>
            <a:pPr marL="457200" indent="-457200">
              <a:buFontTx/>
              <a:buChar char="-"/>
            </a:pPr>
            <a:r>
              <a:rPr lang="en-IN" dirty="0"/>
              <a:t>Bayes Classifier for a Gaussian Distribution</a:t>
            </a:r>
            <a:endParaRPr lang="en-US" dirty="0"/>
          </a:p>
        </p:txBody>
      </p:sp>
      <p:sp>
        <p:nvSpPr>
          <p:cNvPr id="6" name="Slide Number Placeholder 5">
            <a:extLst>
              <a:ext uri="{FF2B5EF4-FFF2-40B4-BE49-F238E27FC236}">
                <a16:creationId xmlns:a16="http://schemas.microsoft.com/office/drawing/2014/main" id="{80C017C9-DF0D-F4CF-2127-1193DFC40AE1}"/>
              </a:ext>
            </a:extLst>
          </p:cNvPr>
          <p:cNvSpPr>
            <a:spLocks noGrp="1"/>
          </p:cNvSpPr>
          <p:nvPr>
            <p:ph type="sldNum" sz="quarter" idx="12"/>
          </p:nvPr>
        </p:nvSpPr>
        <p:spPr/>
        <p:txBody>
          <a:bodyPr/>
          <a:lstStyle/>
          <a:p>
            <a:fld id="{BB2CE0DE-867F-455F-B20B-96D381B4AB71}" type="slidenum">
              <a:rPr lang="en-US" smtClean="0"/>
              <a:t>115</a:t>
            </a:fld>
            <a:endParaRPr lang="en-US"/>
          </a:p>
        </p:txBody>
      </p:sp>
    </p:spTree>
    <p:extLst>
      <p:ext uri="{BB962C8B-B14F-4D97-AF65-F5344CB8AC3E}">
        <p14:creationId xmlns:p14="http://schemas.microsoft.com/office/powerpoint/2010/main" val="1274310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5DBF-7B21-27F9-C466-42B69CBC08A0}"/>
              </a:ext>
            </a:extLst>
          </p:cNvPr>
          <p:cNvSpPr>
            <a:spLocks noGrp="1"/>
          </p:cNvSpPr>
          <p:nvPr>
            <p:ph type="title"/>
          </p:nvPr>
        </p:nvSpPr>
        <p:spPr/>
        <p:txBody>
          <a:bodyPr/>
          <a:lstStyle/>
          <a:p>
            <a:r>
              <a:rPr lang="en-IN" dirty="0"/>
              <a:t>Bayes Classifier for a Gaussian Distribution</a:t>
            </a:r>
          </a:p>
        </p:txBody>
      </p:sp>
      <p:sp>
        <p:nvSpPr>
          <p:cNvPr id="3" name="Content Placeholder 2">
            <a:extLst>
              <a:ext uri="{FF2B5EF4-FFF2-40B4-BE49-F238E27FC236}">
                <a16:creationId xmlns:a16="http://schemas.microsoft.com/office/drawing/2014/main" id="{8A4C845F-1B84-680B-2DB6-76EB32661E74}"/>
              </a:ext>
            </a:extLst>
          </p:cNvPr>
          <p:cNvSpPr>
            <a:spLocks noGrp="1"/>
          </p:cNvSpPr>
          <p:nvPr>
            <p:ph idx="1"/>
          </p:nvPr>
        </p:nvSpPr>
        <p:spPr/>
        <p:txBody>
          <a:bodyPr/>
          <a:lstStyle/>
          <a:p>
            <a:pPr marL="0" indent="0">
              <a:buNone/>
            </a:pPr>
            <a:r>
              <a:rPr lang="en-US" sz="2000" dirty="0"/>
              <a:t>Consider now the special case of a </a:t>
            </a:r>
            <a:r>
              <a:rPr lang="en-US" sz="2000" b="1" dirty="0"/>
              <a:t>two-class problem</a:t>
            </a:r>
            <a:r>
              <a:rPr lang="en-US" sz="2000" dirty="0"/>
              <a:t>, for which the underlying distribution is </a:t>
            </a:r>
            <a:r>
              <a:rPr lang="en-US" sz="2000" b="1" dirty="0"/>
              <a:t>Gaussian</a:t>
            </a:r>
            <a:r>
              <a:rPr lang="en-US" sz="2000" dirty="0"/>
              <a:t>. The random vector </a:t>
            </a:r>
            <a:r>
              <a:rPr lang="en-US" sz="2000" b="1" dirty="0"/>
              <a:t>X</a:t>
            </a:r>
            <a:r>
              <a:rPr lang="en-US" sz="2000" dirty="0"/>
              <a:t> has a mean value that depends on whether it belongs to class </a:t>
            </a:r>
            <a:r>
              <a:rPr lang="en-US" sz="2000" dirty="0">
                <a:solidFill>
                  <a:srgbClr val="C00000"/>
                </a:solidFill>
              </a:rPr>
              <a:t>C1</a:t>
            </a:r>
            <a:r>
              <a:rPr lang="en-US" sz="2000" dirty="0"/>
              <a:t> and </a:t>
            </a:r>
            <a:r>
              <a:rPr lang="en-US" sz="2000" dirty="0">
                <a:solidFill>
                  <a:srgbClr val="C00000"/>
                </a:solidFill>
              </a:rPr>
              <a:t>C2</a:t>
            </a:r>
            <a:r>
              <a:rPr lang="en-US" sz="2000" dirty="0"/>
              <a:t> but the covariance matrix of X is the same for both classes.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The covariance matrix </a:t>
            </a:r>
            <a:r>
              <a:rPr lang="en-US" sz="2000" b="1" dirty="0"/>
              <a:t>C is nondiagonal</a:t>
            </a:r>
            <a:r>
              <a:rPr lang="en-US" sz="2000" dirty="0"/>
              <a:t>, which means that the samples drawn from classes C1 and C2 are </a:t>
            </a:r>
            <a:r>
              <a:rPr lang="en-US" sz="2000" i="1" dirty="0"/>
              <a:t>correlated</a:t>
            </a:r>
            <a:r>
              <a:rPr lang="en-US" sz="2000" dirty="0"/>
              <a:t>. It is assumed that </a:t>
            </a:r>
            <a:r>
              <a:rPr lang="en-US" sz="2000" b="1" dirty="0"/>
              <a:t>C is nonsingular</a:t>
            </a:r>
            <a:r>
              <a:rPr lang="en-US" sz="2000" dirty="0"/>
              <a:t>, so that its inverse matrix C</a:t>
            </a:r>
            <a:r>
              <a:rPr lang="en-US" sz="2000" baseline="30000" dirty="0"/>
              <a:t>-1</a:t>
            </a:r>
            <a:r>
              <a:rPr lang="en-US" sz="2000" dirty="0"/>
              <a:t> exists           	</a:t>
            </a:r>
            <a:endParaRPr lang="en-IN" sz="2000" dirty="0"/>
          </a:p>
        </p:txBody>
      </p:sp>
      <p:sp>
        <p:nvSpPr>
          <p:cNvPr id="4" name="Slide Number Placeholder 3">
            <a:extLst>
              <a:ext uri="{FF2B5EF4-FFF2-40B4-BE49-F238E27FC236}">
                <a16:creationId xmlns:a16="http://schemas.microsoft.com/office/drawing/2014/main" id="{073373D1-73A5-4984-2C37-C850A7F5AFE6}"/>
              </a:ext>
            </a:extLst>
          </p:cNvPr>
          <p:cNvSpPr>
            <a:spLocks noGrp="1"/>
          </p:cNvSpPr>
          <p:nvPr>
            <p:ph type="sldNum" sz="quarter" idx="12"/>
          </p:nvPr>
        </p:nvSpPr>
        <p:spPr/>
        <p:txBody>
          <a:bodyPr/>
          <a:lstStyle/>
          <a:p>
            <a:fld id="{BB2CE0DE-867F-455F-B20B-96D381B4AB71}" type="slidenum">
              <a:rPr lang="en-US" smtClean="0"/>
              <a:t>116</a:t>
            </a:fld>
            <a:endParaRPr lang="en-US"/>
          </a:p>
        </p:txBody>
      </p:sp>
      <p:pic>
        <p:nvPicPr>
          <p:cNvPr id="6" name="Picture 5">
            <a:extLst>
              <a:ext uri="{FF2B5EF4-FFF2-40B4-BE49-F238E27FC236}">
                <a16:creationId xmlns:a16="http://schemas.microsoft.com/office/drawing/2014/main" id="{E8FD0622-F86E-A684-6C2B-74C7EDB6F91B}"/>
              </a:ext>
            </a:extLst>
          </p:cNvPr>
          <p:cNvPicPr>
            <a:picLocks noChangeAspect="1"/>
          </p:cNvPicPr>
          <p:nvPr/>
        </p:nvPicPr>
        <p:blipFill>
          <a:blip r:embed="rId2"/>
          <a:stretch>
            <a:fillRect/>
          </a:stretch>
        </p:blipFill>
        <p:spPr>
          <a:xfrm>
            <a:off x="914399" y="2590800"/>
            <a:ext cx="5482904" cy="1752600"/>
          </a:xfrm>
          <a:prstGeom prst="rect">
            <a:avLst/>
          </a:prstGeom>
        </p:spPr>
      </p:pic>
    </p:spTree>
    <p:extLst>
      <p:ext uri="{BB962C8B-B14F-4D97-AF65-F5344CB8AC3E}">
        <p14:creationId xmlns:p14="http://schemas.microsoft.com/office/powerpoint/2010/main" val="1904294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C6A7-8E5E-E5FE-C8ED-850EA680F596}"/>
              </a:ext>
            </a:extLst>
          </p:cNvPr>
          <p:cNvSpPr>
            <a:spLocks noGrp="1"/>
          </p:cNvSpPr>
          <p:nvPr>
            <p:ph type="title"/>
          </p:nvPr>
        </p:nvSpPr>
        <p:spPr/>
        <p:txBody>
          <a:bodyPr/>
          <a:lstStyle/>
          <a:p>
            <a:r>
              <a:rPr lang="en-IN" dirty="0"/>
              <a:t>Bayes Classifier for a Gaussian Distribution</a:t>
            </a:r>
          </a:p>
        </p:txBody>
      </p:sp>
      <p:sp>
        <p:nvSpPr>
          <p:cNvPr id="3" name="Content Placeholder 2">
            <a:extLst>
              <a:ext uri="{FF2B5EF4-FFF2-40B4-BE49-F238E27FC236}">
                <a16:creationId xmlns:a16="http://schemas.microsoft.com/office/drawing/2014/main" id="{140A1A24-2FAA-BB1F-49A9-B54B2DAC9743}"/>
              </a:ext>
            </a:extLst>
          </p:cNvPr>
          <p:cNvSpPr>
            <a:spLocks noGrp="1"/>
          </p:cNvSpPr>
          <p:nvPr>
            <p:ph idx="1"/>
          </p:nvPr>
        </p:nvSpPr>
        <p:spPr/>
        <p:txBody>
          <a:bodyPr/>
          <a:lstStyle/>
          <a:p>
            <a:pPr marL="0" indent="0">
              <a:buNone/>
            </a:pPr>
            <a:r>
              <a:rPr lang="en-US" sz="2400" dirty="0"/>
              <a:t>Conditional probability density function of X as the multivariate Gaussian distribution.</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1800" dirty="0"/>
              <a:t>where m is the dimensionality of the observation vector x.</a:t>
            </a:r>
            <a:endParaRPr lang="en-IN" sz="1800" dirty="0"/>
          </a:p>
        </p:txBody>
      </p:sp>
      <p:sp>
        <p:nvSpPr>
          <p:cNvPr id="4" name="Slide Number Placeholder 3">
            <a:extLst>
              <a:ext uri="{FF2B5EF4-FFF2-40B4-BE49-F238E27FC236}">
                <a16:creationId xmlns:a16="http://schemas.microsoft.com/office/drawing/2014/main" id="{27366AE4-D961-0B25-B2FE-3E78F94E464C}"/>
              </a:ext>
            </a:extLst>
          </p:cNvPr>
          <p:cNvSpPr>
            <a:spLocks noGrp="1"/>
          </p:cNvSpPr>
          <p:nvPr>
            <p:ph type="sldNum" sz="quarter" idx="12"/>
          </p:nvPr>
        </p:nvSpPr>
        <p:spPr/>
        <p:txBody>
          <a:bodyPr/>
          <a:lstStyle/>
          <a:p>
            <a:fld id="{BB2CE0DE-867F-455F-B20B-96D381B4AB71}" type="slidenum">
              <a:rPr lang="en-US" smtClean="0"/>
              <a:t>117</a:t>
            </a:fld>
            <a:endParaRPr lang="en-US"/>
          </a:p>
        </p:txBody>
      </p:sp>
      <p:pic>
        <p:nvPicPr>
          <p:cNvPr id="6" name="Picture 5">
            <a:extLst>
              <a:ext uri="{FF2B5EF4-FFF2-40B4-BE49-F238E27FC236}">
                <a16:creationId xmlns:a16="http://schemas.microsoft.com/office/drawing/2014/main" id="{03A63D75-3D20-3212-4E21-E6B15CD4BA3A}"/>
              </a:ext>
            </a:extLst>
          </p:cNvPr>
          <p:cNvPicPr>
            <a:picLocks noChangeAspect="1"/>
          </p:cNvPicPr>
          <p:nvPr/>
        </p:nvPicPr>
        <p:blipFill>
          <a:blip r:embed="rId2"/>
          <a:stretch>
            <a:fillRect/>
          </a:stretch>
        </p:blipFill>
        <p:spPr>
          <a:xfrm>
            <a:off x="914399" y="2209800"/>
            <a:ext cx="8894621" cy="762000"/>
          </a:xfrm>
          <a:prstGeom prst="rect">
            <a:avLst/>
          </a:prstGeom>
        </p:spPr>
      </p:pic>
      <p:pic>
        <p:nvPicPr>
          <p:cNvPr id="8" name="Picture 7">
            <a:extLst>
              <a:ext uri="{FF2B5EF4-FFF2-40B4-BE49-F238E27FC236}">
                <a16:creationId xmlns:a16="http://schemas.microsoft.com/office/drawing/2014/main" id="{46A0D0C3-48C5-D211-74B9-C7C4E55431C7}"/>
              </a:ext>
            </a:extLst>
          </p:cNvPr>
          <p:cNvPicPr>
            <a:picLocks noChangeAspect="1"/>
          </p:cNvPicPr>
          <p:nvPr/>
        </p:nvPicPr>
        <p:blipFill>
          <a:blip r:embed="rId3"/>
          <a:stretch>
            <a:fillRect/>
          </a:stretch>
        </p:blipFill>
        <p:spPr>
          <a:xfrm>
            <a:off x="990600" y="3918980"/>
            <a:ext cx="8089574" cy="2558020"/>
          </a:xfrm>
          <a:prstGeom prst="rect">
            <a:avLst/>
          </a:prstGeom>
        </p:spPr>
      </p:pic>
    </p:spTree>
    <p:extLst>
      <p:ext uri="{BB962C8B-B14F-4D97-AF65-F5344CB8AC3E}">
        <p14:creationId xmlns:p14="http://schemas.microsoft.com/office/powerpoint/2010/main" val="30532425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A5A9-54C0-06D6-67B0-B2BB146FFE24}"/>
              </a:ext>
            </a:extLst>
          </p:cNvPr>
          <p:cNvSpPr>
            <a:spLocks noGrp="1"/>
          </p:cNvSpPr>
          <p:nvPr>
            <p:ph type="title"/>
          </p:nvPr>
        </p:nvSpPr>
        <p:spPr/>
        <p:txBody>
          <a:bodyPr/>
          <a:lstStyle/>
          <a:p>
            <a:r>
              <a:rPr lang="en-IN" dirty="0"/>
              <a:t>Bayes Classifier for a Gaussian Distribution</a:t>
            </a:r>
          </a:p>
        </p:txBody>
      </p:sp>
      <p:sp>
        <p:nvSpPr>
          <p:cNvPr id="3" name="Content Placeholder 2">
            <a:extLst>
              <a:ext uri="{FF2B5EF4-FFF2-40B4-BE49-F238E27FC236}">
                <a16:creationId xmlns:a16="http://schemas.microsoft.com/office/drawing/2014/main" id="{D895661F-95EB-635D-5AFA-575BE8C8B101}"/>
              </a:ext>
            </a:extLst>
          </p:cNvPr>
          <p:cNvSpPr>
            <a:spLocks noGrp="1"/>
          </p:cNvSpPr>
          <p:nvPr>
            <p:ph idx="1"/>
          </p:nvPr>
        </p:nvSpPr>
        <p:spPr/>
        <p:txBody>
          <a:bodyPr/>
          <a:lstStyle/>
          <a:p>
            <a:pPr marL="0" indent="0">
              <a:buNone/>
            </a:pPr>
            <a:r>
              <a:rPr lang="en-US" dirty="0"/>
              <a:t>We need to design the Bayes classifier for the two class problem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Substituting Eq. (1.30) into (1.28) and taking the natural logarithm</a:t>
            </a:r>
            <a:endParaRPr lang="en-IN" dirty="0"/>
          </a:p>
        </p:txBody>
      </p:sp>
      <p:sp>
        <p:nvSpPr>
          <p:cNvPr id="4" name="Slide Number Placeholder 3">
            <a:extLst>
              <a:ext uri="{FF2B5EF4-FFF2-40B4-BE49-F238E27FC236}">
                <a16:creationId xmlns:a16="http://schemas.microsoft.com/office/drawing/2014/main" id="{6BF56CE7-7ACD-1E6B-FDEB-C10846BC7B7D}"/>
              </a:ext>
            </a:extLst>
          </p:cNvPr>
          <p:cNvSpPr>
            <a:spLocks noGrp="1"/>
          </p:cNvSpPr>
          <p:nvPr>
            <p:ph type="sldNum" sz="quarter" idx="12"/>
          </p:nvPr>
        </p:nvSpPr>
        <p:spPr/>
        <p:txBody>
          <a:bodyPr/>
          <a:lstStyle/>
          <a:p>
            <a:fld id="{BB2CE0DE-867F-455F-B20B-96D381B4AB71}" type="slidenum">
              <a:rPr lang="en-US" smtClean="0"/>
              <a:t>118</a:t>
            </a:fld>
            <a:endParaRPr lang="en-US"/>
          </a:p>
        </p:txBody>
      </p:sp>
      <p:pic>
        <p:nvPicPr>
          <p:cNvPr id="6" name="Picture 5">
            <a:extLst>
              <a:ext uri="{FF2B5EF4-FFF2-40B4-BE49-F238E27FC236}">
                <a16:creationId xmlns:a16="http://schemas.microsoft.com/office/drawing/2014/main" id="{13997892-F995-DEC7-AFBB-B1844B4F1DCD}"/>
              </a:ext>
            </a:extLst>
          </p:cNvPr>
          <p:cNvPicPr>
            <a:picLocks noChangeAspect="1"/>
          </p:cNvPicPr>
          <p:nvPr/>
        </p:nvPicPr>
        <p:blipFill>
          <a:blip r:embed="rId2"/>
          <a:stretch>
            <a:fillRect/>
          </a:stretch>
        </p:blipFill>
        <p:spPr>
          <a:xfrm>
            <a:off x="8077199" y="2133599"/>
            <a:ext cx="4116915" cy="833377"/>
          </a:xfrm>
          <a:prstGeom prst="rect">
            <a:avLst/>
          </a:prstGeom>
        </p:spPr>
      </p:pic>
      <p:pic>
        <p:nvPicPr>
          <p:cNvPr id="7" name="Picture 6">
            <a:extLst>
              <a:ext uri="{FF2B5EF4-FFF2-40B4-BE49-F238E27FC236}">
                <a16:creationId xmlns:a16="http://schemas.microsoft.com/office/drawing/2014/main" id="{5F0B8485-3338-E552-0164-383534B1D3F4}"/>
              </a:ext>
            </a:extLst>
          </p:cNvPr>
          <p:cNvPicPr>
            <a:picLocks noChangeAspect="1"/>
          </p:cNvPicPr>
          <p:nvPr/>
        </p:nvPicPr>
        <p:blipFill>
          <a:blip r:embed="rId3"/>
          <a:stretch>
            <a:fillRect/>
          </a:stretch>
        </p:blipFill>
        <p:spPr>
          <a:xfrm>
            <a:off x="381000" y="3119377"/>
            <a:ext cx="9372600" cy="1066797"/>
          </a:xfrm>
          <a:prstGeom prst="rect">
            <a:avLst/>
          </a:prstGeom>
        </p:spPr>
      </p:pic>
      <p:sp>
        <p:nvSpPr>
          <p:cNvPr id="8" name="TextBox 7">
            <a:extLst>
              <a:ext uri="{FF2B5EF4-FFF2-40B4-BE49-F238E27FC236}">
                <a16:creationId xmlns:a16="http://schemas.microsoft.com/office/drawing/2014/main" id="{2CD9B0AE-F648-8C33-E686-D447E80A28C8}"/>
              </a:ext>
            </a:extLst>
          </p:cNvPr>
          <p:cNvSpPr txBox="1"/>
          <p:nvPr/>
        </p:nvSpPr>
        <p:spPr>
          <a:xfrm>
            <a:off x="8055076" y="1767037"/>
            <a:ext cx="1954509" cy="369332"/>
          </a:xfrm>
          <a:prstGeom prst="rect">
            <a:avLst/>
          </a:prstGeom>
          <a:noFill/>
        </p:spPr>
        <p:txBody>
          <a:bodyPr wrap="none" rtlCol="0">
            <a:spAutoFit/>
          </a:bodyPr>
          <a:lstStyle/>
          <a:p>
            <a:r>
              <a:rPr lang="en-IN" dirty="0"/>
              <a:t>Likelihood ratio</a:t>
            </a:r>
          </a:p>
        </p:txBody>
      </p:sp>
    </p:spTree>
    <p:extLst>
      <p:ext uri="{BB962C8B-B14F-4D97-AF65-F5344CB8AC3E}">
        <p14:creationId xmlns:p14="http://schemas.microsoft.com/office/powerpoint/2010/main" val="41086893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F4B4-FC50-8896-E731-7ED6E79FD4F5}"/>
              </a:ext>
            </a:extLst>
          </p:cNvPr>
          <p:cNvSpPr>
            <a:spLocks noGrp="1"/>
          </p:cNvSpPr>
          <p:nvPr>
            <p:ph type="title"/>
          </p:nvPr>
        </p:nvSpPr>
        <p:spPr/>
        <p:txBody>
          <a:bodyPr/>
          <a:lstStyle/>
          <a:p>
            <a:r>
              <a:rPr lang="en-IN" dirty="0"/>
              <a:t>Bayes Classifier for a Gaussian Distribution</a:t>
            </a:r>
          </a:p>
        </p:txBody>
      </p:sp>
      <p:sp>
        <p:nvSpPr>
          <p:cNvPr id="4" name="Slide Number Placeholder 3">
            <a:extLst>
              <a:ext uri="{FF2B5EF4-FFF2-40B4-BE49-F238E27FC236}">
                <a16:creationId xmlns:a16="http://schemas.microsoft.com/office/drawing/2014/main" id="{BFEDFA84-EA36-7A97-94B5-8BB56787E5E0}"/>
              </a:ext>
            </a:extLst>
          </p:cNvPr>
          <p:cNvSpPr>
            <a:spLocks noGrp="1"/>
          </p:cNvSpPr>
          <p:nvPr>
            <p:ph type="sldNum" sz="quarter" idx="12"/>
          </p:nvPr>
        </p:nvSpPr>
        <p:spPr/>
        <p:txBody>
          <a:bodyPr/>
          <a:lstStyle/>
          <a:p>
            <a:fld id="{BB2CE0DE-867F-455F-B20B-96D381B4AB71}" type="slidenum">
              <a:rPr lang="en-US" smtClean="0"/>
              <a:t>119</a:t>
            </a:fld>
            <a:endParaRPr lang="en-US"/>
          </a:p>
        </p:txBody>
      </p:sp>
      <p:pic>
        <p:nvPicPr>
          <p:cNvPr id="6" name="Picture 5">
            <a:extLst>
              <a:ext uri="{FF2B5EF4-FFF2-40B4-BE49-F238E27FC236}">
                <a16:creationId xmlns:a16="http://schemas.microsoft.com/office/drawing/2014/main" id="{B8E2E303-D1D7-3F8C-7C8C-DE9535392265}"/>
              </a:ext>
            </a:extLst>
          </p:cNvPr>
          <p:cNvPicPr>
            <a:picLocks noChangeAspect="1"/>
          </p:cNvPicPr>
          <p:nvPr/>
        </p:nvPicPr>
        <p:blipFill>
          <a:blip r:embed="rId2"/>
          <a:stretch>
            <a:fillRect/>
          </a:stretch>
        </p:blipFill>
        <p:spPr>
          <a:xfrm>
            <a:off x="766233" y="1457272"/>
            <a:ext cx="8092615" cy="1057327"/>
          </a:xfrm>
          <a:prstGeom prst="rect">
            <a:avLst/>
          </a:prstGeom>
        </p:spPr>
      </p:pic>
      <p:pic>
        <p:nvPicPr>
          <p:cNvPr id="8" name="Picture 7">
            <a:extLst>
              <a:ext uri="{FF2B5EF4-FFF2-40B4-BE49-F238E27FC236}">
                <a16:creationId xmlns:a16="http://schemas.microsoft.com/office/drawing/2014/main" id="{67B6F8B1-2645-941A-1FF5-8E419FF66FBE}"/>
              </a:ext>
            </a:extLst>
          </p:cNvPr>
          <p:cNvPicPr>
            <a:picLocks noChangeAspect="1"/>
          </p:cNvPicPr>
          <p:nvPr/>
        </p:nvPicPr>
        <p:blipFill>
          <a:blip r:embed="rId3"/>
          <a:stretch>
            <a:fillRect/>
          </a:stretch>
        </p:blipFill>
        <p:spPr>
          <a:xfrm>
            <a:off x="819283" y="3341135"/>
            <a:ext cx="5481237" cy="1307065"/>
          </a:xfrm>
          <a:prstGeom prst="rect">
            <a:avLst/>
          </a:prstGeom>
        </p:spPr>
      </p:pic>
      <p:sp>
        <p:nvSpPr>
          <p:cNvPr id="9" name="TextBox 8">
            <a:extLst>
              <a:ext uri="{FF2B5EF4-FFF2-40B4-BE49-F238E27FC236}">
                <a16:creationId xmlns:a16="http://schemas.microsoft.com/office/drawing/2014/main" id="{6746B263-E6E0-A0EA-B7DD-6690CA931116}"/>
              </a:ext>
            </a:extLst>
          </p:cNvPr>
          <p:cNvSpPr txBox="1"/>
          <p:nvPr/>
        </p:nvSpPr>
        <p:spPr>
          <a:xfrm>
            <a:off x="819284" y="2743201"/>
            <a:ext cx="2975623" cy="369332"/>
          </a:xfrm>
          <a:prstGeom prst="rect">
            <a:avLst/>
          </a:prstGeom>
          <a:noFill/>
        </p:spPr>
        <p:txBody>
          <a:bodyPr wrap="none" rtlCol="0">
            <a:spAutoFit/>
          </a:bodyPr>
          <a:lstStyle/>
          <a:p>
            <a:r>
              <a:rPr lang="en-IN" dirty="0"/>
              <a:t>Put into likelihood ratio:</a:t>
            </a:r>
          </a:p>
        </p:txBody>
      </p:sp>
      <p:sp>
        <p:nvSpPr>
          <p:cNvPr id="10" name="TextBox 9">
            <a:extLst>
              <a:ext uri="{FF2B5EF4-FFF2-40B4-BE49-F238E27FC236}">
                <a16:creationId xmlns:a16="http://schemas.microsoft.com/office/drawing/2014/main" id="{E203BE19-824F-9141-F5B1-22FF672E41A4}"/>
              </a:ext>
            </a:extLst>
          </p:cNvPr>
          <p:cNvSpPr txBox="1"/>
          <p:nvPr/>
        </p:nvSpPr>
        <p:spPr>
          <a:xfrm>
            <a:off x="8991600" y="1657991"/>
            <a:ext cx="816249" cy="369332"/>
          </a:xfrm>
          <a:prstGeom prst="rect">
            <a:avLst/>
          </a:prstGeom>
          <a:noFill/>
        </p:spPr>
        <p:txBody>
          <a:bodyPr wrap="none" rtlCol="0">
            <a:spAutoFit/>
          </a:bodyPr>
          <a:lstStyle/>
          <a:p>
            <a:r>
              <a:rPr lang="en-IN" dirty="0" err="1"/>
              <a:t>i</a:t>
            </a:r>
            <a:r>
              <a:rPr lang="en-IN" dirty="0"/>
              <a:t>=1,2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259163-2D3D-BEF2-42D8-AC9C8AF8207B}"/>
                  </a:ext>
                </a:extLst>
              </p:cNvPr>
              <p:cNvSpPr txBox="1"/>
              <p:nvPr/>
            </p:nvSpPr>
            <p:spPr>
              <a:xfrm>
                <a:off x="6553200" y="3567730"/>
                <a:ext cx="3918060" cy="646331"/>
              </a:xfrm>
              <a:prstGeom prst="rect">
                <a:avLst/>
              </a:prstGeom>
              <a:noFill/>
            </p:spPr>
            <p:txBody>
              <a:bodyPr wrap="none" rtlCol="0">
                <a:spAutoFit/>
              </a:bodyPr>
              <a:lstStyle/>
              <a:p>
                <a:r>
                  <a:rPr lang="en-US" dirty="0"/>
                  <a:t>The front terms cancel because </a:t>
                </a:r>
              </a:p>
              <a:p>
                <a:r>
                  <a:rPr lang="en-US" dirty="0"/>
                  <a:t>covariance </a:t>
                </a:r>
                <a14:m>
                  <m:oMath xmlns:m="http://schemas.openxmlformats.org/officeDocument/2006/math">
                    <m:r>
                      <a:rPr lang="en-US" i="1">
                        <a:latin typeface="Cambria Math" panose="02040503050406030204" pitchFamily="18" charset="0"/>
                      </a:rPr>
                      <m:t>𝐶</m:t>
                    </m:r>
                    <m:r>
                      <a:rPr lang="en-IN" b="0" i="1" smtClean="0">
                        <a:latin typeface="Cambria Math" panose="02040503050406030204" pitchFamily="18" charset="0"/>
                      </a:rPr>
                      <m:t> </m:t>
                    </m:r>
                  </m:oMath>
                </a14:m>
                <a:r>
                  <a:rPr lang="en-US" dirty="0"/>
                  <a:t>is same.</a:t>
                </a:r>
                <a:endParaRPr lang="en-IN" dirty="0"/>
              </a:p>
            </p:txBody>
          </p:sp>
        </mc:Choice>
        <mc:Fallback xmlns="">
          <p:sp>
            <p:nvSpPr>
              <p:cNvPr id="11" name="TextBox 10">
                <a:extLst>
                  <a:ext uri="{FF2B5EF4-FFF2-40B4-BE49-F238E27FC236}">
                    <a16:creationId xmlns:a16="http://schemas.microsoft.com/office/drawing/2014/main" id="{5D259163-2D3D-BEF2-42D8-AC9C8AF8207B}"/>
                  </a:ext>
                </a:extLst>
              </p:cNvPr>
              <p:cNvSpPr txBox="1">
                <a:spLocks noRot="1" noChangeAspect="1" noMove="1" noResize="1" noEditPoints="1" noAdjustHandles="1" noChangeArrowheads="1" noChangeShapeType="1" noTextEdit="1"/>
              </p:cNvSpPr>
              <p:nvPr/>
            </p:nvSpPr>
            <p:spPr>
              <a:xfrm>
                <a:off x="6553200" y="3567730"/>
                <a:ext cx="3918060" cy="646331"/>
              </a:xfrm>
              <a:prstGeom prst="rect">
                <a:avLst/>
              </a:prstGeom>
              <a:blipFill>
                <a:blip r:embed="rId4"/>
                <a:stretch>
                  <a:fillRect l="-1244" t="-4717" r="-622" b="-14151"/>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45E038EA-A208-D2A6-2AB2-608CBB022E0D}"/>
              </a:ext>
            </a:extLst>
          </p:cNvPr>
          <p:cNvPicPr>
            <a:picLocks noChangeAspect="1"/>
          </p:cNvPicPr>
          <p:nvPr/>
        </p:nvPicPr>
        <p:blipFill>
          <a:blip r:embed="rId5"/>
          <a:stretch>
            <a:fillRect/>
          </a:stretch>
        </p:blipFill>
        <p:spPr>
          <a:xfrm>
            <a:off x="609600" y="5275297"/>
            <a:ext cx="10215033" cy="896930"/>
          </a:xfrm>
          <a:prstGeom prst="rect">
            <a:avLst/>
          </a:prstGeom>
        </p:spPr>
      </p:pic>
      <p:sp>
        <p:nvSpPr>
          <p:cNvPr id="14" name="TextBox 13">
            <a:extLst>
              <a:ext uri="{FF2B5EF4-FFF2-40B4-BE49-F238E27FC236}">
                <a16:creationId xmlns:a16="http://schemas.microsoft.com/office/drawing/2014/main" id="{A2BA7444-C458-8946-0885-BC555E02EFB7}"/>
              </a:ext>
            </a:extLst>
          </p:cNvPr>
          <p:cNvSpPr txBox="1"/>
          <p:nvPr/>
        </p:nvSpPr>
        <p:spPr>
          <a:xfrm>
            <a:off x="914400" y="4876800"/>
            <a:ext cx="2801088" cy="369332"/>
          </a:xfrm>
          <a:prstGeom prst="rect">
            <a:avLst/>
          </a:prstGeom>
          <a:noFill/>
        </p:spPr>
        <p:txBody>
          <a:bodyPr wrap="none" rtlCol="0">
            <a:spAutoFit/>
          </a:bodyPr>
          <a:lstStyle/>
          <a:p>
            <a:r>
              <a:rPr lang="en-IN" dirty="0"/>
              <a:t>Take natural logarithm</a:t>
            </a:r>
          </a:p>
        </p:txBody>
      </p:sp>
      <p:pic>
        <p:nvPicPr>
          <p:cNvPr id="15" name="Picture 14">
            <a:extLst>
              <a:ext uri="{FF2B5EF4-FFF2-40B4-BE49-F238E27FC236}">
                <a16:creationId xmlns:a16="http://schemas.microsoft.com/office/drawing/2014/main" id="{9CFC68AF-5BB9-A46A-57A0-2FED1D2DA214}"/>
              </a:ext>
            </a:extLst>
          </p:cNvPr>
          <p:cNvPicPr>
            <a:picLocks noChangeAspect="1"/>
          </p:cNvPicPr>
          <p:nvPr/>
        </p:nvPicPr>
        <p:blipFill>
          <a:blip r:embed="rId6"/>
          <a:stretch>
            <a:fillRect/>
          </a:stretch>
        </p:blipFill>
        <p:spPr>
          <a:xfrm>
            <a:off x="10168467" y="158187"/>
            <a:ext cx="571580" cy="676369"/>
          </a:xfrm>
          <a:prstGeom prst="rect">
            <a:avLst/>
          </a:prstGeom>
        </p:spPr>
      </p:pic>
      <p:pic>
        <p:nvPicPr>
          <p:cNvPr id="16" name="Picture 15">
            <a:extLst>
              <a:ext uri="{FF2B5EF4-FFF2-40B4-BE49-F238E27FC236}">
                <a16:creationId xmlns:a16="http://schemas.microsoft.com/office/drawing/2014/main" id="{AF2B246E-8EBC-D8EC-F65D-E8B3380D8E6B}"/>
              </a:ext>
            </a:extLst>
          </p:cNvPr>
          <p:cNvPicPr>
            <a:picLocks noChangeAspect="1"/>
          </p:cNvPicPr>
          <p:nvPr/>
        </p:nvPicPr>
        <p:blipFill>
          <a:blip r:embed="rId7"/>
          <a:stretch>
            <a:fillRect/>
          </a:stretch>
        </p:blipFill>
        <p:spPr>
          <a:xfrm>
            <a:off x="10930467" y="158187"/>
            <a:ext cx="990600" cy="559904"/>
          </a:xfrm>
          <a:prstGeom prst="rect">
            <a:avLst/>
          </a:prstGeom>
        </p:spPr>
      </p:pic>
      <p:sp>
        <p:nvSpPr>
          <p:cNvPr id="17" name="TextBox 16">
            <a:extLst>
              <a:ext uri="{FF2B5EF4-FFF2-40B4-BE49-F238E27FC236}">
                <a16:creationId xmlns:a16="http://schemas.microsoft.com/office/drawing/2014/main" id="{751F1A6F-2AF9-101C-3A0C-EF730606796F}"/>
              </a:ext>
            </a:extLst>
          </p:cNvPr>
          <p:cNvSpPr txBox="1"/>
          <p:nvPr/>
        </p:nvSpPr>
        <p:spPr>
          <a:xfrm>
            <a:off x="10625667" y="307172"/>
            <a:ext cx="297620" cy="369332"/>
          </a:xfrm>
          <a:prstGeom prst="rect">
            <a:avLst/>
          </a:prstGeom>
          <a:noFill/>
        </p:spPr>
        <p:txBody>
          <a:bodyPr wrap="square" rtlCol="0">
            <a:spAutoFit/>
          </a:bodyPr>
          <a:lstStyle/>
          <a:p>
            <a:r>
              <a:rPr lang="en-IN" dirty="0"/>
              <a:t>=</a:t>
            </a:r>
          </a:p>
        </p:txBody>
      </p:sp>
    </p:spTree>
    <p:extLst>
      <p:ext uri="{BB962C8B-B14F-4D97-AF65-F5344CB8AC3E}">
        <p14:creationId xmlns:p14="http://schemas.microsoft.com/office/powerpoint/2010/main" val="715472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4AD5-D4F6-B410-9BCA-B702EDFE60F5}"/>
              </a:ext>
            </a:extLst>
          </p:cNvPr>
          <p:cNvSpPr>
            <a:spLocks noGrp="1"/>
          </p:cNvSpPr>
          <p:nvPr>
            <p:ph type="title"/>
          </p:nvPr>
        </p:nvSpPr>
        <p:spPr/>
        <p:txBody>
          <a:bodyPr/>
          <a:lstStyle/>
          <a:p>
            <a:r>
              <a:rPr lang="en-US" sz="2000" dirty="0"/>
              <a:t>Affine transformation produced by the presence of a </a:t>
            </a:r>
            <a:r>
              <a:rPr lang="en-US" sz="2000" b="1" dirty="0"/>
              <a:t>Bias</a:t>
            </a:r>
            <a:endParaRPr lang="en-IN" sz="2000" b="1" dirty="0"/>
          </a:p>
        </p:txBody>
      </p:sp>
      <p:sp>
        <p:nvSpPr>
          <p:cNvPr id="3" name="Content Placeholder 2">
            <a:extLst>
              <a:ext uri="{FF2B5EF4-FFF2-40B4-BE49-F238E27FC236}">
                <a16:creationId xmlns:a16="http://schemas.microsoft.com/office/drawing/2014/main" id="{B8EF30E8-3D6D-7320-6F47-EF2940E64673}"/>
              </a:ext>
            </a:extLst>
          </p:cNvPr>
          <p:cNvSpPr>
            <a:spLocks noGrp="1"/>
          </p:cNvSpPr>
          <p:nvPr>
            <p:ph idx="1"/>
          </p:nvPr>
        </p:nvSpPr>
        <p:spPr/>
        <p:txBody>
          <a:bodyPr/>
          <a:lstStyle/>
          <a:p>
            <a:pPr marL="0" indent="0" algn="just">
              <a:buNone/>
            </a:pPr>
            <a:r>
              <a:rPr lang="en-US" sz="1600" kern="1200" dirty="0">
                <a:solidFill>
                  <a:schemeClr val="tx1"/>
                </a:solidFill>
              </a:rPr>
              <a:t>An affine transformation is a geometrical transformation which moves points in space such that points which were lying on a line remain so after the transformation.</a:t>
            </a:r>
            <a:endParaRPr lang="en-IN" sz="1600" dirty="0"/>
          </a:p>
          <a:p>
            <a:pPr marL="0" indent="0" algn="just">
              <a:buNone/>
            </a:pPr>
            <a:endParaRPr lang="en-IN" sz="1200" dirty="0"/>
          </a:p>
        </p:txBody>
      </p:sp>
      <p:sp>
        <p:nvSpPr>
          <p:cNvPr id="6" name="Slide Number Placeholder 5">
            <a:extLst>
              <a:ext uri="{FF2B5EF4-FFF2-40B4-BE49-F238E27FC236}">
                <a16:creationId xmlns:a16="http://schemas.microsoft.com/office/drawing/2014/main" id="{577C2213-6144-0F72-5FE3-BEECC11756BE}"/>
              </a:ext>
            </a:extLst>
          </p:cNvPr>
          <p:cNvSpPr>
            <a:spLocks noGrp="1"/>
          </p:cNvSpPr>
          <p:nvPr>
            <p:ph type="sldNum" sz="quarter" idx="12"/>
          </p:nvPr>
        </p:nvSpPr>
        <p:spPr/>
        <p:txBody>
          <a:bodyPr/>
          <a:lstStyle/>
          <a:p>
            <a:fld id="{BB2CE0DE-867F-455F-B20B-96D381B4AB71}" type="slidenum">
              <a:rPr lang="en-US" smtClean="0"/>
              <a:t>12</a:t>
            </a:fld>
            <a:endParaRPr lang="en-US"/>
          </a:p>
        </p:txBody>
      </p:sp>
      <p:pic>
        <p:nvPicPr>
          <p:cNvPr id="8" name="Picture 7">
            <a:extLst>
              <a:ext uri="{FF2B5EF4-FFF2-40B4-BE49-F238E27FC236}">
                <a16:creationId xmlns:a16="http://schemas.microsoft.com/office/drawing/2014/main" id="{EB188D03-817B-DBD3-4BD4-44A4A7AABE44}"/>
              </a:ext>
            </a:extLst>
          </p:cNvPr>
          <p:cNvPicPr>
            <a:picLocks noChangeAspect="1"/>
          </p:cNvPicPr>
          <p:nvPr/>
        </p:nvPicPr>
        <p:blipFill>
          <a:blip r:embed="rId3"/>
          <a:stretch>
            <a:fillRect/>
          </a:stretch>
        </p:blipFill>
        <p:spPr>
          <a:xfrm>
            <a:off x="717156" y="2022814"/>
            <a:ext cx="4677428" cy="2105319"/>
          </a:xfrm>
          <a:prstGeom prst="rect">
            <a:avLst/>
          </a:prstGeom>
        </p:spPr>
      </p:pic>
      <p:pic>
        <p:nvPicPr>
          <p:cNvPr id="10" name="Picture 9">
            <a:extLst>
              <a:ext uri="{FF2B5EF4-FFF2-40B4-BE49-F238E27FC236}">
                <a16:creationId xmlns:a16="http://schemas.microsoft.com/office/drawing/2014/main" id="{8B122EEE-AB9C-D3A4-757C-588240D9223E}"/>
              </a:ext>
            </a:extLst>
          </p:cNvPr>
          <p:cNvPicPr>
            <a:picLocks noChangeAspect="1"/>
          </p:cNvPicPr>
          <p:nvPr/>
        </p:nvPicPr>
        <p:blipFill>
          <a:blip r:embed="rId4"/>
          <a:stretch>
            <a:fillRect/>
          </a:stretch>
        </p:blipFill>
        <p:spPr>
          <a:xfrm>
            <a:off x="6089651" y="1745733"/>
            <a:ext cx="3429000" cy="3051424"/>
          </a:xfrm>
          <a:prstGeom prst="rect">
            <a:avLst/>
          </a:prstGeom>
        </p:spPr>
      </p:pic>
      <p:pic>
        <p:nvPicPr>
          <p:cNvPr id="12" name="Picture 11">
            <a:extLst>
              <a:ext uri="{FF2B5EF4-FFF2-40B4-BE49-F238E27FC236}">
                <a16:creationId xmlns:a16="http://schemas.microsoft.com/office/drawing/2014/main" id="{4D6CB4A5-C9EB-1B5A-B18D-16E14F2B26A7}"/>
              </a:ext>
            </a:extLst>
          </p:cNvPr>
          <p:cNvPicPr>
            <a:picLocks noChangeAspect="1"/>
          </p:cNvPicPr>
          <p:nvPr/>
        </p:nvPicPr>
        <p:blipFill>
          <a:blip r:embed="rId5"/>
          <a:stretch>
            <a:fillRect/>
          </a:stretch>
        </p:blipFill>
        <p:spPr>
          <a:xfrm>
            <a:off x="1600201" y="4803591"/>
            <a:ext cx="7592485" cy="1924319"/>
          </a:xfrm>
          <a:prstGeom prst="rect">
            <a:avLst/>
          </a:prstGeom>
        </p:spPr>
      </p:pic>
    </p:spTree>
    <p:extLst>
      <p:ext uri="{BB962C8B-B14F-4D97-AF65-F5344CB8AC3E}">
        <p14:creationId xmlns:p14="http://schemas.microsoft.com/office/powerpoint/2010/main" val="21459146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E76D9-F02B-C787-68AE-AB289490AC82}"/>
              </a:ext>
            </a:extLst>
          </p:cNvPr>
          <p:cNvSpPr>
            <a:spLocks noGrp="1"/>
          </p:cNvSpPr>
          <p:nvPr>
            <p:ph type="title"/>
          </p:nvPr>
        </p:nvSpPr>
        <p:spPr/>
        <p:txBody>
          <a:bodyPr/>
          <a:lstStyle/>
          <a:p>
            <a:r>
              <a:rPr lang="en-IN" dirty="0"/>
              <a:t>Bayes Classifier for a Gaussian Distribution</a:t>
            </a:r>
          </a:p>
        </p:txBody>
      </p:sp>
      <p:sp>
        <p:nvSpPr>
          <p:cNvPr id="4" name="Slide Number Placeholder 3">
            <a:extLst>
              <a:ext uri="{FF2B5EF4-FFF2-40B4-BE49-F238E27FC236}">
                <a16:creationId xmlns:a16="http://schemas.microsoft.com/office/drawing/2014/main" id="{741DB4BE-F64F-0ACC-87F1-829535A2DEA1}"/>
              </a:ext>
            </a:extLst>
          </p:cNvPr>
          <p:cNvSpPr>
            <a:spLocks noGrp="1"/>
          </p:cNvSpPr>
          <p:nvPr>
            <p:ph type="sldNum" sz="quarter" idx="12"/>
          </p:nvPr>
        </p:nvSpPr>
        <p:spPr/>
        <p:txBody>
          <a:bodyPr/>
          <a:lstStyle/>
          <a:p>
            <a:fld id="{BB2CE0DE-867F-455F-B20B-96D381B4AB71}" type="slidenum">
              <a:rPr lang="en-US" smtClean="0"/>
              <a:t>120</a:t>
            </a:fld>
            <a:endParaRPr lang="en-US"/>
          </a:p>
        </p:txBody>
      </p:sp>
      <p:pic>
        <p:nvPicPr>
          <p:cNvPr id="5" name="Picture 4">
            <a:extLst>
              <a:ext uri="{FF2B5EF4-FFF2-40B4-BE49-F238E27FC236}">
                <a16:creationId xmlns:a16="http://schemas.microsoft.com/office/drawing/2014/main" id="{47AC4FD4-7F1D-3F4E-104C-76B436559936}"/>
              </a:ext>
            </a:extLst>
          </p:cNvPr>
          <p:cNvPicPr>
            <a:picLocks noChangeAspect="1"/>
          </p:cNvPicPr>
          <p:nvPr/>
        </p:nvPicPr>
        <p:blipFill>
          <a:blip r:embed="rId3"/>
          <a:stretch>
            <a:fillRect/>
          </a:stretch>
        </p:blipFill>
        <p:spPr>
          <a:xfrm>
            <a:off x="753722" y="1226916"/>
            <a:ext cx="10215033" cy="896930"/>
          </a:xfrm>
          <a:prstGeom prst="rect">
            <a:avLst/>
          </a:prstGeom>
        </p:spPr>
      </p:pic>
      <p:pic>
        <p:nvPicPr>
          <p:cNvPr id="10" name="Picture 9">
            <a:extLst>
              <a:ext uri="{FF2B5EF4-FFF2-40B4-BE49-F238E27FC236}">
                <a16:creationId xmlns:a16="http://schemas.microsoft.com/office/drawing/2014/main" id="{119903D6-615D-B4EE-2FE9-06018E1BD372}"/>
              </a:ext>
            </a:extLst>
          </p:cNvPr>
          <p:cNvPicPr>
            <a:picLocks noChangeAspect="1"/>
          </p:cNvPicPr>
          <p:nvPr/>
        </p:nvPicPr>
        <p:blipFill>
          <a:blip r:embed="rId4"/>
          <a:stretch>
            <a:fillRect/>
          </a:stretch>
        </p:blipFill>
        <p:spPr>
          <a:xfrm>
            <a:off x="9833528" y="189021"/>
            <a:ext cx="828791" cy="362001"/>
          </a:xfrm>
          <a:prstGeom prst="rect">
            <a:avLst/>
          </a:prstGeom>
        </p:spPr>
      </p:pic>
      <p:pic>
        <p:nvPicPr>
          <p:cNvPr id="11" name="Picture 10">
            <a:extLst>
              <a:ext uri="{FF2B5EF4-FFF2-40B4-BE49-F238E27FC236}">
                <a16:creationId xmlns:a16="http://schemas.microsoft.com/office/drawing/2014/main" id="{9B3C3A33-6622-C1CC-09B8-F636760D02A7}"/>
              </a:ext>
            </a:extLst>
          </p:cNvPr>
          <p:cNvPicPr>
            <a:picLocks noChangeAspect="1"/>
          </p:cNvPicPr>
          <p:nvPr/>
        </p:nvPicPr>
        <p:blipFill>
          <a:blip r:embed="rId5"/>
          <a:stretch>
            <a:fillRect/>
          </a:stretch>
        </p:blipFill>
        <p:spPr>
          <a:xfrm>
            <a:off x="10998147" y="236653"/>
            <a:ext cx="762106" cy="314369"/>
          </a:xfrm>
          <a:prstGeom prst="rect">
            <a:avLst/>
          </a:prstGeom>
        </p:spPr>
      </p:pic>
      <p:sp>
        <p:nvSpPr>
          <p:cNvPr id="12" name="TextBox 11">
            <a:extLst>
              <a:ext uri="{FF2B5EF4-FFF2-40B4-BE49-F238E27FC236}">
                <a16:creationId xmlns:a16="http://schemas.microsoft.com/office/drawing/2014/main" id="{B06B9DE1-F17E-E093-916A-BEF855D1EF2A}"/>
              </a:ext>
            </a:extLst>
          </p:cNvPr>
          <p:cNvSpPr txBox="1"/>
          <p:nvPr/>
        </p:nvSpPr>
        <p:spPr>
          <a:xfrm>
            <a:off x="10662319" y="304800"/>
            <a:ext cx="373820" cy="369332"/>
          </a:xfrm>
          <a:prstGeom prst="rect">
            <a:avLst/>
          </a:prstGeom>
          <a:noFill/>
        </p:spPr>
        <p:txBody>
          <a:bodyPr wrap="none" rtlCol="0">
            <a:spAutoFit/>
          </a:bodyPr>
          <a:lstStyle/>
          <a:p>
            <a:r>
              <a:rPr lang="en-IN" dirty="0"/>
              <a:t>=</a:t>
            </a:r>
          </a:p>
        </p:txBody>
      </p:sp>
      <p:pic>
        <p:nvPicPr>
          <p:cNvPr id="8" name="Picture 7">
            <a:extLst>
              <a:ext uri="{FF2B5EF4-FFF2-40B4-BE49-F238E27FC236}">
                <a16:creationId xmlns:a16="http://schemas.microsoft.com/office/drawing/2014/main" id="{EABD14BF-C4DD-BC93-6780-FA9884BD5D08}"/>
              </a:ext>
            </a:extLst>
          </p:cNvPr>
          <p:cNvPicPr>
            <a:picLocks noChangeAspect="1"/>
          </p:cNvPicPr>
          <p:nvPr/>
        </p:nvPicPr>
        <p:blipFill>
          <a:blip r:embed="rId6"/>
          <a:stretch>
            <a:fillRect/>
          </a:stretch>
        </p:blipFill>
        <p:spPr>
          <a:xfrm>
            <a:off x="3048000" y="2324100"/>
            <a:ext cx="2357290" cy="543154"/>
          </a:xfrm>
          <a:prstGeom prst="rect">
            <a:avLst/>
          </a:prstGeom>
        </p:spPr>
      </p:pic>
      <p:pic>
        <p:nvPicPr>
          <p:cNvPr id="13" name="Picture 12">
            <a:extLst>
              <a:ext uri="{FF2B5EF4-FFF2-40B4-BE49-F238E27FC236}">
                <a16:creationId xmlns:a16="http://schemas.microsoft.com/office/drawing/2014/main" id="{D9E4AEF9-100D-380D-0B71-6599827E9FB4}"/>
              </a:ext>
            </a:extLst>
          </p:cNvPr>
          <p:cNvPicPr>
            <a:picLocks noChangeAspect="1"/>
          </p:cNvPicPr>
          <p:nvPr/>
        </p:nvPicPr>
        <p:blipFill>
          <a:blip r:embed="rId7"/>
          <a:stretch>
            <a:fillRect/>
          </a:stretch>
        </p:blipFill>
        <p:spPr>
          <a:xfrm>
            <a:off x="3156806" y="3163608"/>
            <a:ext cx="2389874" cy="543153"/>
          </a:xfrm>
          <a:prstGeom prst="rect">
            <a:avLst/>
          </a:prstGeom>
        </p:spPr>
      </p:pic>
      <p:pic>
        <p:nvPicPr>
          <p:cNvPr id="15" name="Picture 14">
            <a:extLst>
              <a:ext uri="{FF2B5EF4-FFF2-40B4-BE49-F238E27FC236}">
                <a16:creationId xmlns:a16="http://schemas.microsoft.com/office/drawing/2014/main" id="{AA390067-19D1-F21D-797F-7A0A269EA2DF}"/>
              </a:ext>
            </a:extLst>
          </p:cNvPr>
          <p:cNvPicPr>
            <a:picLocks noChangeAspect="1"/>
          </p:cNvPicPr>
          <p:nvPr/>
        </p:nvPicPr>
        <p:blipFill>
          <a:blip r:embed="rId8"/>
          <a:stretch>
            <a:fillRect/>
          </a:stretch>
        </p:blipFill>
        <p:spPr>
          <a:xfrm>
            <a:off x="5546680" y="3124157"/>
            <a:ext cx="4822334" cy="685843"/>
          </a:xfrm>
          <a:prstGeom prst="rect">
            <a:avLst/>
          </a:prstGeom>
        </p:spPr>
      </p:pic>
    </p:spTree>
    <p:extLst>
      <p:ext uri="{BB962C8B-B14F-4D97-AF65-F5344CB8AC3E}">
        <p14:creationId xmlns:p14="http://schemas.microsoft.com/office/powerpoint/2010/main" val="22764156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225D1-CCB1-5195-1487-C4DB189C4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A9035-7825-820E-432C-6B97C8F4864D}"/>
              </a:ext>
            </a:extLst>
          </p:cNvPr>
          <p:cNvSpPr>
            <a:spLocks noGrp="1"/>
          </p:cNvSpPr>
          <p:nvPr>
            <p:ph type="title"/>
          </p:nvPr>
        </p:nvSpPr>
        <p:spPr/>
        <p:txBody>
          <a:bodyPr/>
          <a:lstStyle/>
          <a:p>
            <a:r>
              <a:rPr lang="en-IN" dirty="0"/>
              <a:t>Bayes Classifier for a Gaussian Distribution</a:t>
            </a:r>
          </a:p>
        </p:txBody>
      </p:sp>
      <p:sp>
        <p:nvSpPr>
          <p:cNvPr id="4" name="Slide Number Placeholder 3">
            <a:extLst>
              <a:ext uri="{FF2B5EF4-FFF2-40B4-BE49-F238E27FC236}">
                <a16:creationId xmlns:a16="http://schemas.microsoft.com/office/drawing/2014/main" id="{FA8767ED-CD69-D113-2A16-6DF58001DB04}"/>
              </a:ext>
            </a:extLst>
          </p:cNvPr>
          <p:cNvSpPr>
            <a:spLocks noGrp="1"/>
          </p:cNvSpPr>
          <p:nvPr>
            <p:ph type="sldNum" sz="quarter" idx="12"/>
          </p:nvPr>
        </p:nvSpPr>
        <p:spPr/>
        <p:txBody>
          <a:bodyPr/>
          <a:lstStyle/>
          <a:p>
            <a:fld id="{BB2CE0DE-867F-455F-B20B-96D381B4AB71}" type="slidenum">
              <a:rPr lang="en-US" smtClean="0"/>
              <a:t>121</a:t>
            </a:fld>
            <a:endParaRPr lang="en-US"/>
          </a:p>
        </p:txBody>
      </p:sp>
      <p:pic>
        <p:nvPicPr>
          <p:cNvPr id="5" name="Picture 4">
            <a:extLst>
              <a:ext uri="{FF2B5EF4-FFF2-40B4-BE49-F238E27FC236}">
                <a16:creationId xmlns:a16="http://schemas.microsoft.com/office/drawing/2014/main" id="{7DCC6A10-21D6-D52C-BB41-E7BAD8F23683}"/>
              </a:ext>
            </a:extLst>
          </p:cNvPr>
          <p:cNvPicPr>
            <a:picLocks noChangeAspect="1"/>
          </p:cNvPicPr>
          <p:nvPr/>
        </p:nvPicPr>
        <p:blipFill>
          <a:blip r:embed="rId3"/>
          <a:stretch>
            <a:fillRect/>
          </a:stretch>
        </p:blipFill>
        <p:spPr>
          <a:xfrm>
            <a:off x="753722" y="1226916"/>
            <a:ext cx="10215033" cy="896930"/>
          </a:xfrm>
          <a:prstGeom prst="rect">
            <a:avLst/>
          </a:prstGeom>
        </p:spPr>
      </p:pic>
      <p:pic>
        <p:nvPicPr>
          <p:cNvPr id="10" name="Picture 9">
            <a:extLst>
              <a:ext uri="{FF2B5EF4-FFF2-40B4-BE49-F238E27FC236}">
                <a16:creationId xmlns:a16="http://schemas.microsoft.com/office/drawing/2014/main" id="{199A5104-16F5-9068-2552-021ED5A73A9F}"/>
              </a:ext>
            </a:extLst>
          </p:cNvPr>
          <p:cNvPicPr>
            <a:picLocks noChangeAspect="1"/>
          </p:cNvPicPr>
          <p:nvPr/>
        </p:nvPicPr>
        <p:blipFill>
          <a:blip r:embed="rId4"/>
          <a:stretch>
            <a:fillRect/>
          </a:stretch>
        </p:blipFill>
        <p:spPr>
          <a:xfrm>
            <a:off x="9833528" y="189021"/>
            <a:ext cx="828791" cy="362001"/>
          </a:xfrm>
          <a:prstGeom prst="rect">
            <a:avLst/>
          </a:prstGeom>
        </p:spPr>
      </p:pic>
      <p:pic>
        <p:nvPicPr>
          <p:cNvPr id="11" name="Picture 10">
            <a:extLst>
              <a:ext uri="{FF2B5EF4-FFF2-40B4-BE49-F238E27FC236}">
                <a16:creationId xmlns:a16="http://schemas.microsoft.com/office/drawing/2014/main" id="{ABE92020-593E-DB00-AC0D-A1932D4E1512}"/>
              </a:ext>
            </a:extLst>
          </p:cNvPr>
          <p:cNvPicPr>
            <a:picLocks noChangeAspect="1"/>
          </p:cNvPicPr>
          <p:nvPr/>
        </p:nvPicPr>
        <p:blipFill>
          <a:blip r:embed="rId5"/>
          <a:stretch>
            <a:fillRect/>
          </a:stretch>
        </p:blipFill>
        <p:spPr>
          <a:xfrm>
            <a:off x="10998147" y="236653"/>
            <a:ext cx="762106" cy="314369"/>
          </a:xfrm>
          <a:prstGeom prst="rect">
            <a:avLst/>
          </a:prstGeom>
        </p:spPr>
      </p:pic>
      <p:sp>
        <p:nvSpPr>
          <p:cNvPr id="12" name="TextBox 11">
            <a:extLst>
              <a:ext uri="{FF2B5EF4-FFF2-40B4-BE49-F238E27FC236}">
                <a16:creationId xmlns:a16="http://schemas.microsoft.com/office/drawing/2014/main" id="{F2935E50-4DFC-6580-406F-DE4D88AEE435}"/>
              </a:ext>
            </a:extLst>
          </p:cNvPr>
          <p:cNvSpPr txBox="1"/>
          <p:nvPr/>
        </p:nvSpPr>
        <p:spPr>
          <a:xfrm>
            <a:off x="10662319" y="304800"/>
            <a:ext cx="373820" cy="369332"/>
          </a:xfrm>
          <a:prstGeom prst="rect">
            <a:avLst/>
          </a:prstGeom>
          <a:noFill/>
        </p:spPr>
        <p:txBody>
          <a:bodyPr wrap="none" rtlCol="0">
            <a:spAutoFit/>
          </a:bodyPr>
          <a:lstStyle/>
          <a:p>
            <a:r>
              <a:rPr lang="en-IN" dirty="0"/>
              <a:t>=</a:t>
            </a:r>
          </a:p>
        </p:txBody>
      </p:sp>
      <p:pic>
        <p:nvPicPr>
          <p:cNvPr id="8" name="Picture 7">
            <a:extLst>
              <a:ext uri="{FF2B5EF4-FFF2-40B4-BE49-F238E27FC236}">
                <a16:creationId xmlns:a16="http://schemas.microsoft.com/office/drawing/2014/main" id="{57CE2FE0-A685-E13B-14F6-C57EDFBE0A48}"/>
              </a:ext>
            </a:extLst>
          </p:cNvPr>
          <p:cNvPicPr>
            <a:picLocks noChangeAspect="1"/>
          </p:cNvPicPr>
          <p:nvPr/>
        </p:nvPicPr>
        <p:blipFill>
          <a:blip r:embed="rId6"/>
          <a:stretch>
            <a:fillRect/>
          </a:stretch>
        </p:blipFill>
        <p:spPr>
          <a:xfrm>
            <a:off x="3048000" y="2324100"/>
            <a:ext cx="2357290" cy="543154"/>
          </a:xfrm>
          <a:prstGeom prst="rect">
            <a:avLst/>
          </a:prstGeom>
        </p:spPr>
      </p:pic>
      <p:pic>
        <p:nvPicPr>
          <p:cNvPr id="13" name="Picture 12">
            <a:extLst>
              <a:ext uri="{FF2B5EF4-FFF2-40B4-BE49-F238E27FC236}">
                <a16:creationId xmlns:a16="http://schemas.microsoft.com/office/drawing/2014/main" id="{54FEEB69-126E-E7D2-B86A-64EC5B64DBC0}"/>
              </a:ext>
            </a:extLst>
          </p:cNvPr>
          <p:cNvPicPr>
            <a:picLocks noChangeAspect="1"/>
          </p:cNvPicPr>
          <p:nvPr/>
        </p:nvPicPr>
        <p:blipFill>
          <a:blip r:embed="rId7"/>
          <a:stretch>
            <a:fillRect/>
          </a:stretch>
        </p:blipFill>
        <p:spPr>
          <a:xfrm>
            <a:off x="3156806" y="3163608"/>
            <a:ext cx="2389874" cy="543153"/>
          </a:xfrm>
          <a:prstGeom prst="rect">
            <a:avLst/>
          </a:prstGeom>
        </p:spPr>
      </p:pic>
      <p:pic>
        <p:nvPicPr>
          <p:cNvPr id="15" name="Picture 14">
            <a:extLst>
              <a:ext uri="{FF2B5EF4-FFF2-40B4-BE49-F238E27FC236}">
                <a16:creationId xmlns:a16="http://schemas.microsoft.com/office/drawing/2014/main" id="{F7E424BD-9554-0855-F579-4B02A018B2BC}"/>
              </a:ext>
            </a:extLst>
          </p:cNvPr>
          <p:cNvPicPr>
            <a:picLocks noChangeAspect="1"/>
          </p:cNvPicPr>
          <p:nvPr/>
        </p:nvPicPr>
        <p:blipFill>
          <a:blip r:embed="rId8"/>
          <a:stretch>
            <a:fillRect/>
          </a:stretch>
        </p:blipFill>
        <p:spPr>
          <a:xfrm>
            <a:off x="5546680" y="3124157"/>
            <a:ext cx="4822334" cy="685843"/>
          </a:xfrm>
          <a:prstGeom prst="rect">
            <a:avLst/>
          </a:prstGeom>
        </p:spPr>
      </p:pic>
      <p:pic>
        <p:nvPicPr>
          <p:cNvPr id="22" name="Picture 21">
            <a:extLst>
              <a:ext uri="{FF2B5EF4-FFF2-40B4-BE49-F238E27FC236}">
                <a16:creationId xmlns:a16="http://schemas.microsoft.com/office/drawing/2014/main" id="{5D1D2278-8989-F1A8-0AAD-7AF7323C6D61}"/>
              </a:ext>
            </a:extLst>
          </p:cNvPr>
          <p:cNvPicPr>
            <a:picLocks noChangeAspect="1"/>
          </p:cNvPicPr>
          <p:nvPr/>
        </p:nvPicPr>
        <p:blipFill>
          <a:blip r:embed="rId9"/>
          <a:stretch>
            <a:fillRect/>
          </a:stretch>
        </p:blipFill>
        <p:spPr>
          <a:xfrm>
            <a:off x="830496" y="4036796"/>
            <a:ext cx="2289439" cy="1419453"/>
          </a:xfrm>
          <a:prstGeom prst="rect">
            <a:avLst/>
          </a:prstGeom>
        </p:spPr>
      </p:pic>
      <p:pic>
        <p:nvPicPr>
          <p:cNvPr id="24" name="Picture 23">
            <a:extLst>
              <a:ext uri="{FF2B5EF4-FFF2-40B4-BE49-F238E27FC236}">
                <a16:creationId xmlns:a16="http://schemas.microsoft.com/office/drawing/2014/main" id="{B64CAE74-AA8A-E8F1-D7FE-B98626D2EF97}"/>
              </a:ext>
            </a:extLst>
          </p:cNvPr>
          <p:cNvPicPr>
            <a:picLocks noChangeAspect="1"/>
          </p:cNvPicPr>
          <p:nvPr/>
        </p:nvPicPr>
        <p:blipFill>
          <a:blip r:embed="rId10"/>
          <a:stretch>
            <a:fillRect/>
          </a:stretch>
        </p:blipFill>
        <p:spPr>
          <a:xfrm>
            <a:off x="3902680" y="3995586"/>
            <a:ext cx="1644000" cy="814725"/>
          </a:xfrm>
          <a:prstGeom prst="rect">
            <a:avLst/>
          </a:prstGeom>
        </p:spPr>
      </p:pic>
      <p:sp>
        <p:nvSpPr>
          <p:cNvPr id="25" name="Arrow: Down 24">
            <a:extLst>
              <a:ext uri="{FF2B5EF4-FFF2-40B4-BE49-F238E27FC236}">
                <a16:creationId xmlns:a16="http://schemas.microsoft.com/office/drawing/2014/main" id="{43B19697-658D-019D-3A9D-F2822477919C}"/>
              </a:ext>
            </a:extLst>
          </p:cNvPr>
          <p:cNvSpPr/>
          <p:nvPr/>
        </p:nvSpPr>
        <p:spPr bwMode="auto">
          <a:xfrm>
            <a:off x="4572000" y="4876800"/>
            <a:ext cx="304800" cy="4572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27" name="Picture 26">
            <a:extLst>
              <a:ext uri="{FF2B5EF4-FFF2-40B4-BE49-F238E27FC236}">
                <a16:creationId xmlns:a16="http://schemas.microsoft.com/office/drawing/2014/main" id="{483E34B9-220D-8827-5565-472DF0065C85}"/>
              </a:ext>
            </a:extLst>
          </p:cNvPr>
          <p:cNvPicPr>
            <a:picLocks noChangeAspect="1"/>
          </p:cNvPicPr>
          <p:nvPr/>
        </p:nvPicPr>
        <p:blipFill>
          <a:blip r:embed="rId11"/>
          <a:stretch>
            <a:fillRect/>
          </a:stretch>
        </p:blipFill>
        <p:spPr>
          <a:xfrm>
            <a:off x="3581400" y="5400489"/>
            <a:ext cx="3324689" cy="400106"/>
          </a:xfrm>
          <a:prstGeom prst="rect">
            <a:avLst/>
          </a:prstGeom>
        </p:spPr>
      </p:pic>
      <p:sp>
        <p:nvSpPr>
          <p:cNvPr id="28" name="TextBox 27">
            <a:extLst>
              <a:ext uri="{FF2B5EF4-FFF2-40B4-BE49-F238E27FC236}">
                <a16:creationId xmlns:a16="http://schemas.microsoft.com/office/drawing/2014/main" id="{41910516-F827-AD1E-C9A8-AE73E7D27E3D}"/>
              </a:ext>
            </a:extLst>
          </p:cNvPr>
          <p:cNvSpPr txBox="1"/>
          <p:nvPr/>
        </p:nvSpPr>
        <p:spPr>
          <a:xfrm>
            <a:off x="4851521" y="4910902"/>
            <a:ext cx="784446" cy="369332"/>
          </a:xfrm>
          <a:prstGeom prst="rect">
            <a:avLst/>
          </a:prstGeom>
          <a:noFill/>
        </p:spPr>
        <p:txBody>
          <a:bodyPr wrap="none" rtlCol="0">
            <a:spAutoFit/>
          </a:bodyPr>
          <a:lstStyle/>
          <a:p>
            <a:r>
              <a:rPr lang="en-US" dirty="0"/>
              <a:t>Sizes</a:t>
            </a:r>
            <a:endParaRPr lang="en-IN" dirty="0"/>
          </a:p>
        </p:txBody>
      </p:sp>
      <p:sp>
        <p:nvSpPr>
          <p:cNvPr id="32" name="TextBox 31">
            <a:extLst>
              <a:ext uri="{FF2B5EF4-FFF2-40B4-BE49-F238E27FC236}">
                <a16:creationId xmlns:a16="http://schemas.microsoft.com/office/drawing/2014/main" id="{73DA26E6-4A0F-3342-D48D-6F43F0417C71}"/>
              </a:ext>
            </a:extLst>
          </p:cNvPr>
          <p:cNvSpPr txBox="1"/>
          <p:nvPr/>
        </p:nvSpPr>
        <p:spPr>
          <a:xfrm>
            <a:off x="2971800" y="5842503"/>
            <a:ext cx="4257897" cy="369332"/>
          </a:xfrm>
          <a:prstGeom prst="rect">
            <a:avLst/>
          </a:prstGeom>
          <a:noFill/>
        </p:spPr>
        <p:txBody>
          <a:bodyPr wrap="none" rtlCol="0">
            <a:spAutoFit/>
          </a:bodyPr>
          <a:lstStyle/>
          <a:p>
            <a:r>
              <a:rPr lang="en-US" dirty="0"/>
              <a:t>So this is a single number (scalar).</a:t>
            </a:r>
            <a:endParaRPr lang="en-IN" dirty="0"/>
          </a:p>
        </p:txBody>
      </p:sp>
      <p:pic>
        <p:nvPicPr>
          <p:cNvPr id="34" name="Picture 33">
            <a:extLst>
              <a:ext uri="{FF2B5EF4-FFF2-40B4-BE49-F238E27FC236}">
                <a16:creationId xmlns:a16="http://schemas.microsoft.com/office/drawing/2014/main" id="{99540D4E-7923-1A32-30E2-CFB703368BF0}"/>
              </a:ext>
            </a:extLst>
          </p:cNvPr>
          <p:cNvPicPr>
            <a:picLocks noChangeAspect="1"/>
          </p:cNvPicPr>
          <p:nvPr/>
        </p:nvPicPr>
        <p:blipFill>
          <a:blip r:embed="rId12"/>
          <a:stretch>
            <a:fillRect/>
          </a:stretch>
        </p:blipFill>
        <p:spPr>
          <a:xfrm>
            <a:off x="8458200" y="4112766"/>
            <a:ext cx="1295400" cy="612371"/>
          </a:xfrm>
          <a:prstGeom prst="rect">
            <a:avLst/>
          </a:prstGeom>
        </p:spPr>
      </p:pic>
      <p:sp>
        <p:nvSpPr>
          <p:cNvPr id="35" name="Arrow: Down 34">
            <a:extLst>
              <a:ext uri="{FF2B5EF4-FFF2-40B4-BE49-F238E27FC236}">
                <a16:creationId xmlns:a16="http://schemas.microsoft.com/office/drawing/2014/main" id="{9BEA5A21-CF4C-C7AD-5693-7124BB81FC29}"/>
              </a:ext>
            </a:extLst>
          </p:cNvPr>
          <p:cNvSpPr/>
          <p:nvPr/>
        </p:nvSpPr>
        <p:spPr bwMode="auto">
          <a:xfrm>
            <a:off x="8864479" y="4793875"/>
            <a:ext cx="304800" cy="4572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36" name="TextBox 35">
            <a:extLst>
              <a:ext uri="{FF2B5EF4-FFF2-40B4-BE49-F238E27FC236}">
                <a16:creationId xmlns:a16="http://schemas.microsoft.com/office/drawing/2014/main" id="{91B25A77-5663-04EC-3019-AEAF23C9E81A}"/>
              </a:ext>
            </a:extLst>
          </p:cNvPr>
          <p:cNvSpPr txBox="1"/>
          <p:nvPr/>
        </p:nvSpPr>
        <p:spPr>
          <a:xfrm>
            <a:off x="9144000" y="4827977"/>
            <a:ext cx="784446" cy="369332"/>
          </a:xfrm>
          <a:prstGeom prst="rect">
            <a:avLst/>
          </a:prstGeom>
          <a:noFill/>
        </p:spPr>
        <p:txBody>
          <a:bodyPr wrap="none" rtlCol="0">
            <a:spAutoFit/>
          </a:bodyPr>
          <a:lstStyle/>
          <a:p>
            <a:r>
              <a:rPr lang="en-US" dirty="0"/>
              <a:t>Sizes</a:t>
            </a:r>
            <a:endParaRPr lang="en-IN" dirty="0"/>
          </a:p>
        </p:txBody>
      </p:sp>
      <p:pic>
        <p:nvPicPr>
          <p:cNvPr id="38" name="Picture 37">
            <a:extLst>
              <a:ext uri="{FF2B5EF4-FFF2-40B4-BE49-F238E27FC236}">
                <a16:creationId xmlns:a16="http://schemas.microsoft.com/office/drawing/2014/main" id="{1CBC1517-BE4F-8BAE-8288-B31DD5D50A97}"/>
              </a:ext>
            </a:extLst>
          </p:cNvPr>
          <p:cNvPicPr>
            <a:picLocks noChangeAspect="1"/>
          </p:cNvPicPr>
          <p:nvPr/>
        </p:nvPicPr>
        <p:blipFill>
          <a:blip r:embed="rId13"/>
          <a:stretch>
            <a:fillRect/>
          </a:stretch>
        </p:blipFill>
        <p:spPr>
          <a:xfrm>
            <a:off x="7854826" y="5251075"/>
            <a:ext cx="3362794" cy="428685"/>
          </a:xfrm>
          <a:prstGeom prst="rect">
            <a:avLst/>
          </a:prstGeom>
        </p:spPr>
      </p:pic>
      <p:sp>
        <p:nvSpPr>
          <p:cNvPr id="39" name="TextBox 38">
            <a:extLst>
              <a:ext uri="{FF2B5EF4-FFF2-40B4-BE49-F238E27FC236}">
                <a16:creationId xmlns:a16="http://schemas.microsoft.com/office/drawing/2014/main" id="{205C317E-1AF1-6834-EF07-4793C00F84AD}"/>
              </a:ext>
            </a:extLst>
          </p:cNvPr>
          <p:cNvSpPr txBox="1"/>
          <p:nvPr/>
        </p:nvSpPr>
        <p:spPr>
          <a:xfrm>
            <a:off x="7691162" y="5703665"/>
            <a:ext cx="4257897" cy="369332"/>
          </a:xfrm>
          <a:prstGeom prst="rect">
            <a:avLst/>
          </a:prstGeom>
          <a:noFill/>
        </p:spPr>
        <p:txBody>
          <a:bodyPr wrap="none" rtlCol="0">
            <a:spAutoFit/>
          </a:bodyPr>
          <a:lstStyle/>
          <a:p>
            <a:r>
              <a:rPr lang="en-US" dirty="0"/>
              <a:t>So this is a single number (scalar).</a:t>
            </a:r>
            <a:endParaRPr lang="en-IN" dirty="0"/>
          </a:p>
        </p:txBody>
      </p:sp>
    </p:spTree>
    <p:extLst>
      <p:ext uri="{BB962C8B-B14F-4D97-AF65-F5344CB8AC3E}">
        <p14:creationId xmlns:p14="http://schemas.microsoft.com/office/powerpoint/2010/main" val="21898459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E6CDB-A02F-C9FD-05B8-0BC75BA8D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758002-E94D-D84B-9BB0-D37414EE0182}"/>
              </a:ext>
            </a:extLst>
          </p:cNvPr>
          <p:cNvSpPr>
            <a:spLocks noGrp="1"/>
          </p:cNvSpPr>
          <p:nvPr>
            <p:ph type="title"/>
          </p:nvPr>
        </p:nvSpPr>
        <p:spPr/>
        <p:txBody>
          <a:bodyPr/>
          <a:lstStyle/>
          <a:p>
            <a:r>
              <a:rPr lang="en-IN" dirty="0"/>
              <a:t>Bayes Classifier for a Gaussian Distribution</a:t>
            </a:r>
          </a:p>
        </p:txBody>
      </p:sp>
      <p:pic>
        <p:nvPicPr>
          <p:cNvPr id="17" name="Content Placeholder 16">
            <a:extLst>
              <a:ext uri="{FF2B5EF4-FFF2-40B4-BE49-F238E27FC236}">
                <a16:creationId xmlns:a16="http://schemas.microsoft.com/office/drawing/2014/main" id="{752F23CC-DA75-185C-10A3-95D7321725FA}"/>
              </a:ext>
            </a:extLst>
          </p:cNvPr>
          <p:cNvPicPr>
            <a:picLocks noGrp="1" noChangeAspect="1"/>
          </p:cNvPicPr>
          <p:nvPr>
            <p:ph idx="1"/>
          </p:nvPr>
        </p:nvPicPr>
        <p:blipFill>
          <a:blip r:embed="rId2"/>
          <a:stretch>
            <a:fillRect/>
          </a:stretch>
        </p:blipFill>
        <p:spPr bwMode="auto">
          <a:xfrm>
            <a:off x="13388" y="4187317"/>
            <a:ext cx="5391902" cy="218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1D804FA4-8AC9-B1B8-A4B2-C03462BA3007}"/>
              </a:ext>
            </a:extLst>
          </p:cNvPr>
          <p:cNvSpPr>
            <a:spLocks noGrp="1"/>
          </p:cNvSpPr>
          <p:nvPr>
            <p:ph type="sldNum" sz="quarter" idx="12"/>
          </p:nvPr>
        </p:nvSpPr>
        <p:spPr/>
        <p:txBody>
          <a:bodyPr/>
          <a:lstStyle/>
          <a:p>
            <a:fld id="{BB2CE0DE-867F-455F-B20B-96D381B4AB71}" type="slidenum">
              <a:rPr lang="en-US" smtClean="0"/>
              <a:t>122</a:t>
            </a:fld>
            <a:endParaRPr lang="en-US"/>
          </a:p>
        </p:txBody>
      </p:sp>
      <p:pic>
        <p:nvPicPr>
          <p:cNvPr id="5" name="Picture 4">
            <a:extLst>
              <a:ext uri="{FF2B5EF4-FFF2-40B4-BE49-F238E27FC236}">
                <a16:creationId xmlns:a16="http://schemas.microsoft.com/office/drawing/2014/main" id="{70C2D15E-0FB1-02B9-C942-A9507ADD959D}"/>
              </a:ext>
            </a:extLst>
          </p:cNvPr>
          <p:cNvPicPr>
            <a:picLocks noChangeAspect="1"/>
          </p:cNvPicPr>
          <p:nvPr/>
        </p:nvPicPr>
        <p:blipFill>
          <a:blip r:embed="rId3"/>
          <a:stretch>
            <a:fillRect/>
          </a:stretch>
        </p:blipFill>
        <p:spPr>
          <a:xfrm>
            <a:off x="753722" y="1226916"/>
            <a:ext cx="10215033" cy="896930"/>
          </a:xfrm>
          <a:prstGeom prst="rect">
            <a:avLst/>
          </a:prstGeom>
        </p:spPr>
      </p:pic>
      <p:pic>
        <p:nvPicPr>
          <p:cNvPr id="10" name="Picture 9">
            <a:extLst>
              <a:ext uri="{FF2B5EF4-FFF2-40B4-BE49-F238E27FC236}">
                <a16:creationId xmlns:a16="http://schemas.microsoft.com/office/drawing/2014/main" id="{2AC4C7E4-98E7-C976-9CEF-F9862835835A}"/>
              </a:ext>
            </a:extLst>
          </p:cNvPr>
          <p:cNvPicPr>
            <a:picLocks noChangeAspect="1"/>
          </p:cNvPicPr>
          <p:nvPr/>
        </p:nvPicPr>
        <p:blipFill>
          <a:blip r:embed="rId4"/>
          <a:stretch>
            <a:fillRect/>
          </a:stretch>
        </p:blipFill>
        <p:spPr>
          <a:xfrm>
            <a:off x="9833528" y="189021"/>
            <a:ext cx="828791" cy="362001"/>
          </a:xfrm>
          <a:prstGeom prst="rect">
            <a:avLst/>
          </a:prstGeom>
        </p:spPr>
      </p:pic>
      <p:pic>
        <p:nvPicPr>
          <p:cNvPr id="11" name="Picture 10">
            <a:extLst>
              <a:ext uri="{FF2B5EF4-FFF2-40B4-BE49-F238E27FC236}">
                <a16:creationId xmlns:a16="http://schemas.microsoft.com/office/drawing/2014/main" id="{702433BD-4FDE-1163-EAE0-0B1273FADED0}"/>
              </a:ext>
            </a:extLst>
          </p:cNvPr>
          <p:cNvPicPr>
            <a:picLocks noChangeAspect="1"/>
          </p:cNvPicPr>
          <p:nvPr/>
        </p:nvPicPr>
        <p:blipFill>
          <a:blip r:embed="rId5"/>
          <a:stretch>
            <a:fillRect/>
          </a:stretch>
        </p:blipFill>
        <p:spPr>
          <a:xfrm>
            <a:off x="10998147" y="236653"/>
            <a:ext cx="762106" cy="314369"/>
          </a:xfrm>
          <a:prstGeom prst="rect">
            <a:avLst/>
          </a:prstGeom>
        </p:spPr>
      </p:pic>
      <p:sp>
        <p:nvSpPr>
          <p:cNvPr id="12" name="TextBox 11">
            <a:extLst>
              <a:ext uri="{FF2B5EF4-FFF2-40B4-BE49-F238E27FC236}">
                <a16:creationId xmlns:a16="http://schemas.microsoft.com/office/drawing/2014/main" id="{CA6824B9-B19C-8B86-59C8-ABB14E686AB2}"/>
              </a:ext>
            </a:extLst>
          </p:cNvPr>
          <p:cNvSpPr txBox="1"/>
          <p:nvPr/>
        </p:nvSpPr>
        <p:spPr>
          <a:xfrm>
            <a:off x="10662319" y="304800"/>
            <a:ext cx="373820" cy="369332"/>
          </a:xfrm>
          <a:prstGeom prst="rect">
            <a:avLst/>
          </a:prstGeom>
          <a:noFill/>
        </p:spPr>
        <p:txBody>
          <a:bodyPr wrap="none" rtlCol="0">
            <a:spAutoFit/>
          </a:bodyPr>
          <a:lstStyle/>
          <a:p>
            <a:r>
              <a:rPr lang="en-IN" dirty="0"/>
              <a:t>=</a:t>
            </a:r>
          </a:p>
        </p:txBody>
      </p:sp>
      <p:pic>
        <p:nvPicPr>
          <p:cNvPr id="8" name="Picture 7">
            <a:extLst>
              <a:ext uri="{FF2B5EF4-FFF2-40B4-BE49-F238E27FC236}">
                <a16:creationId xmlns:a16="http://schemas.microsoft.com/office/drawing/2014/main" id="{E8C1219D-DAA0-DE58-24A5-F3E1A640F0CF}"/>
              </a:ext>
            </a:extLst>
          </p:cNvPr>
          <p:cNvPicPr>
            <a:picLocks noChangeAspect="1"/>
          </p:cNvPicPr>
          <p:nvPr/>
        </p:nvPicPr>
        <p:blipFill>
          <a:blip r:embed="rId6"/>
          <a:stretch>
            <a:fillRect/>
          </a:stretch>
        </p:blipFill>
        <p:spPr>
          <a:xfrm>
            <a:off x="3048000" y="2324100"/>
            <a:ext cx="2357290" cy="543154"/>
          </a:xfrm>
          <a:prstGeom prst="rect">
            <a:avLst/>
          </a:prstGeom>
        </p:spPr>
      </p:pic>
      <p:pic>
        <p:nvPicPr>
          <p:cNvPr id="13" name="Picture 12">
            <a:extLst>
              <a:ext uri="{FF2B5EF4-FFF2-40B4-BE49-F238E27FC236}">
                <a16:creationId xmlns:a16="http://schemas.microsoft.com/office/drawing/2014/main" id="{536B3D0C-9746-1A9C-F83F-C64D7645C1C0}"/>
              </a:ext>
            </a:extLst>
          </p:cNvPr>
          <p:cNvPicPr>
            <a:picLocks noChangeAspect="1"/>
          </p:cNvPicPr>
          <p:nvPr/>
        </p:nvPicPr>
        <p:blipFill>
          <a:blip r:embed="rId7"/>
          <a:stretch>
            <a:fillRect/>
          </a:stretch>
        </p:blipFill>
        <p:spPr>
          <a:xfrm>
            <a:off x="3156806" y="3163608"/>
            <a:ext cx="2389874" cy="543153"/>
          </a:xfrm>
          <a:prstGeom prst="rect">
            <a:avLst/>
          </a:prstGeom>
        </p:spPr>
      </p:pic>
      <p:pic>
        <p:nvPicPr>
          <p:cNvPr id="15" name="Picture 14">
            <a:extLst>
              <a:ext uri="{FF2B5EF4-FFF2-40B4-BE49-F238E27FC236}">
                <a16:creationId xmlns:a16="http://schemas.microsoft.com/office/drawing/2014/main" id="{77663CB4-37CC-EA83-5B7E-A50E807D9346}"/>
              </a:ext>
            </a:extLst>
          </p:cNvPr>
          <p:cNvPicPr>
            <a:picLocks noChangeAspect="1"/>
          </p:cNvPicPr>
          <p:nvPr/>
        </p:nvPicPr>
        <p:blipFill>
          <a:blip r:embed="rId8"/>
          <a:stretch>
            <a:fillRect/>
          </a:stretch>
        </p:blipFill>
        <p:spPr>
          <a:xfrm>
            <a:off x="5546680" y="3124157"/>
            <a:ext cx="4822334" cy="685843"/>
          </a:xfrm>
          <a:prstGeom prst="rect">
            <a:avLst/>
          </a:prstGeom>
        </p:spPr>
      </p:pic>
      <p:pic>
        <p:nvPicPr>
          <p:cNvPr id="19" name="Picture 18">
            <a:extLst>
              <a:ext uri="{FF2B5EF4-FFF2-40B4-BE49-F238E27FC236}">
                <a16:creationId xmlns:a16="http://schemas.microsoft.com/office/drawing/2014/main" id="{5A933ECB-2E8D-3BE8-7261-7B0F23494AA3}"/>
              </a:ext>
            </a:extLst>
          </p:cNvPr>
          <p:cNvPicPr>
            <a:picLocks noChangeAspect="1"/>
          </p:cNvPicPr>
          <p:nvPr/>
        </p:nvPicPr>
        <p:blipFill>
          <a:blip r:embed="rId9"/>
          <a:stretch>
            <a:fillRect/>
          </a:stretch>
        </p:blipFill>
        <p:spPr>
          <a:xfrm>
            <a:off x="5308382" y="4265244"/>
            <a:ext cx="6858435" cy="685843"/>
          </a:xfrm>
          <a:prstGeom prst="rect">
            <a:avLst/>
          </a:prstGeom>
        </p:spPr>
      </p:pic>
    </p:spTree>
    <p:extLst>
      <p:ext uri="{BB962C8B-B14F-4D97-AF65-F5344CB8AC3E}">
        <p14:creationId xmlns:p14="http://schemas.microsoft.com/office/powerpoint/2010/main" val="9099713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994E-06A8-03E0-667F-5EEAEBFFD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23A42-862B-F885-0EB2-1BCB7AFF2CBD}"/>
              </a:ext>
            </a:extLst>
          </p:cNvPr>
          <p:cNvSpPr>
            <a:spLocks noGrp="1"/>
          </p:cNvSpPr>
          <p:nvPr>
            <p:ph type="title"/>
          </p:nvPr>
        </p:nvSpPr>
        <p:spPr/>
        <p:txBody>
          <a:bodyPr/>
          <a:lstStyle/>
          <a:p>
            <a:r>
              <a:rPr lang="en-IN" dirty="0"/>
              <a:t>Bayes Classifier for a Gaussian Distribution</a:t>
            </a:r>
          </a:p>
        </p:txBody>
      </p:sp>
      <p:sp>
        <p:nvSpPr>
          <p:cNvPr id="3" name="Content Placeholder 2">
            <a:extLst>
              <a:ext uri="{FF2B5EF4-FFF2-40B4-BE49-F238E27FC236}">
                <a16:creationId xmlns:a16="http://schemas.microsoft.com/office/drawing/2014/main" id="{8C26575A-440A-BA14-2B23-85AB3A47E22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54C41C3-0777-8D23-CC63-01D9CA18BA34}"/>
              </a:ext>
            </a:extLst>
          </p:cNvPr>
          <p:cNvSpPr>
            <a:spLocks noGrp="1"/>
          </p:cNvSpPr>
          <p:nvPr>
            <p:ph type="sldNum" sz="quarter" idx="12"/>
          </p:nvPr>
        </p:nvSpPr>
        <p:spPr/>
        <p:txBody>
          <a:bodyPr/>
          <a:lstStyle/>
          <a:p>
            <a:fld id="{BB2CE0DE-867F-455F-B20B-96D381B4AB71}" type="slidenum">
              <a:rPr lang="en-US" smtClean="0"/>
              <a:t>123</a:t>
            </a:fld>
            <a:endParaRPr lang="en-US"/>
          </a:p>
        </p:txBody>
      </p:sp>
      <p:pic>
        <p:nvPicPr>
          <p:cNvPr id="5" name="Picture 4">
            <a:extLst>
              <a:ext uri="{FF2B5EF4-FFF2-40B4-BE49-F238E27FC236}">
                <a16:creationId xmlns:a16="http://schemas.microsoft.com/office/drawing/2014/main" id="{B818A053-D435-CF4F-7BDC-B4630D358BDB}"/>
              </a:ext>
            </a:extLst>
          </p:cNvPr>
          <p:cNvPicPr>
            <a:picLocks noChangeAspect="1"/>
          </p:cNvPicPr>
          <p:nvPr/>
        </p:nvPicPr>
        <p:blipFill>
          <a:blip r:embed="rId2"/>
          <a:stretch>
            <a:fillRect/>
          </a:stretch>
        </p:blipFill>
        <p:spPr>
          <a:xfrm>
            <a:off x="753722" y="1226916"/>
            <a:ext cx="10215033" cy="896930"/>
          </a:xfrm>
          <a:prstGeom prst="rect">
            <a:avLst/>
          </a:prstGeom>
        </p:spPr>
      </p:pic>
      <p:pic>
        <p:nvPicPr>
          <p:cNvPr id="7" name="Picture 6">
            <a:extLst>
              <a:ext uri="{FF2B5EF4-FFF2-40B4-BE49-F238E27FC236}">
                <a16:creationId xmlns:a16="http://schemas.microsoft.com/office/drawing/2014/main" id="{BBE08FBD-5CF8-F6B9-13B0-468D4AA14E06}"/>
              </a:ext>
            </a:extLst>
          </p:cNvPr>
          <p:cNvPicPr>
            <a:picLocks noChangeAspect="1"/>
          </p:cNvPicPr>
          <p:nvPr/>
        </p:nvPicPr>
        <p:blipFill>
          <a:blip r:embed="rId3"/>
          <a:stretch>
            <a:fillRect/>
          </a:stretch>
        </p:blipFill>
        <p:spPr>
          <a:xfrm>
            <a:off x="3642511" y="2355409"/>
            <a:ext cx="7206718" cy="762000"/>
          </a:xfrm>
          <a:prstGeom prst="rect">
            <a:avLst/>
          </a:prstGeom>
        </p:spPr>
      </p:pic>
      <p:pic>
        <p:nvPicPr>
          <p:cNvPr id="9" name="Picture 8">
            <a:extLst>
              <a:ext uri="{FF2B5EF4-FFF2-40B4-BE49-F238E27FC236}">
                <a16:creationId xmlns:a16="http://schemas.microsoft.com/office/drawing/2014/main" id="{49A93C3E-A596-B09B-4539-EF0155021E1F}"/>
              </a:ext>
            </a:extLst>
          </p:cNvPr>
          <p:cNvPicPr>
            <a:picLocks noChangeAspect="1"/>
          </p:cNvPicPr>
          <p:nvPr/>
        </p:nvPicPr>
        <p:blipFill>
          <a:blip r:embed="rId4"/>
          <a:stretch>
            <a:fillRect/>
          </a:stretch>
        </p:blipFill>
        <p:spPr>
          <a:xfrm>
            <a:off x="3528745" y="3720832"/>
            <a:ext cx="8231508" cy="896930"/>
          </a:xfrm>
          <a:prstGeom prst="rect">
            <a:avLst/>
          </a:prstGeom>
        </p:spPr>
      </p:pic>
      <p:pic>
        <p:nvPicPr>
          <p:cNvPr id="10" name="Picture 9">
            <a:extLst>
              <a:ext uri="{FF2B5EF4-FFF2-40B4-BE49-F238E27FC236}">
                <a16:creationId xmlns:a16="http://schemas.microsoft.com/office/drawing/2014/main" id="{95D25A3B-99DF-AC4E-5767-98E8CDDE6DE0}"/>
              </a:ext>
            </a:extLst>
          </p:cNvPr>
          <p:cNvPicPr>
            <a:picLocks noChangeAspect="1"/>
          </p:cNvPicPr>
          <p:nvPr/>
        </p:nvPicPr>
        <p:blipFill>
          <a:blip r:embed="rId5"/>
          <a:stretch>
            <a:fillRect/>
          </a:stretch>
        </p:blipFill>
        <p:spPr>
          <a:xfrm>
            <a:off x="9833528" y="189021"/>
            <a:ext cx="828791" cy="362001"/>
          </a:xfrm>
          <a:prstGeom prst="rect">
            <a:avLst/>
          </a:prstGeom>
        </p:spPr>
      </p:pic>
      <p:pic>
        <p:nvPicPr>
          <p:cNvPr id="11" name="Picture 10">
            <a:extLst>
              <a:ext uri="{FF2B5EF4-FFF2-40B4-BE49-F238E27FC236}">
                <a16:creationId xmlns:a16="http://schemas.microsoft.com/office/drawing/2014/main" id="{CEC5BF41-A2F6-FC9C-6AFD-02B071074FEF}"/>
              </a:ext>
            </a:extLst>
          </p:cNvPr>
          <p:cNvPicPr>
            <a:picLocks noChangeAspect="1"/>
          </p:cNvPicPr>
          <p:nvPr/>
        </p:nvPicPr>
        <p:blipFill>
          <a:blip r:embed="rId6"/>
          <a:stretch>
            <a:fillRect/>
          </a:stretch>
        </p:blipFill>
        <p:spPr>
          <a:xfrm>
            <a:off x="10998147" y="236653"/>
            <a:ext cx="762106" cy="314369"/>
          </a:xfrm>
          <a:prstGeom prst="rect">
            <a:avLst/>
          </a:prstGeom>
        </p:spPr>
      </p:pic>
      <p:sp>
        <p:nvSpPr>
          <p:cNvPr id="12" name="TextBox 11">
            <a:extLst>
              <a:ext uri="{FF2B5EF4-FFF2-40B4-BE49-F238E27FC236}">
                <a16:creationId xmlns:a16="http://schemas.microsoft.com/office/drawing/2014/main" id="{AE62B3D7-C708-B57C-60F0-08D3AA58ECB1}"/>
              </a:ext>
            </a:extLst>
          </p:cNvPr>
          <p:cNvSpPr txBox="1"/>
          <p:nvPr/>
        </p:nvSpPr>
        <p:spPr>
          <a:xfrm>
            <a:off x="10662319" y="304800"/>
            <a:ext cx="373820" cy="369332"/>
          </a:xfrm>
          <a:prstGeom prst="rect">
            <a:avLst/>
          </a:prstGeom>
          <a:noFill/>
        </p:spPr>
        <p:txBody>
          <a:bodyPr wrap="none" rtlCol="0">
            <a:spAutoFit/>
          </a:bodyPr>
          <a:lstStyle/>
          <a:p>
            <a:r>
              <a:rPr lang="en-IN" dirty="0"/>
              <a:t>=</a:t>
            </a:r>
          </a:p>
        </p:txBody>
      </p:sp>
    </p:spTree>
    <p:extLst>
      <p:ext uri="{BB962C8B-B14F-4D97-AF65-F5344CB8AC3E}">
        <p14:creationId xmlns:p14="http://schemas.microsoft.com/office/powerpoint/2010/main" val="19339837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D001A-096D-8849-1DDD-DD49B2A48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8B626-810F-3D07-7863-4D92C5249D66}"/>
              </a:ext>
            </a:extLst>
          </p:cNvPr>
          <p:cNvSpPr>
            <a:spLocks noGrp="1"/>
          </p:cNvSpPr>
          <p:nvPr>
            <p:ph type="title"/>
          </p:nvPr>
        </p:nvSpPr>
        <p:spPr/>
        <p:txBody>
          <a:bodyPr/>
          <a:lstStyle/>
          <a:p>
            <a:r>
              <a:rPr lang="en-IN" dirty="0"/>
              <a:t>Bayes Classifier for a Gaussian Distribution</a:t>
            </a:r>
          </a:p>
        </p:txBody>
      </p:sp>
      <p:sp>
        <p:nvSpPr>
          <p:cNvPr id="3" name="Content Placeholder 2">
            <a:extLst>
              <a:ext uri="{FF2B5EF4-FFF2-40B4-BE49-F238E27FC236}">
                <a16:creationId xmlns:a16="http://schemas.microsoft.com/office/drawing/2014/main" id="{B048191A-E4F8-BD5D-FD75-5661D115754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A088B12-015D-8614-8B39-45BB143565C3}"/>
              </a:ext>
            </a:extLst>
          </p:cNvPr>
          <p:cNvSpPr>
            <a:spLocks noGrp="1"/>
          </p:cNvSpPr>
          <p:nvPr>
            <p:ph type="sldNum" sz="quarter" idx="12"/>
          </p:nvPr>
        </p:nvSpPr>
        <p:spPr/>
        <p:txBody>
          <a:bodyPr/>
          <a:lstStyle/>
          <a:p>
            <a:fld id="{BB2CE0DE-867F-455F-B20B-96D381B4AB71}" type="slidenum">
              <a:rPr lang="en-US" smtClean="0"/>
              <a:t>124</a:t>
            </a:fld>
            <a:endParaRPr lang="en-US"/>
          </a:p>
        </p:txBody>
      </p:sp>
      <p:pic>
        <p:nvPicPr>
          <p:cNvPr id="5" name="Picture 4">
            <a:extLst>
              <a:ext uri="{FF2B5EF4-FFF2-40B4-BE49-F238E27FC236}">
                <a16:creationId xmlns:a16="http://schemas.microsoft.com/office/drawing/2014/main" id="{726EFF8F-003A-33BF-D764-01717780290A}"/>
              </a:ext>
            </a:extLst>
          </p:cNvPr>
          <p:cNvPicPr>
            <a:picLocks noChangeAspect="1"/>
          </p:cNvPicPr>
          <p:nvPr/>
        </p:nvPicPr>
        <p:blipFill>
          <a:blip r:embed="rId3"/>
          <a:stretch>
            <a:fillRect/>
          </a:stretch>
        </p:blipFill>
        <p:spPr>
          <a:xfrm>
            <a:off x="753722" y="1226916"/>
            <a:ext cx="10215033" cy="896930"/>
          </a:xfrm>
          <a:prstGeom prst="rect">
            <a:avLst/>
          </a:prstGeom>
        </p:spPr>
      </p:pic>
      <p:pic>
        <p:nvPicPr>
          <p:cNvPr id="7" name="Picture 6">
            <a:extLst>
              <a:ext uri="{FF2B5EF4-FFF2-40B4-BE49-F238E27FC236}">
                <a16:creationId xmlns:a16="http://schemas.microsoft.com/office/drawing/2014/main" id="{0E2207E8-563C-0694-F805-97AA5744A22E}"/>
              </a:ext>
            </a:extLst>
          </p:cNvPr>
          <p:cNvPicPr>
            <a:picLocks noChangeAspect="1"/>
          </p:cNvPicPr>
          <p:nvPr/>
        </p:nvPicPr>
        <p:blipFill>
          <a:blip r:embed="rId4"/>
          <a:stretch>
            <a:fillRect/>
          </a:stretch>
        </p:blipFill>
        <p:spPr>
          <a:xfrm>
            <a:off x="3642511" y="2355409"/>
            <a:ext cx="7206718" cy="762000"/>
          </a:xfrm>
          <a:prstGeom prst="rect">
            <a:avLst/>
          </a:prstGeom>
        </p:spPr>
      </p:pic>
      <p:pic>
        <p:nvPicPr>
          <p:cNvPr id="9" name="Picture 8">
            <a:extLst>
              <a:ext uri="{FF2B5EF4-FFF2-40B4-BE49-F238E27FC236}">
                <a16:creationId xmlns:a16="http://schemas.microsoft.com/office/drawing/2014/main" id="{AA3363BD-E925-4047-A26F-CE56C51E70C2}"/>
              </a:ext>
            </a:extLst>
          </p:cNvPr>
          <p:cNvPicPr>
            <a:picLocks noChangeAspect="1"/>
          </p:cNvPicPr>
          <p:nvPr/>
        </p:nvPicPr>
        <p:blipFill>
          <a:blip r:embed="rId5"/>
          <a:stretch>
            <a:fillRect/>
          </a:stretch>
        </p:blipFill>
        <p:spPr>
          <a:xfrm>
            <a:off x="3425504" y="3466667"/>
            <a:ext cx="8231508" cy="896930"/>
          </a:xfrm>
          <a:prstGeom prst="rect">
            <a:avLst/>
          </a:prstGeom>
        </p:spPr>
      </p:pic>
      <p:pic>
        <p:nvPicPr>
          <p:cNvPr id="10" name="Picture 9">
            <a:extLst>
              <a:ext uri="{FF2B5EF4-FFF2-40B4-BE49-F238E27FC236}">
                <a16:creationId xmlns:a16="http://schemas.microsoft.com/office/drawing/2014/main" id="{C2F4B586-F4CF-B512-32ED-C21186A2FF67}"/>
              </a:ext>
            </a:extLst>
          </p:cNvPr>
          <p:cNvPicPr>
            <a:picLocks noChangeAspect="1"/>
          </p:cNvPicPr>
          <p:nvPr/>
        </p:nvPicPr>
        <p:blipFill>
          <a:blip r:embed="rId6"/>
          <a:stretch>
            <a:fillRect/>
          </a:stretch>
        </p:blipFill>
        <p:spPr>
          <a:xfrm>
            <a:off x="9833528" y="189021"/>
            <a:ext cx="828791" cy="362001"/>
          </a:xfrm>
          <a:prstGeom prst="rect">
            <a:avLst/>
          </a:prstGeom>
        </p:spPr>
      </p:pic>
      <p:pic>
        <p:nvPicPr>
          <p:cNvPr id="11" name="Picture 10">
            <a:extLst>
              <a:ext uri="{FF2B5EF4-FFF2-40B4-BE49-F238E27FC236}">
                <a16:creationId xmlns:a16="http://schemas.microsoft.com/office/drawing/2014/main" id="{646EACE4-1618-0586-9CC3-5D47C6900BF8}"/>
              </a:ext>
            </a:extLst>
          </p:cNvPr>
          <p:cNvPicPr>
            <a:picLocks noChangeAspect="1"/>
          </p:cNvPicPr>
          <p:nvPr/>
        </p:nvPicPr>
        <p:blipFill>
          <a:blip r:embed="rId7"/>
          <a:stretch>
            <a:fillRect/>
          </a:stretch>
        </p:blipFill>
        <p:spPr>
          <a:xfrm>
            <a:off x="10998147" y="236653"/>
            <a:ext cx="762106" cy="314369"/>
          </a:xfrm>
          <a:prstGeom prst="rect">
            <a:avLst/>
          </a:prstGeom>
        </p:spPr>
      </p:pic>
      <p:sp>
        <p:nvSpPr>
          <p:cNvPr id="12" name="TextBox 11">
            <a:extLst>
              <a:ext uri="{FF2B5EF4-FFF2-40B4-BE49-F238E27FC236}">
                <a16:creationId xmlns:a16="http://schemas.microsoft.com/office/drawing/2014/main" id="{54EB3D75-2E92-B24E-7621-F864CE4FA9E5}"/>
              </a:ext>
            </a:extLst>
          </p:cNvPr>
          <p:cNvSpPr txBox="1"/>
          <p:nvPr/>
        </p:nvSpPr>
        <p:spPr>
          <a:xfrm>
            <a:off x="10662319" y="304800"/>
            <a:ext cx="373820" cy="369332"/>
          </a:xfrm>
          <a:prstGeom prst="rect">
            <a:avLst/>
          </a:prstGeom>
          <a:noFill/>
        </p:spPr>
        <p:txBody>
          <a:bodyPr wrap="none" rtlCol="0">
            <a:spAutoFit/>
          </a:bodyPr>
          <a:lstStyle/>
          <a:p>
            <a:r>
              <a:rPr lang="en-IN" dirty="0"/>
              <a:t>=</a:t>
            </a:r>
          </a:p>
        </p:txBody>
      </p:sp>
      <p:sp>
        <p:nvSpPr>
          <p:cNvPr id="6" name="TextBox 5">
            <a:extLst>
              <a:ext uri="{FF2B5EF4-FFF2-40B4-BE49-F238E27FC236}">
                <a16:creationId xmlns:a16="http://schemas.microsoft.com/office/drawing/2014/main" id="{82880F7F-E214-0E15-CD74-E572D78718FE}"/>
              </a:ext>
            </a:extLst>
          </p:cNvPr>
          <p:cNvSpPr txBox="1"/>
          <p:nvPr/>
        </p:nvSpPr>
        <p:spPr>
          <a:xfrm>
            <a:off x="451485" y="4480705"/>
            <a:ext cx="3657600" cy="646331"/>
          </a:xfrm>
          <a:prstGeom prst="rect">
            <a:avLst/>
          </a:prstGeom>
          <a:noFill/>
        </p:spPr>
        <p:txBody>
          <a:bodyPr wrap="square" rtlCol="0">
            <a:spAutoFit/>
          </a:bodyPr>
          <a:lstStyle/>
          <a:p>
            <a:r>
              <a:rPr lang="en-IN" dirty="0"/>
              <a:t>Substitute into log expression</a:t>
            </a:r>
          </a:p>
          <a:p>
            <a:endParaRPr lang="en-IN" dirty="0"/>
          </a:p>
        </p:txBody>
      </p:sp>
      <p:pic>
        <p:nvPicPr>
          <p:cNvPr id="13" name="Picture 12">
            <a:extLst>
              <a:ext uri="{FF2B5EF4-FFF2-40B4-BE49-F238E27FC236}">
                <a16:creationId xmlns:a16="http://schemas.microsoft.com/office/drawing/2014/main" id="{25F2A88B-AAAE-5DB2-F66B-037E4BA2865C}"/>
              </a:ext>
            </a:extLst>
          </p:cNvPr>
          <p:cNvPicPr>
            <a:picLocks noChangeAspect="1"/>
          </p:cNvPicPr>
          <p:nvPr/>
        </p:nvPicPr>
        <p:blipFill>
          <a:blip r:embed="rId8"/>
          <a:stretch>
            <a:fillRect/>
          </a:stretch>
        </p:blipFill>
        <p:spPr>
          <a:xfrm>
            <a:off x="3804917" y="4882304"/>
            <a:ext cx="7472681" cy="1355385"/>
          </a:xfrm>
          <a:prstGeom prst="rect">
            <a:avLst/>
          </a:prstGeom>
        </p:spPr>
      </p:pic>
    </p:spTree>
    <p:extLst>
      <p:ext uri="{BB962C8B-B14F-4D97-AF65-F5344CB8AC3E}">
        <p14:creationId xmlns:p14="http://schemas.microsoft.com/office/powerpoint/2010/main" val="4715503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1C83-5F67-0982-A66F-8C4EF0A07361}"/>
              </a:ext>
            </a:extLst>
          </p:cNvPr>
          <p:cNvSpPr>
            <a:spLocks noGrp="1"/>
          </p:cNvSpPr>
          <p:nvPr>
            <p:ph type="title"/>
          </p:nvPr>
        </p:nvSpPr>
        <p:spPr/>
        <p:txBody>
          <a:bodyPr/>
          <a:lstStyle/>
          <a:p>
            <a:r>
              <a:rPr lang="en-IN" dirty="0"/>
              <a:t>Bayes Classifier for a Gaussian Distribution</a:t>
            </a:r>
          </a:p>
        </p:txBody>
      </p:sp>
      <p:sp>
        <p:nvSpPr>
          <p:cNvPr id="3" name="Content Placeholder 2">
            <a:extLst>
              <a:ext uri="{FF2B5EF4-FFF2-40B4-BE49-F238E27FC236}">
                <a16:creationId xmlns:a16="http://schemas.microsoft.com/office/drawing/2014/main" id="{30388334-4998-EC12-7D50-C49D516E8A45}"/>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793A601F-00F8-80AD-2E0A-3DB06B6018C0}"/>
              </a:ext>
            </a:extLst>
          </p:cNvPr>
          <p:cNvSpPr>
            <a:spLocks noGrp="1"/>
          </p:cNvSpPr>
          <p:nvPr>
            <p:ph type="sldNum" sz="quarter" idx="12"/>
          </p:nvPr>
        </p:nvSpPr>
        <p:spPr/>
        <p:txBody>
          <a:bodyPr/>
          <a:lstStyle/>
          <a:p>
            <a:fld id="{BB2CE0DE-867F-455F-B20B-96D381B4AB71}" type="slidenum">
              <a:rPr lang="en-US" smtClean="0"/>
              <a:t>125</a:t>
            </a:fld>
            <a:endParaRPr lang="en-US"/>
          </a:p>
        </p:txBody>
      </p:sp>
      <p:pic>
        <p:nvPicPr>
          <p:cNvPr id="6" name="Picture 5">
            <a:extLst>
              <a:ext uri="{FF2B5EF4-FFF2-40B4-BE49-F238E27FC236}">
                <a16:creationId xmlns:a16="http://schemas.microsoft.com/office/drawing/2014/main" id="{E8CBA23E-1A1F-0BEC-7BCC-77936525BC52}"/>
              </a:ext>
            </a:extLst>
          </p:cNvPr>
          <p:cNvPicPr>
            <a:picLocks noChangeAspect="1"/>
          </p:cNvPicPr>
          <p:nvPr/>
        </p:nvPicPr>
        <p:blipFill>
          <a:blip r:embed="rId2"/>
          <a:stretch>
            <a:fillRect/>
          </a:stretch>
        </p:blipFill>
        <p:spPr>
          <a:xfrm>
            <a:off x="609600" y="1268392"/>
            <a:ext cx="7168806" cy="1855808"/>
          </a:xfrm>
          <a:prstGeom prst="rect">
            <a:avLst/>
          </a:prstGeom>
        </p:spPr>
      </p:pic>
      <p:sp>
        <p:nvSpPr>
          <p:cNvPr id="7" name="Arrow: Down 6">
            <a:extLst>
              <a:ext uri="{FF2B5EF4-FFF2-40B4-BE49-F238E27FC236}">
                <a16:creationId xmlns:a16="http://schemas.microsoft.com/office/drawing/2014/main" id="{B80A15DF-7C23-67E5-64F4-902051EB318C}"/>
              </a:ext>
            </a:extLst>
          </p:cNvPr>
          <p:cNvSpPr/>
          <p:nvPr/>
        </p:nvSpPr>
        <p:spPr bwMode="auto">
          <a:xfrm>
            <a:off x="3657600" y="3124200"/>
            <a:ext cx="381000" cy="60960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9" name="Picture 8">
            <a:extLst>
              <a:ext uri="{FF2B5EF4-FFF2-40B4-BE49-F238E27FC236}">
                <a16:creationId xmlns:a16="http://schemas.microsoft.com/office/drawing/2014/main" id="{3E8CDFEF-2DC7-CD08-B427-FA368D1F2D53}"/>
              </a:ext>
            </a:extLst>
          </p:cNvPr>
          <p:cNvPicPr>
            <a:picLocks noChangeAspect="1"/>
          </p:cNvPicPr>
          <p:nvPr/>
        </p:nvPicPr>
        <p:blipFill>
          <a:blip r:embed="rId3"/>
          <a:stretch>
            <a:fillRect/>
          </a:stretch>
        </p:blipFill>
        <p:spPr>
          <a:xfrm>
            <a:off x="742606" y="3731263"/>
            <a:ext cx="6922489" cy="1145537"/>
          </a:xfrm>
          <a:prstGeom prst="rect">
            <a:avLst/>
          </a:prstGeom>
        </p:spPr>
      </p:pic>
    </p:spTree>
    <p:extLst>
      <p:ext uri="{BB962C8B-B14F-4D97-AF65-F5344CB8AC3E}">
        <p14:creationId xmlns:p14="http://schemas.microsoft.com/office/powerpoint/2010/main" val="117369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D33F-EE9F-93C1-7041-5C914A4451A1}"/>
              </a:ext>
            </a:extLst>
          </p:cNvPr>
          <p:cNvSpPr>
            <a:spLocks noGrp="1"/>
          </p:cNvSpPr>
          <p:nvPr>
            <p:ph type="title"/>
          </p:nvPr>
        </p:nvSpPr>
        <p:spPr/>
        <p:txBody>
          <a:bodyPr/>
          <a:lstStyle/>
          <a:p>
            <a:r>
              <a:rPr lang="en-IN" dirty="0"/>
              <a:t>Bayes Classifier for a Gaussian Distribution</a:t>
            </a:r>
          </a:p>
        </p:txBody>
      </p:sp>
      <p:sp>
        <p:nvSpPr>
          <p:cNvPr id="3" name="Content Placeholder 2">
            <a:extLst>
              <a:ext uri="{FF2B5EF4-FFF2-40B4-BE49-F238E27FC236}">
                <a16:creationId xmlns:a16="http://schemas.microsoft.com/office/drawing/2014/main" id="{73231511-E621-B89A-C966-E6CE40122BEB}"/>
              </a:ext>
            </a:extLst>
          </p:cNvPr>
          <p:cNvSpPr>
            <a:spLocks noGrp="1"/>
          </p:cNvSpPr>
          <p:nvPr>
            <p:ph idx="1"/>
          </p:nvPr>
        </p:nvSpPr>
        <p:spPr/>
        <p:txBody>
          <a:bodyPr/>
          <a:lstStyle/>
          <a:p>
            <a:pPr marL="0" indent="0">
              <a:buNone/>
            </a:pPr>
            <a:r>
              <a:rPr lang="en-US" dirty="0"/>
              <a:t>By substituting </a:t>
            </a:r>
            <a:r>
              <a:rPr lang="en-US" dirty="0" err="1"/>
              <a:t>Eqs</a:t>
            </a:r>
            <a:r>
              <a:rPr lang="en-US" dirty="0"/>
              <a:t>. (1.31) and (1.32) into Eq. (1.29) and taking the natural logarithm, we get</a:t>
            </a:r>
            <a:endParaRPr lang="en-IN" dirty="0"/>
          </a:p>
        </p:txBody>
      </p:sp>
      <p:sp>
        <p:nvSpPr>
          <p:cNvPr id="4" name="Slide Number Placeholder 3">
            <a:extLst>
              <a:ext uri="{FF2B5EF4-FFF2-40B4-BE49-F238E27FC236}">
                <a16:creationId xmlns:a16="http://schemas.microsoft.com/office/drawing/2014/main" id="{E54274FC-4D0E-FF61-9FB4-0C006D0F48D6}"/>
              </a:ext>
            </a:extLst>
          </p:cNvPr>
          <p:cNvSpPr>
            <a:spLocks noGrp="1"/>
          </p:cNvSpPr>
          <p:nvPr>
            <p:ph type="sldNum" sz="quarter" idx="12"/>
          </p:nvPr>
        </p:nvSpPr>
        <p:spPr/>
        <p:txBody>
          <a:bodyPr/>
          <a:lstStyle/>
          <a:p>
            <a:fld id="{BB2CE0DE-867F-455F-B20B-96D381B4AB71}" type="slidenum">
              <a:rPr lang="en-US" smtClean="0"/>
              <a:t>126</a:t>
            </a:fld>
            <a:endParaRPr lang="en-US"/>
          </a:p>
        </p:txBody>
      </p:sp>
      <p:pic>
        <p:nvPicPr>
          <p:cNvPr id="6" name="Picture 5">
            <a:extLst>
              <a:ext uri="{FF2B5EF4-FFF2-40B4-BE49-F238E27FC236}">
                <a16:creationId xmlns:a16="http://schemas.microsoft.com/office/drawing/2014/main" id="{79B1B9FC-BCE3-3A6F-C9B0-FA8532873DCA}"/>
              </a:ext>
            </a:extLst>
          </p:cNvPr>
          <p:cNvPicPr>
            <a:picLocks noChangeAspect="1"/>
          </p:cNvPicPr>
          <p:nvPr/>
        </p:nvPicPr>
        <p:blipFill>
          <a:blip r:embed="rId2"/>
          <a:stretch>
            <a:fillRect/>
          </a:stretch>
        </p:blipFill>
        <p:spPr>
          <a:xfrm>
            <a:off x="755651" y="4322180"/>
            <a:ext cx="6019804" cy="990600"/>
          </a:xfrm>
          <a:prstGeom prst="rect">
            <a:avLst/>
          </a:prstGeom>
        </p:spPr>
      </p:pic>
      <p:pic>
        <p:nvPicPr>
          <p:cNvPr id="8" name="Picture 7">
            <a:extLst>
              <a:ext uri="{FF2B5EF4-FFF2-40B4-BE49-F238E27FC236}">
                <a16:creationId xmlns:a16="http://schemas.microsoft.com/office/drawing/2014/main" id="{EB8D58EE-2207-6CB8-E170-24EE333076AB}"/>
              </a:ext>
            </a:extLst>
          </p:cNvPr>
          <p:cNvPicPr>
            <a:picLocks noChangeAspect="1"/>
          </p:cNvPicPr>
          <p:nvPr/>
        </p:nvPicPr>
        <p:blipFill>
          <a:blip r:embed="rId3"/>
          <a:stretch>
            <a:fillRect/>
          </a:stretch>
        </p:blipFill>
        <p:spPr>
          <a:xfrm>
            <a:off x="740218" y="2338851"/>
            <a:ext cx="5782500" cy="904953"/>
          </a:xfrm>
          <a:prstGeom prst="rect">
            <a:avLst/>
          </a:prstGeom>
        </p:spPr>
      </p:pic>
      <p:pic>
        <p:nvPicPr>
          <p:cNvPr id="10" name="Picture 9">
            <a:extLst>
              <a:ext uri="{FF2B5EF4-FFF2-40B4-BE49-F238E27FC236}">
                <a16:creationId xmlns:a16="http://schemas.microsoft.com/office/drawing/2014/main" id="{F88D3EF3-C083-AF49-5A0E-08B2B77A627A}"/>
              </a:ext>
            </a:extLst>
          </p:cNvPr>
          <p:cNvPicPr>
            <a:picLocks noChangeAspect="1"/>
          </p:cNvPicPr>
          <p:nvPr/>
        </p:nvPicPr>
        <p:blipFill>
          <a:blip r:embed="rId4"/>
          <a:stretch>
            <a:fillRect/>
          </a:stretch>
        </p:blipFill>
        <p:spPr>
          <a:xfrm>
            <a:off x="721891" y="3407780"/>
            <a:ext cx="6123717" cy="609600"/>
          </a:xfrm>
          <a:prstGeom prst="rect">
            <a:avLst/>
          </a:prstGeom>
        </p:spPr>
      </p:pic>
      <p:pic>
        <p:nvPicPr>
          <p:cNvPr id="12" name="Picture 11">
            <a:extLst>
              <a:ext uri="{FF2B5EF4-FFF2-40B4-BE49-F238E27FC236}">
                <a16:creationId xmlns:a16="http://schemas.microsoft.com/office/drawing/2014/main" id="{95019871-C6F2-362C-419E-407A0A32EFCF}"/>
              </a:ext>
            </a:extLst>
          </p:cNvPr>
          <p:cNvPicPr>
            <a:picLocks noChangeAspect="1"/>
          </p:cNvPicPr>
          <p:nvPr/>
        </p:nvPicPr>
        <p:blipFill>
          <a:blip r:embed="rId5"/>
          <a:stretch>
            <a:fillRect/>
          </a:stretch>
        </p:blipFill>
        <p:spPr>
          <a:xfrm>
            <a:off x="1143000" y="5829680"/>
            <a:ext cx="1809724" cy="752559"/>
          </a:xfrm>
          <a:prstGeom prst="rect">
            <a:avLst/>
          </a:prstGeom>
        </p:spPr>
      </p:pic>
      <p:sp>
        <p:nvSpPr>
          <p:cNvPr id="13" name="Arrow: Down 12">
            <a:extLst>
              <a:ext uri="{FF2B5EF4-FFF2-40B4-BE49-F238E27FC236}">
                <a16:creationId xmlns:a16="http://schemas.microsoft.com/office/drawing/2014/main" id="{C4C0E47A-3D46-FA33-ABE0-8DD590C6ADF6}"/>
              </a:ext>
            </a:extLst>
          </p:cNvPr>
          <p:cNvSpPr/>
          <p:nvPr/>
        </p:nvSpPr>
        <p:spPr bwMode="auto">
          <a:xfrm>
            <a:off x="2133600" y="5312780"/>
            <a:ext cx="381000" cy="47842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4" name="TextBox 13">
            <a:extLst>
              <a:ext uri="{FF2B5EF4-FFF2-40B4-BE49-F238E27FC236}">
                <a16:creationId xmlns:a16="http://schemas.microsoft.com/office/drawing/2014/main" id="{7B5F4039-CB3C-6293-5D0A-B7DC47221BD9}"/>
              </a:ext>
            </a:extLst>
          </p:cNvPr>
          <p:cNvSpPr txBox="1"/>
          <p:nvPr/>
        </p:nvSpPr>
        <p:spPr>
          <a:xfrm>
            <a:off x="6845608" y="4659868"/>
            <a:ext cx="2688557" cy="369332"/>
          </a:xfrm>
          <a:prstGeom prst="rect">
            <a:avLst/>
          </a:prstGeom>
          <a:noFill/>
        </p:spPr>
        <p:txBody>
          <a:bodyPr wrap="none" rtlCol="0">
            <a:spAutoFit/>
          </a:bodyPr>
          <a:lstStyle/>
          <a:p>
            <a:r>
              <a:rPr lang="en-IN" dirty="0"/>
              <a:t>Threshold of the test.</a:t>
            </a:r>
          </a:p>
        </p:txBody>
      </p:sp>
    </p:spTree>
    <p:extLst>
      <p:ext uri="{BB962C8B-B14F-4D97-AF65-F5344CB8AC3E}">
        <p14:creationId xmlns:p14="http://schemas.microsoft.com/office/powerpoint/2010/main" val="24147821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D9EB-D411-7B42-F214-BE5D11AA94A8}"/>
              </a:ext>
            </a:extLst>
          </p:cNvPr>
          <p:cNvSpPr>
            <a:spLocks noGrp="1"/>
          </p:cNvSpPr>
          <p:nvPr>
            <p:ph type="title"/>
          </p:nvPr>
        </p:nvSpPr>
        <p:spPr/>
        <p:txBody>
          <a:bodyPr/>
          <a:lstStyle/>
          <a:p>
            <a:r>
              <a:rPr lang="en-IN" dirty="0"/>
              <a:t>Bayes Classifier for a Gaussian Distribution</a:t>
            </a:r>
          </a:p>
        </p:txBody>
      </p:sp>
      <p:sp>
        <p:nvSpPr>
          <p:cNvPr id="4" name="Slide Number Placeholder 3">
            <a:extLst>
              <a:ext uri="{FF2B5EF4-FFF2-40B4-BE49-F238E27FC236}">
                <a16:creationId xmlns:a16="http://schemas.microsoft.com/office/drawing/2014/main" id="{8071A3EB-5BD6-0A4B-1D24-E417105E10EC}"/>
              </a:ext>
            </a:extLst>
          </p:cNvPr>
          <p:cNvSpPr>
            <a:spLocks noGrp="1"/>
          </p:cNvSpPr>
          <p:nvPr>
            <p:ph type="sldNum" sz="quarter" idx="12"/>
          </p:nvPr>
        </p:nvSpPr>
        <p:spPr/>
        <p:txBody>
          <a:bodyPr/>
          <a:lstStyle/>
          <a:p>
            <a:fld id="{BB2CE0DE-867F-455F-B20B-96D381B4AB71}" type="slidenum">
              <a:rPr lang="en-US" smtClean="0"/>
              <a:t>127</a:t>
            </a:fld>
            <a:endParaRPr lang="en-US"/>
          </a:p>
        </p:txBody>
      </p:sp>
      <p:pic>
        <p:nvPicPr>
          <p:cNvPr id="5" name="Picture 4">
            <a:extLst>
              <a:ext uri="{FF2B5EF4-FFF2-40B4-BE49-F238E27FC236}">
                <a16:creationId xmlns:a16="http://schemas.microsoft.com/office/drawing/2014/main" id="{3F8D3689-6758-C751-16BC-78334CA57270}"/>
              </a:ext>
            </a:extLst>
          </p:cNvPr>
          <p:cNvPicPr>
            <a:picLocks noChangeAspect="1"/>
          </p:cNvPicPr>
          <p:nvPr/>
        </p:nvPicPr>
        <p:blipFill>
          <a:blip r:embed="rId2"/>
          <a:stretch>
            <a:fillRect/>
          </a:stretch>
        </p:blipFill>
        <p:spPr>
          <a:xfrm>
            <a:off x="914400" y="1485799"/>
            <a:ext cx="1809724" cy="752559"/>
          </a:xfrm>
          <a:prstGeom prst="rect">
            <a:avLst/>
          </a:prstGeom>
        </p:spPr>
      </p:pic>
      <p:pic>
        <p:nvPicPr>
          <p:cNvPr id="6" name="Picture 5">
            <a:extLst>
              <a:ext uri="{FF2B5EF4-FFF2-40B4-BE49-F238E27FC236}">
                <a16:creationId xmlns:a16="http://schemas.microsoft.com/office/drawing/2014/main" id="{A51EF6D6-8697-9FA4-450D-FD42E42504A0}"/>
              </a:ext>
            </a:extLst>
          </p:cNvPr>
          <p:cNvPicPr>
            <a:picLocks noChangeAspect="1"/>
          </p:cNvPicPr>
          <p:nvPr/>
        </p:nvPicPr>
        <p:blipFill>
          <a:blip r:embed="rId3"/>
          <a:stretch>
            <a:fillRect/>
          </a:stretch>
        </p:blipFill>
        <p:spPr>
          <a:xfrm>
            <a:off x="3352800" y="1371600"/>
            <a:ext cx="6922489" cy="1145537"/>
          </a:xfrm>
          <a:prstGeom prst="rect">
            <a:avLst/>
          </a:prstGeom>
        </p:spPr>
      </p:pic>
      <p:sp>
        <p:nvSpPr>
          <p:cNvPr id="7" name="TextBox 6">
            <a:extLst>
              <a:ext uri="{FF2B5EF4-FFF2-40B4-BE49-F238E27FC236}">
                <a16:creationId xmlns:a16="http://schemas.microsoft.com/office/drawing/2014/main" id="{6738415F-2A6C-EFC7-64EB-E1752E3073A4}"/>
              </a:ext>
            </a:extLst>
          </p:cNvPr>
          <p:cNvSpPr txBox="1"/>
          <p:nvPr/>
        </p:nvSpPr>
        <p:spPr>
          <a:xfrm>
            <a:off x="609600" y="2688104"/>
            <a:ext cx="8834919" cy="646331"/>
          </a:xfrm>
          <a:prstGeom prst="rect">
            <a:avLst/>
          </a:prstGeom>
          <a:noFill/>
        </p:spPr>
        <p:txBody>
          <a:bodyPr wrap="none" rtlCol="0">
            <a:spAutoFit/>
          </a:bodyPr>
          <a:lstStyle/>
          <a:p>
            <a:r>
              <a:rPr lang="en-US" dirty="0"/>
              <a:t>Above equations state that the Bayes classifier for the problem at hand is </a:t>
            </a:r>
          </a:p>
          <a:p>
            <a:r>
              <a:rPr lang="en-US" dirty="0"/>
              <a:t>a linear classifier, as described by the relation</a:t>
            </a:r>
            <a:endParaRPr lang="en-IN" dirty="0"/>
          </a:p>
        </p:txBody>
      </p:sp>
      <p:pic>
        <p:nvPicPr>
          <p:cNvPr id="9" name="Picture 8">
            <a:extLst>
              <a:ext uri="{FF2B5EF4-FFF2-40B4-BE49-F238E27FC236}">
                <a16:creationId xmlns:a16="http://schemas.microsoft.com/office/drawing/2014/main" id="{CB69DE5C-D945-DACF-A52F-4B3A023A0A77}"/>
              </a:ext>
            </a:extLst>
          </p:cNvPr>
          <p:cNvPicPr>
            <a:picLocks noChangeAspect="1"/>
          </p:cNvPicPr>
          <p:nvPr/>
        </p:nvPicPr>
        <p:blipFill>
          <a:blip r:embed="rId4"/>
          <a:stretch>
            <a:fillRect/>
          </a:stretch>
        </p:blipFill>
        <p:spPr>
          <a:xfrm>
            <a:off x="1143000" y="3429000"/>
            <a:ext cx="2671717" cy="740897"/>
          </a:xfrm>
          <a:prstGeom prst="rect">
            <a:avLst/>
          </a:prstGeom>
        </p:spPr>
      </p:pic>
      <p:pic>
        <p:nvPicPr>
          <p:cNvPr id="11" name="Picture 10">
            <a:extLst>
              <a:ext uri="{FF2B5EF4-FFF2-40B4-BE49-F238E27FC236}">
                <a16:creationId xmlns:a16="http://schemas.microsoft.com/office/drawing/2014/main" id="{0D61D403-015E-131E-068F-181410B597D5}"/>
              </a:ext>
            </a:extLst>
          </p:cNvPr>
          <p:cNvPicPr>
            <a:picLocks noChangeAspect="1"/>
          </p:cNvPicPr>
          <p:nvPr/>
        </p:nvPicPr>
        <p:blipFill>
          <a:blip r:embed="rId5"/>
          <a:stretch>
            <a:fillRect/>
          </a:stretch>
        </p:blipFill>
        <p:spPr>
          <a:xfrm>
            <a:off x="733438" y="4312061"/>
            <a:ext cx="5151953" cy="2229008"/>
          </a:xfrm>
          <a:prstGeom prst="rect">
            <a:avLst/>
          </a:prstGeom>
        </p:spPr>
      </p:pic>
    </p:spTree>
    <p:extLst>
      <p:ext uri="{BB962C8B-B14F-4D97-AF65-F5344CB8AC3E}">
        <p14:creationId xmlns:p14="http://schemas.microsoft.com/office/powerpoint/2010/main" val="26663231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0CF00-A85C-0AE6-7C77-D753655FDF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C3E67-3081-A43A-FC86-B732A48B1A06}"/>
              </a:ext>
            </a:extLst>
          </p:cNvPr>
          <p:cNvSpPr>
            <a:spLocks noGrp="1"/>
          </p:cNvSpPr>
          <p:nvPr>
            <p:ph type="title"/>
          </p:nvPr>
        </p:nvSpPr>
        <p:spPr/>
        <p:txBody>
          <a:bodyPr/>
          <a:lstStyle/>
          <a:p>
            <a:r>
              <a:rPr lang="en-IN" dirty="0"/>
              <a:t>Bayes Classifier for a Gaussian Distribution</a:t>
            </a:r>
          </a:p>
        </p:txBody>
      </p:sp>
      <p:sp>
        <p:nvSpPr>
          <p:cNvPr id="4" name="Slide Number Placeholder 3">
            <a:extLst>
              <a:ext uri="{FF2B5EF4-FFF2-40B4-BE49-F238E27FC236}">
                <a16:creationId xmlns:a16="http://schemas.microsoft.com/office/drawing/2014/main" id="{DDF13019-34D5-4D8C-B852-5568FA70042B}"/>
              </a:ext>
            </a:extLst>
          </p:cNvPr>
          <p:cNvSpPr>
            <a:spLocks noGrp="1"/>
          </p:cNvSpPr>
          <p:nvPr>
            <p:ph type="sldNum" sz="quarter" idx="12"/>
          </p:nvPr>
        </p:nvSpPr>
        <p:spPr/>
        <p:txBody>
          <a:bodyPr/>
          <a:lstStyle/>
          <a:p>
            <a:fld id="{BB2CE0DE-867F-455F-B20B-96D381B4AB71}" type="slidenum">
              <a:rPr lang="en-US" smtClean="0"/>
              <a:t>128</a:t>
            </a:fld>
            <a:endParaRPr lang="en-US"/>
          </a:p>
        </p:txBody>
      </p:sp>
      <p:pic>
        <p:nvPicPr>
          <p:cNvPr id="5" name="Picture 4">
            <a:extLst>
              <a:ext uri="{FF2B5EF4-FFF2-40B4-BE49-F238E27FC236}">
                <a16:creationId xmlns:a16="http://schemas.microsoft.com/office/drawing/2014/main" id="{82A80932-3F6F-F862-3B33-F6B177BADB08}"/>
              </a:ext>
            </a:extLst>
          </p:cNvPr>
          <p:cNvPicPr>
            <a:picLocks noChangeAspect="1"/>
          </p:cNvPicPr>
          <p:nvPr/>
        </p:nvPicPr>
        <p:blipFill>
          <a:blip r:embed="rId2"/>
          <a:stretch>
            <a:fillRect/>
          </a:stretch>
        </p:blipFill>
        <p:spPr>
          <a:xfrm>
            <a:off x="914400" y="1485799"/>
            <a:ext cx="1809724" cy="752559"/>
          </a:xfrm>
          <a:prstGeom prst="rect">
            <a:avLst/>
          </a:prstGeom>
        </p:spPr>
      </p:pic>
      <p:pic>
        <p:nvPicPr>
          <p:cNvPr id="6" name="Picture 5">
            <a:extLst>
              <a:ext uri="{FF2B5EF4-FFF2-40B4-BE49-F238E27FC236}">
                <a16:creationId xmlns:a16="http://schemas.microsoft.com/office/drawing/2014/main" id="{3A53BECF-AFEF-4ECB-6750-F246FD07FF95}"/>
              </a:ext>
            </a:extLst>
          </p:cNvPr>
          <p:cNvPicPr>
            <a:picLocks noChangeAspect="1"/>
          </p:cNvPicPr>
          <p:nvPr/>
        </p:nvPicPr>
        <p:blipFill>
          <a:blip r:embed="rId3"/>
          <a:stretch>
            <a:fillRect/>
          </a:stretch>
        </p:blipFill>
        <p:spPr>
          <a:xfrm>
            <a:off x="3352800" y="1371600"/>
            <a:ext cx="6922489" cy="1145537"/>
          </a:xfrm>
          <a:prstGeom prst="rect">
            <a:avLst/>
          </a:prstGeom>
        </p:spPr>
      </p:pic>
      <p:sp>
        <p:nvSpPr>
          <p:cNvPr id="7" name="TextBox 6">
            <a:extLst>
              <a:ext uri="{FF2B5EF4-FFF2-40B4-BE49-F238E27FC236}">
                <a16:creationId xmlns:a16="http://schemas.microsoft.com/office/drawing/2014/main" id="{C3430098-E511-1898-6713-93741C8F6F0F}"/>
              </a:ext>
            </a:extLst>
          </p:cNvPr>
          <p:cNvSpPr txBox="1"/>
          <p:nvPr/>
        </p:nvSpPr>
        <p:spPr>
          <a:xfrm>
            <a:off x="609600" y="2688104"/>
            <a:ext cx="8834919" cy="646331"/>
          </a:xfrm>
          <a:prstGeom prst="rect">
            <a:avLst/>
          </a:prstGeom>
          <a:noFill/>
        </p:spPr>
        <p:txBody>
          <a:bodyPr wrap="none" rtlCol="0">
            <a:spAutoFit/>
          </a:bodyPr>
          <a:lstStyle/>
          <a:p>
            <a:r>
              <a:rPr lang="en-US" dirty="0"/>
              <a:t>Above equations state that the Bayes classifier for the problem at hand is </a:t>
            </a:r>
          </a:p>
          <a:p>
            <a:r>
              <a:rPr lang="en-US" dirty="0"/>
              <a:t>a linear classifier, as described by the relation</a:t>
            </a:r>
            <a:endParaRPr lang="en-IN" dirty="0"/>
          </a:p>
        </p:txBody>
      </p:sp>
      <p:pic>
        <p:nvPicPr>
          <p:cNvPr id="9" name="Picture 8">
            <a:extLst>
              <a:ext uri="{FF2B5EF4-FFF2-40B4-BE49-F238E27FC236}">
                <a16:creationId xmlns:a16="http://schemas.microsoft.com/office/drawing/2014/main" id="{9D6F3EFD-61C5-F915-17EF-512016E8CB2E}"/>
              </a:ext>
            </a:extLst>
          </p:cNvPr>
          <p:cNvPicPr>
            <a:picLocks noChangeAspect="1"/>
          </p:cNvPicPr>
          <p:nvPr/>
        </p:nvPicPr>
        <p:blipFill>
          <a:blip r:embed="rId4"/>
          <a:stretch>
            <a:fillRect/>
          </a:stretch>
        </p:blipFill>
        <p:spPr>
          <a:xfrm>
            <a:off x="1143000" y="3429000"/>
            <a:ext cx="2671717" cy="740897"/>
          </a:xfrm>
          <a:prstGeom prst="rect">
            <a:avLst/>
          </a:prstGeom>
        </p:spPr>
      </p:pic>
      <p:pic>
        <p:nvPicPr>
          <p:cNvPr id="11" name="Picture 10">
            <a:extLst>
              <a:ext uri="{FF2B5EF4-FFF2-40B4-BE49-F238E27FC236}">
                <a16:creationId xmlns:a16="http://schemas.microsoft.com/office/drawing/2014/main" id="{1F3CCB62-ECD7-EA92-03E6-44C52A874789}"/>
              </a:ext>
            </a:extLst>
          </p:cNvPr>
          <p:cNvPicPr>
            <a:picLocks noChangeAspect="1"/>
          </p:cNvPicPr>
          <p:nvPr/>
        </p:nvPicPr>
        <p:blipFill>
          <a:blip r:embed="rId5"/>
          <a:stretch>
            <a:fillRect/>
          </a:stretch>
        </p:blipFill>
        <p:spPr>
          <a:xfrm>
            <a:off x="733438" y="4312061"/>
            <a:ext cx="5151953" cy="2229008"/>
          </a:xfrm>
          <a:prstGeom prst="rect">
            <a:avLst/>
          </a:prstGeom>
        </p:spPr>
      </p:pic>
      <p:pic>
        <p:nvPicPr>
          <p:cNvPr id="8" name="Picture 7">
            <a:extLst>
              <a:ext uri="{FF2B5EF4-FFF2-40B4-BE49-F238E27FC236}">
                <a16:creationId xmlns:a16="http://schemas.microsoft.com/office/drawing/2014/main" id="{01A75BEA-464A-E8BF-EBEF-96376BF9D01C}"/>
              </a:ext>
            </a:extLst>
          </p:cNvPr>
          <p:cNvPicPr>
            <a:picLocks noChangeAspect="1"/>
          </p:cNvPicPr>
          <p:nvPr/>
        </p:nvPicPr>
        <p:blipFill>
          <a:blip r:embed="rId6"/>
          <a:stretch>
            <a:fillRect/>
          </a:stretch>
        </p:blipFill>
        <p:spPr>
          <a:xfrm>
            <a:off x="6477000" y="3598646"/>
            <a:ext cx="5458587" cy="170521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B72807-1C2D-1BEF-A34C-72B7DFAD6DEC}"/>
                  </a:ext>
                </a:extLst>
              </p:cNvPr>
              <p:cNvSpPr txBox="1"/>
              <p:nvPr/>
            </p:nvSpPr>
            <p:spPr>
              <a:xfrm>
                <a:off x="6477000" y="5553602"/>
                <a:ext cx="5274201" cy="646331"/>
              </a:xfrm>
              <a:prstGeom prst="rect">
                <a:avLst/>
              </a:prstGeom>
              <a:noFill/>
            </p:spPr>
            <p:txBody>
              <a:bodyPr wrap="none" rtlCol="0">
                <a:spAutoFit/>
              </a:bodyPr>
              <a:lstStyle/>
              <a:p>
                <a:r>
                  <a:rPr lang="en-IN" dirty="0"/>
                  <a:t>By making </a:t>
                </a:r>
                <a14:m>
                  <m:oMath xmlns:m="http://schemas.openxmlformats.org/officeDocument/2006/math">
                    <m:func>
                      <m:funcPr>
                        <m:ctrlPr>
                          <a:rPr lang="ar-AE" i="1">
                            <a:latin typeface="Cambria Math" panose="02040503050406030204" pitchFamily="18" charset="0"/>
                          </a:rPr>
                        </m:ctrlPr>
                      </m:funcPr>
                      <m:fName>
                        <m:r>
                          <m:rPr>
                            <m:sty m:val="p"/>
                          </m:rPr>
                          <a:rPr lang="en-IN">
                            <a:latin typeface="Cambria Math" panose="02040503050406030204" pitchFamily="18" charset="0"/>
                          </a:rPr>
                          <m:t>log</m:t>
                        </m:r>
                      </m:fName>
                      <m:e>
                        <m:r>
                          <a:rPr lang="ar-AE" i="1">
                            <a:latin typeface="Cambria Math" panose="02040503050406030204" pitchFamily="18" charset="0"/>
                          </a:rPr>
                          <m:t>𝜉</m:t>
                        </m:r>
                      </m:e>
                    </m:func>
                    <m:r>
                      <a:rPr lang="ar-AE">
                        <a:latin typeface="Cambria Math" panose="02040503050406030204" pitchFamily="18" charset="0"/>
                      </a:rPr>
                      <m:t>=</m:t>
                    </m:r>
                    <m:r>
                      <a:rPr lang="ar-AE">
                        <a:latin typeface="Cambria Math" panose="02040503050406030204" pitchFamily="18" charset="0"/>
                      </a:rPr>
                      <m:t>0</m:t>
                    </m:r>
                  </m:oMath>
                </a14:m>
                <a:r>
                  <a:rPr lang="ar-AE" dirty="0"/>
                  <a:t>, </a:t>
                </a:r>
                <a:r>
                  <a:rPr lang="en-IN" dirty="0"/>
                  <a:t>Bayes decision rule </a:t>
                </a:r>
              </a:p>
              <a:p>
                <a:r>
                  <a:rPr lang="en-IN" dirty="0"/>
                  <a:t>reduces exactly to the perceptron equation.</a:t>
                </a:r>
              </a:p>
            </p:txBody>
          </p:sp>
        </mc:Choice>
        <mc:Fallback xmlns="">
          <p:sp>
            <p:nvSpPr>
              <p:cNvPr id="10" name="TextBox 9">
                <a:extLst>
                  <a:ext uri="{FF2B5EF4-FFF2-40B4-BE49-F238E27FC236}">
                    <a16:creationId xmlns:a16="http://schemas.microsoft.com/office/drawing/2014/main" id="{3FB72807-1C2D-1BEF-A34C-72B7DFAD6DEC}"/>
                  </a:ext>
                </a:extLst>
              </p:cNvPr>
              <p:cNvSpPr txBox="1">
                <a:spLocks noRot="1" noChangeAspect="1" noMove="1" noResize="1" noEditPoints="1" noAdjustHandles="1" noChangeArrowheads="1" noChangeShapeType="1" noTextEdit="1"/>
              </p:cNvSpPr>
              <p:nvPr/>
            </p:nvSpPr>
            <p:spPr>
              <a:xfrm>
                <a:off x="6477000" y="5553602"/>
                <a:ext cx="5274201" cy="646331"/>
              </a:xfrm>
              <a:prstGeom prst="rect">
                <a:avLst/>
              </a:prstGeom>
              <a:blipFill>
                <a:blip r:embed="rId7"/>
                <a:stretch>
                  <a:fillRect l="-1040" t="-4717" r="-347" b="-14151"/>
                </a:stretch>
              </a:blipFill>
            </p:spPr>
            <p:txBody>
              <a:bodyPr/>
              <a:lstStyle/>
              <a:p>
                <a:r>
                  <a:rPr lang="en-IN">
                    <a:noFill/>
                  </a:rPr>
                  <a:t> </a:t>
                </a:r>
              </a:p>
            </p:txBody>
          </p:sp>
        </mc:Fallback>
      </mc:AlternateContent>
    </p:spTree>
    <p:extLst>
      <p:ext uri="{BB962C8B-B14F-4D97-AF65-F5344CB8AC3E}">
        <p14:creationId xmlns:p14="http://schemas.microsoft.com/office/powerpoint/2010/main" val="10199031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69C5-34DB-D616-48B8-0DF69DE755A0}"/>
              </a:ext>
            </a:extLst>
          </p:cNvPr>
          <p:cNvSpPr>
            <a:spLocks noGrp="1"/>
          </p:cNvSpPr>
          <p:nvPr>
            <p:ph type="title"/>
          </p:nvPr>
        </p:nvSpPr>
        <p:spPr/>
        <p:txBody>
          <a:bodyPr/>
          <a:lstStyle/>
          <a:p>
            <a:r>
              <a:rPr lang="en-IN" sz="2400" dirty="0"/>
              <a:t>Bayes Classifier for a Gaussian Distribution</a:t>
            </a:r>
          </a:p>
        </p:txBody>
      </p:sp>
      <p:sp>
        <p:nvSpPr>
          <p:cNvPr id="3" name="Content Placeholder 2">
            <a:extLst>
              <a:ext uri="{FF2B5EF4-FFF2-40B4-BE49-F238E27FC236}">
                <a16:creationId xmlns:a16="http://schemas.microsoft.com/office/drawing/2014/main" id="{28DB3CFB-E616-4FBA-F0EA-D731B372E889}"/>
              </a:ext>
            </a:extLst>
          </p:cNvPr>
          <p:cNvSpPr>
            <a:spLocks noGrp="1"/>
          </p:cNvSpPr>
          <p:nvPr>
            <p:ph idx="1"/>
          </p:nvPr>
        </p:nvSpPr>
        <p:spPr/>
        <p:txBody>
          <a:bodyPr/>
          <a:lstStyle/>
          <a:p>
            <a:endParaRPr lang="en-IN" dirty="0"/>
          </a:p>
          <a:p>
            <a:endParaRPr lang="en-IN" dirty="0"/>
          </a:p>
          <a:p>
            <a:endParaRPr lang="en-IN" dirty="0"/>
          </a:p>
          <a:p>
            <a:endParaRPr lang="en-IN" dirty="0"/>
          </a:p>
          <a:p>
            <a:pPr marL="0" indent="0">
              <a:buNone/>
            </a:pPr>
            <a:r>
              <a:rPr lang="en-US" sz="1800" dirty="0"/>
              <a:t>On the basis of Eq. (1.35), we may now describe the log-likelihood ratio test for our two-class problem as follows: </a:t>
            </a:r>
          </a:p>
          <a:p>
            <a:pPr marL="0" indent="0">
              <a:buNone/>
            </a:pPr>
            <a:r>
              <a:rPr lang="en-US" sz="1800" dirty="0"/>
              <a:t>If the output y of the linear combiner (including the bias b) is positive, assign the observation vector x to class C1. Otherwise to class C2</a:t>
            </a:r>
            <a:endParaRPr lang="en-IN" sz="1800" dirty="0"/>
          </a:p>
        </p:txBody>
      </p:sp>
      <p:sp>
        <p:nvSpPr>
          <p:cNvPr id="4" name="Slide Number Placeholder 3">
            <a:extLst>
              <a:ext uri="{FF2B5EF4-FFF2-40B4-BE49-F238E27FC236}">
                <a16:creationId xmlns:a16="http://schemas.microsoft.com/office/drawing/2014/main" id="{836316AD-B639-8452-3ABC-2F273297F9DB}"/>
              </a:ext>
            </a:extLst>
          </p:cNvPr>
          <p:cNvSpPr>
            <a:spLocks noGrp="1"/>
          </p:cNvSpPr>
          <p:nvPr>
            <p:ph type="sldNum" sz="quarter" idx="12"/>
          </p:nvPr>
        </p:nvSpPr>
        <p:spPr/>
        <p:txBody>
          <a:bodyPr/>
          <a:lstStyle/>
          <a:p>
            <a:fld id="{BB2CE0DE-867F-455F-B20B-96D381B4AB71}" type="slidenum">
              <a:rPr lang="en-US" smtClean="0"/>
              <a:t>129</a:t>
            </a:fld>
            <a:endParaRPr lang="en-US"/>
          </a:p>
        </p:txBody>
      </p:sp>
      <p:pic>
        <p:nvPicPr>
          <p:cNvPr id="6" name="Picture 5">
            <a:extLst>
              <a:ext uri="{FF2B5EF4-FFF2-40B4-BE49-F238E27FC236}">
                <a16:creationId xmlns:a16="http://schemas.microsoft.com/office/drawing/2014/main" id="{79C88722-F2CC-8D54-0B12-7669C157EFFC}"/>
              </a:ext>
            </a:extLst>
          </p:cNvPr>
          <p:cNvPicPr>
            <a:picLocks noChangeAspect="1"/>
          </p:cNvPicPr>
          <p:nvPr/>
        </p:nvPicPr>
        <p:blipFill>
          <a:blip r:embed="rId2"/>
          <a:stretch>
            <a:fillRect/>
          </a:stretch>
        </p:blipFill>
        <p:spPr>
          <a:xfrm>
            <a:off x="722857" y="1011849"/>
            <a:ext cx="6058944" cy="2263088"/>
          </a:xfrm>
          <a:prstGeom prst="rect">
            <a:avLst/>
          </a:prstGeom>
        </p:spPr>
      </p:pic>
      <p:pic>
        <p:nvPicPr>
          <p:cNvPr id="8" name="Picture 7">
            <a:extLst>
              <a:ext uri="{FF2B5EF4-FFF2-40B4-BE49-F238E27FC236}">
                <a16:creationId xmlns:a16="http://schemas.microsoft.com/office/drawing/2014/main" id="{6F7C51F2-FB55-DFB2-5250-8E6EBCE1ACEE}"/>
              </a:ext>
            </a:extLst>
          </p:cNvPr>
          <p:cNvPicPr>
            <a:picLocks noChangeAspect="1"/>
          </p:cNvPicPr>
          <p:nvPr/>
        </p:nvPicPr>
        <p:blipFill>
          <a:blip r:embed="rId3"/>
          <a:stretch>
            <a:fillRect/>
          </a:stretch>
        </p:blipFill>
        <p:spPr>
          <a:xfrm>
            <a:off x="7620000" y="104701"/>
            <a:ext cx="4143953" cy="2695951"/>
          </a:xfrm>
          <a:prstGeom prst="rect">
            <a:avLst/>
          </a:prstGeom>
        </p:spPr>
      </p:pic>
      <p:sp>
        <p:nvSpPr>
          <p:cNvPr id="9" name="TextBox 8">
            <a:extLst>
              <a:ext uri="{FF2B5EF4-FFF2-40B4-BE49-F238E27FC236}">
                <a16:creationId xmlns:a16="http://schemas.microsoft.com/office/drawing/2014/main" id="{59286F81-F2C3-67DD-CB16-41FB38A2F463}"/>
              </a:ext>
            </a:extLst>
          </p:cNvPr>
          <p:cNvSpPr txBox="1"/>
          <p:nvPr/>
        </p:nvSpPr>
        <p:spPr>
          <a:xfrm>
            <a:off x="7467600" y="2800652"/>
            <a:ext cx="4883196" cy="369332"/>
          </a:xfrm>
          <a:prstGeom prst="rect">
            <a:avLst/>
          </a:prstGeom>
          <a:noFill/>
        </p:spPr>
        <p:txBody>
          <a:bodyPr wrap="none" rtlCol="0">
            <a:spAutoFit/>
          </a:bodyPr>
          <a:lstStyle/>
          <a:p>
            <a:r>
              <a:rPr lang="en-US" dirty="0"/>
              <a:t>Signal-flow graph of Gaussian classifier. </a:t>
            </a:r>
            <a:endParaRPr lang="en-IN" dirty="0"/>
          </a:p>
        </p:txBody>
      </p:sp>
    </p:spTree>
    <p:extLst>
      <p:ext uri="{BB962C8B-B14F-4D97-AF65-F5344CB8AC3E}">
        <p14:creationId xmlns:p14="http://schemas.microsoft.com/office/powerpoint/2010/main" val="357599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1CFDB2-A376-763F-9971-CB09EC73AE30}"/>
              </a:ext>
            </a:extLst>
          </p:cNvPr>
          <p:cNvSpPr>
            <a:spLocks noGrp="1"/>
          </p:cNvSpPr>
          <p:nvPr>
            <p:ph idx="1"/>
          </p:nvPr>
        </p:nvSpPr>
        <p:spPr/>
        <p:txBody>
          <a:bodyPr/>
          <a:lstStyle/>
          <a:p>
            <a:endParaRPr lang="en-IN" sz="2000" dirty="0"/>
          </a:p>
          <a:p>
            <a:endParaRPr lang="en-IN" sz="2000" dirty="0"/>
          </a:p>
          <a:p>
            <a:endParaRPr lang="en-IN" sz="2000" dirty="0"/>
          </a:p>
          <a:p>
            <a:endParaRPr lang="en-IN" sz="2000" dirty="0"/>
          </a:p>
          <a:p>
            <a:endParaRPr lang="en-IN" sz="2000" dirty="0"/>
          </a:p>
          <a:p>
            <a:pPr marL="0" indent="0">
              <a:buNone/>
            </a:pPr>
            <a:endParaRPr lang="en-IN" sz="2000" dirty="0"/>
          </a:p>
          <a:p>
            <a:endParaRPr lang="en-IN" dirty="0"/>
          </a:p>
        </p:txBody>
      </p:sp>
      <p:sp>
        <p:nvSpPr>
          <p:cNvPr id="6" name="Slide Number Placeholder 5">
            <a:extLst>
              <a:ext uri="{FF2B5EF4-FFF2-40B4-BE49-F238E27FC236}">
                <a16:creationId xmlns:a16="http://schemas.microsoft.com/office/drawing/2014/main" id="{33901826-05B8-815B-5138-028554EB45CC}"/>
              </a:ext>
            </a:extLst>
          </p:cNvPr>
          <p:cNvSpPr>
            <a:spLocks noGrp="1"/>
          </p:cNvSpPr>
          <p:nvPr>
            <p:ph type="sldNum" sz="quarter" idx="12"/>
          </p:nvPr>
        </p:nvSpPr>
        <p:spPr/>
        <p:txBody>
          <a:bodyPr/>
          <a:lstStyle/>
          <a:p>
            <a:fld id="{BB2CE0DE-867F-455F-B20B-96D381B4AB71}" type="slidenum">
              <a:rPr lang="en-US" smtClean="0"/>
              <a:t>13</a:t>
            </a:fld>
            <a:endParaRPr lang="en-US"/>
          </a:p>
        </p:txBody>
      </p:sp>
      <p:pic>
        <p:nvPicPr>
          <p:cNvPr id="7" name="Picture 6">
            <a:extLst>
              <a:ext uri="{FF2B5EF4-FFF2-40B4-BE49-F238E27FC236}">
                <a16:creationId xmlns:a16="http://schemas.microsoft.com/office/drawing/2014/main" id="{AB65B37C-3AA4-BF75-FA29-AD8436E901D1}"/>
              </a:ext>
            </a:extLst>
          </p:cNvPr>
          <p:cNvPicPr>
            <a:picLocks noChangeAspect="1"/>
          </p:cNvPicPr>
          <p:nvPr/>
        </p:nvPicPr>
        <p:blipFill>
          <a:blip r:embed="rId2"/>
          <a:stretch>
            <a:fillRect/>
          </a:stretch>
        </p:blipFill>
        <p:spPr>
          <a:xfrm>
            <a:off x="5791200" y="71119"/>
            <a:ext cx="3429000" cy="3051424"/>
          </a:xfrm>
          <a:prstGeom prst="rect">
            <a:avLst/>
          </a:prstGeom>
        </p:spPr>
      </p:pic>
      <p:pic>
        <p:nvPicPr>
          <p:cNvPr id="8" name="Picture 7">
            <a:extLst>
              <a:ext uri="{FF2B5EF4-FFF2-40B4-BE49-F238E27FC236}">
                <a16:creationId xmlns:a16="http://schemas.microsoft.com/office/drawing/2014/main" id="{63B06CBF-3232-08E1-D36C-EF08A99D84E6}"/>
              </a:ext>
            </a:extLst>
          </p:cNvPr>
          <p:cNvPicPr>
            <a:picLocks noChangeAspect="1"/>
          </p:cNvPicPr>
          <p:nvPr/>
        </p:nvPicPr>
        <p:blipFill>
          <a:blip r:embed="rId3"/>
          <a:srcRect b="24664"/>
          <a:stretch>
            <a:fillRect/>
          </a:stretch>
        </p:blipFill>
        <p:spPr>
          <a:xfrm>
            <a:off x="381000" y="218559"/>
            <a:ext cx="4677428" cy="15860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ACF5CA-C5AD-A74D-068A-70C6C7F1AAEE}"/>
                  </a:ext>
                </a:extLst>
              </p:cNvPr>
              <p:cNvSpPr txBox="1"/>
              <p:nvPr/>
            </p:nvSpPr>
            <p:spPr>
              <a:xfrm>
                <a:off x="605488" y="1977464"/>
                <a:ext cx="4434355" cy="1200329"/>
              </a:xfrm>
              <a:prstGeom prst="rect">
                <a:avLst/>
              </a:prstGeom>
              <a:noFill/>
            </p:spPr>
            <p:txBody>
              <a:bodyPr wrap="none" rtlCol="0">
                <a:spAutoFit/>
              </a:bodyPr>
              <a:lstStyle/>
              <a:p>
                <a:r>
                  <a:rPr lang="en-IN" dirty="0"/>
                  <a:t>For example, consider </a:t>
                </a:r>
              </a:p>
              <a:p>
                <a:r>
                  <a:rPr lang="en-IN" dirty="0"/>
                  <a:t>One input: </a:t>
                </a:r>
                <a14:m>
                  <m:oMath xmlns:m="http://schemas.openxmlformats.org/officeDocument/2006/math">
                    <m:r>
                      <a:rPr lang="en-IN" i="1">
                        <a:latin typeface="Cambria Math" panose="02040503050406030204" pitchFamily="18" charset="0"/>
                      </a:rPr>
                      <m:t>𝑥</m:t>
                    </m:r>
                    <m:r>
                      <a:rPr lang="en-IN">
                        <a:latin typeface="Cambria Math" panose="02040503050406030204" pitchFamily="18" charset="0"/>
                      </a:rPr>
                      <m:t>=</m:t>
                    </m:r>
                    <m:r>
                      <a:rPr lang="en-IN">
                        <a:latin typeface="Cambria Math" panose="02040503050406030204" pitchFamily="18" charset="0"/>
                      </a:rPr>
                      <m:t>1</m:t>
                    </m:r>
                  </m:oMath>
                </a14:m>
                <a:r>
                  <a:rPr lang="en-IN" dirty="0"/>
                  <a:t> ; Weight: </a:t>
                </a:r>
                <a14:m>
                  <m:oMath xmlns:m="http://schemas.openxmlformats.org/officeDocument/2006/math">
                    <m:r>
                      <a:rPr lang="en-IN" i="1">
                        <a:latin typeface="Cambria Math" panose="02040503050406030204" pitchFamily="18" charset="0"/>
                      </a:rPr>
                      <m:t>𝑤</m:t>
                    </m:r>
                    <m:r>
                      <a:rPr lang="en-IN">
                        <a:latin typeface="Cambria Math" panose="02040503050406030204" pitchFamily="18" charset="0"/>
                      </a:rPr>
                      <m:t>=</m:t>
                    </m:r>
                    <m:r>
                      <a:rPr lang="en-IN">
                        <a:latin typeface="Cambria Math" panose="02040503050406030204" pitchFamily="18" charset="0"/>
                      </a:rPr>
                      <m:t>2</m:t>
                    </m:r>
                  </m:oMath>
                </a14:m>
                <a:endParaRPr lang="en-IN" dirty="0"/>
              </a:p>
              <a:p>
                <a:r>
                  <a:rPr lang="en-IN" dirty="0"/>
                  <a:t>Then: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𝑢</m:t>
                        </m:r>
                      </m:e>
                      <m:sub>
                        <m:r>
                          <a:rPr lang="ar-AE" i="1">
                            <a:latin typeface="Cambria Math" panose="02040503050406030204" pitchFamily="18" charset="0"/>
                          </a:rPr>
                          <m:t>𝑘</m:t>
                        </m:r>
                      </m:sub>
                    </m:sSub>
                    <m:r>
                      <a:rPr lang="ar-AE">
                        <a:latin typeface="Cambria Math" panose="02040503050406030204" pitchFamily="18" charset="0"/>
                      </a:rPr>
                      <m:t>=</m:t>
                    </m:r>
                    <m:r>
                      <a:rPr lang="ar-AE" i="1">
                        <a:latin typeface="Cambria Math" panose="02040503050406030204" pitchFamily="18" charset="0"/>
                      </a:rPr>
                      <m:t>𝑤𝑥</m:t>
                    </m:r>
                    <m:r>
                      <a:rPr lang="ar-AE">
                        <a:latin typeface="Cambria Math" panose="02040503050406030204" pitchFamily="18" charset="0"/>
                      </a:rPr>
                      <m:t>=</m:t>
                    </m:r>
                    <m:r>
                      <a:rPr lang="ar-AE">
                        <a:latin typeface="Cambria Math" panose="02040503050406030204" pitchFamily="18" charset="0"/>
                      </a:rPr>
                      <m:t>2</m:t>
                    </m:r>
                    <m:r>
                      <a:rPr lang="en-IN">
                        <a:latin typeface="Cambria Math" panose="02040503050406030204" pitchFamily="18" charset="0"/>
                      </a:rPr>
                      <m:t> </m:t>
                    </m:r>
                  </m:oMath>
                </a14:m>
                <a:r>
                  <a:rPr lang="en-IN" dirty="0"/>
                  <a:t> Now vary </a:t>
                </a:r>
                <a:r>
                  <a:rPr lang="en-IN" b="1" dirty="0"/>
                  <a:t>bias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𝑏</m:t>
                        </m:r>
                      </m:e>
                      <m:sub>
                        <m:r>
                          <a:rPr lang="ar-AE" i="1">
                            <a:latin typeface="Cambria Math" panose="02040503050406030204" pitchFamily="18" charset="0"/>
                          </a:rPr>
                          <m:t>𝑘</m:t>
                        </m:r>
                      </m:sub>
                    </m:sSub>
                  </m:oMath>
                </a14:m>
                <a:r>
                  <a:rPr lang="ar-AE" dirty="0"/>
                  <a:t>.</a:t>
                </a:r>
              </a:p>
              <a:p>
                <a:endParaRPr lang="en-IN" dirty="0"/>
              </a:p>
            </p:txBody>
          </p:sp>
        </mc:Choice>
        <mc:Fallback xmlns="">
          <p:sp>
            <p:nvSpPr>
              <p:cNvPr id="12" name="TextBox 11">
                <a:extLst>
                  <a:ext uri="{FF2B5EF4-FFF2-40B4-BE49-F238E27FC236}">
                    <a16:creationId xmlns:a16="http://schemas.microsoft.com/office/drawing/2014/main" id="{63ACF5CA-C5AD-A74D-068A-70C6C7F1AAEE}"/>
                  </a:ext>
                </a:extLst>
              </p:cNvPr>
              <p:cNvSpPr txBox="1">
                <a:spLocks noRot="1" noChangeAspect="1" noMove="1" noResize="1" noEditPoints="1" noAdjustHandles="1" noChangeArrowheads="1" noChangeShapeType="1" noTextEdit="1"/>
              </p:cNvSpPr>
              <p:nvPr/>
            </p:nvSpPr>
            <p:spPr>
              <a:xfrm>
                <a:off x="605488" y="1977464"/>
                <a:ext cx="4434355" cy="1200329"/>
              </a:xfrm>
              <a:prstGeom prst="rect">
                <a:avLst/>
              </a:prstGeom>
              <a:blipFill>
                <a:blip r:embed="rId4"/>
                <a:stretch>
                  <a:fillRect l="-1099" t="-2538" r="-137"/>
                </a:stretch>
              </a:blipFill>
            </p:spPr>
            <p:txBody>
              <a:bodyPr/>
              <a:lstStyle/>
              <a:p>
                <a:r>
                  <a:rPr lang="en-IN">
                    <a:noFill/>
                  </a:rPr>
                  <a:t> </a:t>
                </a:r>
              </a:p>
            </p:txBody>
          </p:sp>
        </mc:Fallback>
      </mc:AlternateContent>
    </p:spTree>
    <p:extLst>
      <p:ext uri="{BB962C8B-B14F-4D97-AF65-F5344CB8AC3E}">
        <p14:creationId xmlns:p14="http://schemas.microsoft.com/office/powerpoint/2010/main" val="3769703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EC66-5A1D-4854-6630-4C7906253A3E}"/>
              </a:ext>
            </a:extLst>
          </p:cNvPr>
          <p:cNvSpPr>
            <a:spLocks noGrp="1"/>
          </p:cNvSpPr>
          <p:nvPr>
            <p:ph type="title"/>
          </p:nvPr>
        </p:nvSpPr>
        <p:spPr/>
        <p:txBody>
          <a:bodyPr/>
          <a:lstStyle/>
          <a:p>
            <a:r>
              <a:rPr lang="en-IN" dirty="0"/>
              <a:t>Bayes Classifier for a Gaussian Distribution</a:t>
            </a:r>
          </a:p>
        </p:txBody>
      </p:sp>
      <p:sp>
        <p:nvSpPr>
          <p:cNvPr id="3" name="Content Placeholder 2">
            <a:extLst>
              <a:ext uri="{FF2B5EF4-FFF2-40B4-BE49-F238E27FC236}">
                <a16:creationId xmlns:a16="http://schemas.microsoft.com/office/drawing/2014/main" id="{2CBAAA91-D504-C8C3-FD3D-46938E3D4B6D}"/>
              </a:ext>
            </a:extLst>
          </p:cNvPr>
          <p:cNvSpPr>
            <a:spLocks noGrp="1"/>
          </p:cNvSpPr>
          <p:nvPr>
            <p:ph idx="1"/>
          </p:nvPr>
        </p:nvSpPr>
        <p:spPr/>
        <p:txBody>
          <a:bodyPr/>
          <a:lstStyle/>
          <a:p>
            <a:pPr marL="0" indent="0">
              <a:buNone/>
            </a:pPr>
            <a:r>
              <a:rPr lang="en-US" sz="2400" dirty="0"/>
              <a:t>Two overlapping, one-dimensional Gaussian distributions.</a:t>
            </a:r>
            <a:endParaRPr lang="en-IN" sz="2400" dirty="0"/>
          </a:p>
        </p:txBody>
      </p:sp>
      <p:sp>
        <p:nvSpPr>
          <p:cNvPr id="4" name="Slide Number Placeholder 3">
            <a:extLst>
              <a:ext uri="{FF2B5EF4-FFF2-40B4-BE49-F238E27FC236}">
                <a16:creationId xmlns:a16="http://schemas.microsoft.com/office/drawing/2014/main" id="{0B380724-93C3-ED66-1C6B-00375C8C3245}"/>
              </a:ext>
            </a:extLst>
          </p:cNvPr>
          <p:cNvSpPr>
            <a:spLocks noGrp="1"/>
          </p:cNvSpPr>
          <p:nvPr>
            <p:ph type="sldNum" sz="quarter" idx="12"/>
          </p:nvPr>
        </p:nvSpPr>
        <p:spPr/>
        <p:txBody>
          <a:bodyPr/>
          <a:lstStyle/>
          <a:p>
            <a:fld id="{BB2CE0DE-867F-455F-B20B-96D381B4AB71}" type="slidenum">
              <a:rPr lang="en-US" smtClean="0"/>
              <a:t>130</a:t>
            </a:fld>
            <a:endParaRPr lang="en-US"/>
          </a:p>
        </p:txBody>
      </p:sp>
      <p:pic>
        <p:nvPicPr>
          <p:cNvPr id="6" name="Picture 5">
            <a:extLst>
              <a:ext uri="{FF2B5EF4-FFF2-40B4-BE49-F238E27FC236}">
                <a16:creationId xmlns:a16="http://schemas.microsoft.com/office/drawing/2014/main" id="{43807CFE-67F6-A052-A2D5-D9CFC5E4F12F}"/>
              </a:ext>
            </a:extLst>
          </p:cNvPr>
          <p:cNvPicPr>
            <a:picLocks noChangeAspect="1"/>
          </p:cNvPicPr>
          <p:nvPr/>
        </p:nvPicPr>
        <p:blipFill>
          <a:blip r:embed="rId2"/>
          <a:stretch>
            <a:fillRect/>
          </a:stretch>
        </p:blipFill>
        <p:spPr>
          <a:xfrm>
            <a:off x="1066800" y="1911020"/>
            <a:ext cx="5943600" cy="3735154"/>
          </a:xfrm>
          <a:prstGeom prst="rect">
            <a:avLst/>
          </a:prstGeom>
        </p:spPr>
      </p:pic>
    </p:spTree>
    <p:extLst>
      <p:ext uri="{BB962C8B-B14F-4D97-AF65-F5344CB8AC3E}">
        <p14:creationId xmlns:p14="http://schemas.microsoft.com/office/powerpoint/2010/main" val="32991297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305D95D-5AA0-7C71-563D-5354220A0634}"/>
              </a:ext>
            </a:extLst>
          </p:cNvPr>
          <p:cNvGraphicFramePr>
            <a:graphicFrameLocks noGrp="1"/>
          </p:cNvGraphicFramePr>
          <p:nvPr>
            <p:ph idx="1"/>
          </p:nvPr>
        </p:nvGraphicFramePr>
        <p:xfrm>
          <a:off x="28074" y="673768"/>
          <a:ext cx="11887200" cy="2839720"/>
        </p:xfrm>
        <a:graphic>
          <a:graphicData uri="http://schemas.openxmlformats.org/drawingml/2006/table">
            <a:tbl>
              <a:tblPr firstRow="1" bandRow="1">
                <a:tableStyleId>{5C22544A-7EE6-4342-B048-85BDC9FD1C3A}</a:tableStyleId>
              </a:tblPr>
              <a:tblGrid>
                <a:gridCol w="5943600">
                  <a:extLst>
                    <a:ext uri="{9D8B030D-6E8A-4147-A177-3AD203B41FA5}">
                      <a16:colId xmlns:a16="http://schemas.microsoft.com/office/drawing/2014/main" val="2039677922"/>
                    </a:ext>
                  </a:extLst>
                </a:gridCol>
                <a:gridCol w="5943600">
                  <a:extLst>
                    <a:ext uri="{9D8B030D-6E8A-4147-A177-3AD203B41FA5}">
                      <a16:colId xmlns:a16="http://schemas.microsoft.com/office/drawing/2014/main" val="2086184188"/>
                    </a:ext>
                  </a:extLst>
                </a:gridCol>
              </a:tblGrid>
              <a:tr h="370840">
                <a:tc>
                  <a:txBody>
                    <a:bodyPr/>
                    <a:lstStyle/>
                    <a:p>
                      <a:pPr algn="ctr"/>
                      <a:r>
                        <a:rPr lang="en-US" dirty="0">
                          <a:solidFill>
                            <a:schemeClr val="tx1"/>
                          </a:solidFill>
                        </a:rPr>
                        <a:t>Bayes Classifier</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Perceptron</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835610"/>
                  </a:ext>
                </a:extLst>
              </a:tr>
              <a:tr h="370840">
                <a:tc>
                  <a:txBody>
                    <a:bodyPr/>
                    <a:lstStyle/>
                    <a:p>
                      <a:pPr algn="just"/>
                      <a:r>
                        <a:rPr lang="en-US" dirty="0">
                          <a:solidFill>
                            <a:schemeClr val="tx1"/>
                          </a:solidFill>
                        </a:rPr>
                        <a:t>The Bayes classifier is a probabilistic, that calculates posterior probabilities to minimize misclassification risk.</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dirty="0">
                          <a:solidFill>
                            <a:schemeClr val="tx1"/>
                          </a:solidFill>
                        </a:rPr>
                        <a:t>Perceptron is a linear, and iterative algorithm that updates a decision boundary (hyperplane) based solely on misclassified examples. </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7337717"/>
                  </a:ext>
                </a:extLst>
              </a:tr>
              <a:tr h="370840">
                <a:tc>
                  <a:txBody>
                    <a:bodyPr/>
                    <a:lstStyle/>
                    <a:p>
                      <a:pPr algn="just"/>
                      <a:r>
                        <a:rPr lang="en-US" dirty="0">
                          <a:solidFill>
                            <a:schemeClr val="tx1"/>
                          </a:solidFill>
                        </a:rPr>
                        <a:t>Bayes classifiers can handle complex distributions. </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dirty="0" err="1">
                          <a:solidFill>
                            <a:schemeClr val="tx1"/>
                          </a:solidFill>
                        </a:rPr>
                        <a:t>Perceptrons</a:t>
                      </a:r>
                      <a:r>
                        <a:rPr lang="en-US" dirty="0">
                          <a:solidFill>
                            <a:schemeClr val="tx1"/>
                          </a:solidFill>
                        </a:rPr>
                        <a:t> require linearly separable data to converge. </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52448"/>
                  </a:ext>
                </a:extLst>
              </a:tr>
              <a:tr h="370840">
                <a:tc>
                  <a:txBody>
                    <a:bodyPr/>
                    <a:lstStyle/>
                    <a:p>
                      <a:r>
                        <a:rPr lang="en-US" sz="1800" b="0" i="0" kern="1200" dirty="0">
                          <a:solidFill>
                            <a:schemeClr val="dk1"/>
                          </a:solidFill>
                          <a:effectLst/>
                          <a:latin typeface="+mn-lt"/>
                          <a:ea typeface="+mn-ea"/>
                          <a:cs typeface="+mn-cs"/>
                        </a:rPr>
                        <a:t>Bayes algorithm uses an unsupervised learning method where the probabilities are calculated based on the training data.</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kern="1200" dirty="0">
                          <a:solidFill>
                            <a:schemeClr val="dk1"/>
                          </a:solidFill>
                          <a:effectLst/>
                          <a:latin typeface="+mn-lt"/>
                          <a:ea typeface="+mn-ea"/>
                          <a:cs typeface="+mn-cs"/>
                        </a:rPr>
                        <a:t>The perceptron algorithm uses a supervised learning method where the weights are adjusted based on the error of the previous prediction</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4318767"/>
                  </a:ext>
                </a:extLst>
              </a:tr>
            </a:tbl>
          </a:graphicData>
        </a:graphic>
      </p:graphicFrame>
      <p:sp>
        <p:nvSpPr>
          <p:cNvPr id="4" name="Slide Number Placeholder 3">
            <a:extLst>
              <a:ext uri="{FF2B5EF4-FFF2-40B4-BE49-F238E27FC236}">
                <a16:creationId xmlns:a16="http://schemas.microsoft.com/office/drawing/2014/main" id="{97EA52EF-F4C9-C232-A918-CFAF7C22B6CE}"/>
              </a:ext>
            </a:extLst>
          </p:cNvPr>
          <p:cNvSpPr>
            <a:spLocks noGrp="1"/>
          </p:cNvSpPr>
          <p:nvPr>
            <p:ph type="sldNum" sz="quarter" idx="12"/>
          </p:nvPr>
        </p:nvSpPr>
        <p:spPr/>
        <p:txBody>
          <a:bodyPr/>
          <a:lstStyle/>
          <a:p>
            <a:fld id="{BB2CE0DE-867F-455F-B20B-96D381B4AB71}" type="slidenum">
              <a:rPr lang="en-US" smtClean="0"/>
              <a:t>131</a:t>
            </a:fld>
            <a:endParaRPr lang="en-US"/>
          </a:p>
        </p:txBody>
      </p:sp>
      <p:pic>
        <p:nvPicPr>
          <p:cNvPr id="6" name="Picture 5">
            <a:extLst>
              <a:ext uri="{FF2B5EF4-FFF2-40B4-BE49-F238E27FC236}">
                <a16:creationId xmlns:a16="http://schemas.microsoft.com/office/drawing/2014/main" id="{7405257F-A917-A9E1-9B02-4D822E0D4178}"/>
              </a:ext>
            </a:extLst>
          </p:cNvPr>
          <p:cNvPicPr>
            <a:picLocks noChangeAspect="1"/>
          </p:cNvPicPr>
          <p:nvPr/>
        </p:nvPicPr>
        <p:blipFill>
          <a:blip r:embed="rId2"/>
          <a:srcRect b="19774"/>
          <a:stretch>
            <a:fillRect/>
          </a:stretch>
        </p:blipFill>
        <p:spPr>
          <a:xfrm>
            <a:off x="761999" y="3820352"/>
            <a:ext cx="4910877" cy="2363880"/>
          </a:xfrm>
          <a:prstGeom prst="rect">
            <a:avLst/>
          </a:prstGeom>
        </p:spPr>
      </p:pic>
      <p:pic>
        <p:nvPicPr>
          <p:cNvPr id="7" name="Picture 6">
            <a:extLst>
              <a:ext uri="{FF2B5EF4-FFF2-40B4-BE49-F238E27FC236}">
                <a16:creationId xmlns:a16="http://schemas.microsoft.com/office/drawing/2014/main" id="{033C45C7-37EB-84E6-A7C3-B4F65301A2F1}"/>
              </a:ext>
            </a:extLst>
          </p:cNvPr>
          <p:cNvPicPr>
            <a:picLocks noChangeAspect="1"/>
          </p:cNvPicPr>
          <p:nvPr/>
        </p:nvPicPr>
        <p:blipFill>
          <a:blip r:embed="rId3"/>
          <a:srcRect r="47112" b="9643"/>
          <a:stretch>
            <a:fillRect/>
          </a:stretch>
        </p:blipFill>
        <p:spPr>
          <a:xfrm>
            <a:off x="7467600" y="3617152"/>
            <a:ext cx="3352800" cy="2570481"/>
          </a:xfrm>
          <a:prstGeom prst="rect">
            <a:avLst/>
          </a:prstGeom>
        </p:spPr>
      </p:pic>
    </p:spTree>
    <p:extLst>
      <p:ext uri="{BB962C8B-B14F-4D97-AF65-F5344CB8AC3E}">
        <p14:creationId xmlns:p14="http://schemas.microsoft.com/office/powerpoint/2010/main" val="41532830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AF5A-13A6-FE74-585D-A7FD2087C749}"/>
              </a:ext>
            </a:extLst>
          </p:cNvPr>
          <p:cNvSpPr>
            <a:spLocks noGrp="1"/>
          </p:cNvSpPr>
          <p:nvPr>
            <p:ph type="title"/>
          </p:nvPr>
        </p:nvSpPr>
        <p:spPr/>
        <p:txBody>
          <a:bodyPr/>
          <a:lstStyle/>
          <a:p>
            <a:r>
              <a:rPr lang="en-US" sz="2400" dirty="0">
                <a:solidFill>
                  <a:srgbClr val="262626"/>
                </a:solidFill>
                <a:latin typeface="Inter"/>
              </a:rPr>
              <a:t>Relation between Perceptron and Bayes Classifier for a Gaussian Environment</a:t>
            </a:r>
            <a:endParaRPr lang="en-IN" sz="2400" dirty="0"/>
          </a:p>
        </p:txBody>
      </p:sp>
      <p:sp>
        <p:nvSpPr>
          <p:cNvPr id="3" name="Content Placeholder 2">
            <a:extLst>
              <a:ext uri="{FF2B5EF4-FFF2-40B4-BE49-F238E27FC236}">
                <a16:creationId xmlns:a16="http://schemas.microsoft.com/office/drawing/2014/main" id="{7476A975-80EF-AFE0-3139-6997102C2D99}"/>
              </a:ext>
            </a:extLst>
          </p:cNvPr>
          <p:cNvSpPr>
            <a:spLocks noGrp="1"/>
          </p:cNvSpPr>
          <p:nvPr>
            <p:ph idx="1"/>
          </p:nvPr>
        </p:nvSpPr>
        <p:spPr/>
        <p:txBody>
          <a:bodyPr/>
          <a:lstStyle/>
          <a:p>
            <a:pPr marL="0" indent="0">
              <a:buNone/>
            </a:pPr>
            <a:r>
              <a:rPr lang="en-US" dirty="0"/>
              <a:t>Questions</a:t>
            </a:r>
          </a:p>
          <a:p>
            <a:pPr marL="0" indent="0">
              <a:buNone/>
            </a:pPr>
            <a:r>
              <a:rPr lang="en-US" dirty="0"/>
              <a:t>1. How does the signal-flow graph of a Gaussian classifier represent the classification process, and how does it relate to two overlapping, one-dimensional Gaussian distributions with suitable diagrams? </a:t>
            </a:r>
          </a:p>
          <a:p>
            <a:pPr marL="0" indent="0">
              <a:buNone/>
            </a:pPr>
            <a:r>
              <a:rPr lang="en-IN" dirty="0"/>
              <a:t>2. </a:t>
            </a:r>
            <a:r>
              <a:rPr lang="en-US" dirty="0"/>
              <a:t>Illustrate the two equivalent implementations of the Bayes classifier, and how do the likelihood ratio test and the loglikelihood ratio test differ in their approach with suitable diagrams? </a:t>
            </a: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E3EC11EB-B005-F710-8899-05157CDCD488}"/>
              </a:ext>
            </a:extLst>
          </p:cNvPr>
          <p:cNvSpPr>
            <a:spLocks noGrp="1"/>
          </p:cNvSpPr>
          <p:nvPr>
            <p:ph type="sldNum" sz="quarter" idx="12"/>
          </p:nvPr>
        </p:nvSpPr>
        <p:spPr/>
        <p:txBody>
          <a:bodyPr/>
          <a:lstStyle/>
          <a:p>
            <a:fld id="{BB2CE0DE-867F-455F-B20B-96D381B4AB71}" type="slidenum">
              <a:rPr lang="en-US" smtClean="0"/>
              <a:t>132</a:t>
            </a:fld>
            <a:endParaRPr lang="en-US"/>
          </a:p>
        </p:txBody>
      </p:sp>
    </p:spTree>
    <p:extLst>
      <p:ext uri="{BB962C8B-B14F-4D97-AF65-F5344CB8AC3E}">
        <p14:creationId xmlns:p14="http://schemas.microsoft.com/office/powerpoint/2010/main" val="1298993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ED9AB-3613-D81B-4E6E-651C9D72F3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BD31D-7ED0-2828-CD46-EF5DDA3EFA0D}"/>
              </a:ext>
            </a:extLst>
          </p:cNvPr>
          <p:cNvSpPr>
            <a:spLocks noGrp="1"/>
          </p:cNvSpPr>
          <p:nvPr>
            <p:ph type="ctrTitle"/>
          </p:nvPr>
        </p:nvSpPr>
        <p:spPr/>
        <p:txBody>
          <a:bodyPr/>
          <a:lstStyle/>
          <a:p>
            <a:r>
              <a:rPr lang="en-US" sz="2800" dirty="0">
                <a:solidFill>
                  <a:srgbClr val="262626"/>
                </a:solidFill>
                <a:latin typeface="Inter"/>
              </a:rPr>
              <a:t>The Least-Mean- Square Algorithm:</a:t>
            </a:r>
            <a:br>
              <a:rPr lang="en-US" sz="2800" dirty="0">
                <a:solidFill>
                  <a:srgbClr val="262626"/>
                </a:solidFill>
                <a:latin typeface="Inter"/>
              </a:rPr>
            </a:br>
            <a:r>
              <a:rPr lang="en-US" sz="2800" dirty="0">
                <a:solidFill>
                  <a:srgbClr val="262626"/>
                </a:solidFill>
                <a:latin typeface="Inter"/>
              </a:rPr>
              <a:t>Statistical LMS Learning Theory for Small Learning Rate Parameter</a:t>
            </a:r>
            <a:endParaRPr lang="en-US" sz="2800" dirty="0"/>
          </a:p>
        </p:txBody>
      </p:sp>
      <p:sp>
        <p:nvSpPr>
          <p:cNvPr id="3" name="Subtitle 2">
            <a:extLst>
              <a:ext uri="{FF2B5EF4-FFF2-40B4-BE49-F238E27FC236}">
                <a16:creationId xmlns:a16="http://schemas.microsoft.com/office/drawing/2014/main" id="{8758CD79-ED66-38B0-5E86-19D7BDE72ECF}"/>
              </a:ext>
            </a:extLst>
          </p:cNvPr>
          <p:cNvSpPr>
            <a:spLocks noGrp="1"/>
          </p:cNvSpPr>
          <p:nvPr>
            <p:ph type="subTitle" idx="1"/>
          </p:nvPr>
        </p:nvSpPr>
        <p:spPr/>
        <p:txBody>
          <a:bodyPr/>
          <a:lstStyle/>
          <a:p>
            <a:pPr marL="457200" indent="-457200">
              <a:buFontTx/>
              <a:buChar char="-"/>
            </a:pPr>
            <a:endParaRPr lang="en-US" dirty="0"/>
          </a:p>
        </p:txBody>
      </p:sp>
      <p:sp>
        <p:nvSpPr>
          <p:cNvPr id="6" name="Slide Number Placeholder 5">
            <a:extLst>
              <a:ext uri="{FF2B5EF4-FFF2-40B4-BE49-F238E27FC236}">
                <a16:creationId xmlns:a16="http://schemas.microsoft.com/office/drawing/2014/main" id="{551494B9-D774-C321-FC54-F09D61CF87DF}"/>
              </a:ext>
            </a:extLst>
          </p:cNvPr>
          <p:cNvSpPr>
            <a:spLocks noGrp="1"/>
          </p:cNvSpPr>
          <p:nvPr>
            <p:ph type="sldNum" sz="quarter" idx="12"/>
          </p:nvPr>
        </p:nvSpPr>
        <p:spPr/>
        <p:txBody>
          <a:bodyPr/>
          <a:lstStyle/>
          <a:p>
            <a:fld id="{BB2CE0DE-867F-455F-B20B-96D381B4AB71}" type="slidenum">
              <a:rPr lang="en-US" smtClean="0"/>
              <a:t>133</a:t>
            </a:fld>
            <a:endParaRPr lang="en-US"/>
          </a:p>
        </p:txBody>
      </p:sp>
    </p:spTree>
    <p:extLst>
      <p:ext uri="{BB962C8B-B14F-4D97-AF65-F5344CB8AC3E}">
        <p14:creationId xmlns:p14="http://schemas.microsoft.com/office/powerpoint/2010/main" val="14452712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96A6D-E3CD-DA87-98BB-14118E45AF10}"/>
              </a:ext>
            </a:extLst>
          </p:cNvPr>
          <p:cNvSpPr>
            <a:spLocks noGrp="1"/>
          </p:cNvSpPr>
          <p:nvPr>
            <p:ph type="title"/>
          </p:nvPr>
        </p:nvSpPr>
        <p:spPr/>
        <p:txBody>
          <a:bodyPr/>
          <a:lstStyle/>
          <a:p>
            <a:r>
              <a:rPr lang="en-US" dirty="0"/>
              <a:t>Least-Mean-Square (LMS) Algorithm</a:t>
            </a:r>
            <a:endParaRPr lang="en-IN" dirty="0"/>
          </a:p>
        </p:txBody>
      </p:sp>
      <p:sp>
        <p:nvSpPr>
          <p:cNvPr id="4" name="Slide Number Placeholder 3">
            <a:extLst>
              <a:ext uri="{FF2B5EF4-FFF2-40B4-BE49-F238E27FC236}">
                <a16:creationId xmlns:a16="http://schemas.microsoft.com/office/drawing/2014/main" id="{470AFF6C-B120-A791-F827-375FF68D0497}"/>
              </a:ext>
            </a:extLst>
          </p:cNvPr>
          <p:cNvSpPr>
            <a:spLocks noGrp="1"/>
          </p:cNvSpPr>
          <p:nvPr>
            <p:ph type="sldNum" sz="quarter" idx="12"/>
          </p:nvPr>
        </p:nvSpPr>
        <p:spPr/>
        <p:txBody>
          <a:bodyPr/>
          <a:lstStyle/>
          <a:p>
            <a:fld id="{BB2CE0DE-867F-455F-B20B-96D381B4AB71}" type="slidenum">
              <a:rPr lang="en-US" smtClean="0"/>
              <a:t>134</a:t>
            </a:fld>
            <a:endParaRPr lang="en-US"/>
          </a:p>
        </p:txBody>
      </p:sp>
      <p:sp>
        <p:nvSpPr>
          <p:cNvPr id="3" name="Content Placeholder 2">
            <a:extLst>
              <a:ext uri="{FF2B5EF4-FFF2-40B4-BE49-F238E27FC236}">
                <a16:creationId xmlns:a16="http://schemas.microsoft.com/office/drawing/2014/main" id="{90F18FFE-E996-1B4E-CBF0-1BA1169E6E4E}"/>
              </a:ext>
            </a:extLst>
          </p:cNvPr>
          <p:cNvSpPr>
            <a:spLocks noGrp="1"/>
          </p:cNvSpPr>
          <p:nvPr>
            <p:ph idx="1"/>
          </p:nvPr>
        </p:nvSpPr>
        <p:spPr/>
        <p:txBody>
          <a:bodyPr/>
          <a:lstStyle/>
          <a:p>
            <a:r>
              <a:rPr lang="en-US" dirty="0"/>
              <a:t>LMS </a:t>
            </a:r>
            <a:r>
              <a:rPr lang="en-US" sz="2800" dirty="0"/>
              <a:t>Algorithm or Least-Mean-Square Algorithms used to adjust the weights in ADALINE</a:t>
            </a:r>
          </a:p>
          <a:p>
            <a:r>
              <a:rPr lang="en-US" sz="2800" dirty="0"/>
              <a:t>ADALINE: Adaptive Linear Neuron/Adaptive </a:t>
            </a:r>
            <a:r>
              <a:rPr lang="en-US" sz="2800" dirty="0" err="1"/>
              <a:t>LINear</a:t>
            </a:r>
            <a:r>
              <a:rPr lang="en-US" sz="2800" dirty="0"/>
              <a:t> Element.</a:t>
            </a:r>
            <a:endParaRPr lang="en-IN" sz="2800" dirty="0"/>
          </a:p>
        </p:txBody>
      </p:sp>
      <p:grpSp>
        <p:nvGrpSpPr>
          <p:cNvPr id="43" name="Group 42">
            <a:extLst>
              <a:ext uri="{FF2B5EF4-FFF2-40B4-BE49-F238E27FC236}">
                <a16:creationId xmlns:a16="http://schemas.microsoft.com/office/drawing/2014/main" id="{40E9D861-26CE-11FD-297E-ED4BF58B6430}"/>
              </a:ext>
            </a:extLst>
          </p:cNvPr>
          <p:cNvGrpSpPr/>
          <p:nvPr/>
        </p:nvGrpSpPr>
        <p:grpSpPr>
          <a:xfrm>
            <a:off x="894251" y="3276600"/>
            <a:ext cx="8067165" cy="2995166"/>
            <a:chOff x="894251" y="3276600"/>
            <a:chExt cx="8067165" cy="2995166"/>
          </a:xfrm>
        </p:grpSpPr>
        <p:sp>
          <p:nvSpPr>
            <p:cNvPr id="5" name="Oval 4">
              <a:extLst>
                <a:ext uri="{FF2B5EF4-FFF2-40B4-BE49-F238E27FC236}">
                  <a16:creationId xmlns:a16="http://schemas.microsoft.com/office/drawing/2014/main" id="{4F9A778F-DBB6-F099-F5E0-56B47F6F8FCC}"/>
                </a:ext>
              </a:extLst>
            </p:cNvPr>
            <p:cNvSpPr/>
            <p:nvPr/>
          </p:nvSpPr>
          <p:spPr bwMode="auto">
            <a:xfrm>
              <a:off x="1910865" y="3276600"/>
              <a:ext cx="762000" cy="6096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 </a:t>
              </a:r>
              <a:r>
                <a:rPr kumimoji="0" lang="en-US" sz="1600" b="0" i="0" u="none" strike="noStrike" cap="none" normalizeH="0" baseline="0" dirty="0">
                  <a:ln>
                    <a:noFill/>
                  </a:ln>
                  <a:solidFill>
                    <a:schemeClr val="tx1"/>
                  </a:solidFill>
                  <a:effectLst/>
                  <a:latin typeface="Verdana" pitchFamily="34" charset="0"/>
                </a:rPr>
                <a:t>X</a:t>
              </a:r>
              <a:r>
                <a:rPr kumimoji="0" lang="en-US" sz="1600" b="0" i="0" u="none" strike="noStrike" cap="none" normalizeH="0" baseline="-25000" dirty="0">
                  <a:ln>
                    <a:noFill/>
                  </a:ln>
                  <a:solidFill>
                    <a:schemeClr val="tx1"/>
                  </a:solidFill>
                  <a:effectLst/>
                  <a:latin typeface="Verdana" pitchFamily="34" charset="0"/>
                </a:rPr>
                <a:t>0</a:t>
              </a:r>
              <a:endParaRPr kumimoji="0" lang="en-IN" sz="1400" b="0" i="0" u="none" strike="noStrike" cap="none" normalizeH="0" baseline="-25000" dirty="0">
                <a:ln>
                  <a:noFill/>
                </a:ln>
                <a:solidFill>
                  <a:schemeClr val="tx1"/>
                </a:solidFill>
                <a:effectLst/>
                <a:latin typeface="Verdana" pitchFamily="34" charset="0"/>
              </a:endParaRPr>
            </a:p>
          </p:txBody>
        </p:sp>
        <p:sp>
          <p:nvSpPr>
            <p:cNvPr id="8" name="Oval 7">
              <a:extLst>
                <a:ext uri="{FF2B5EF4-FFF2-40B4-BE49-F238E27FC236}">
                  <a16:creationId xmlns:a16="http://schemas.microsoft.com/office/drawing/2014/main" id="{DDFFA2F6-FBDC-CC72-8ED2-7E1209EF6F72}"/>
                </a:ext>
              </a:extLst>
            </p:cNvPr>
            <p:cNvSpPr/>
            <p:nvPr/>
          </p:nvSpPr>
          <p:spPr bwMode="auto">
            <a:xfrm>
              <a:off x="1876452" y="4076700"/>
              <a:ext cx="762000" cy="6096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 </a:t>
              </a:r>
              <a:r>
                <a:rPr kumimoji="0" lang="en-US" sz="1600" b="0" i="0" u="none" strike="noStrike" cap="none" normalizeH="0" baseline="0" dirty="0">
                  <a:ln>
                    <a:noFill/>
                  </a:ln>
                  <a:solidFill>
                    <a:schemeClr val="tx1"/>
                  </a:solidFill>
                  <a:effectLst/>
                  <a:latin typeface="Verdana" pitchFamily="34" charset="0"/>
                </a:rPr>
                <a:t>X</a:t>
              </a:r>
              <a:r>
                <a:rPr kumimoji="0" lang="en-US" sz="1600" b="0" i="0" u="none" strike="noStrike" cap="none" normalizeH="0" baseline="-25000" dirty="0">
                  <a:ln>
                    <a:noFill/>
                  </a:ln>
                  <a:solidFill>
                    <a:schemeClr val="tx1"/>
                  </a:solidFill>
                  <a:effectLst/>
                  <a:latin typeface="Verdana" pitchFamily="34" charset="0"/>
                </a:rPr>
                <a:t>1</a:t>
              </a:r>
              <a:endParaRPr kumimoji="0" lang="en-IN" sz="1400" b="0" i="0" u="none" strike="noStrike" cap="none" normalizeH="0" baseline="-25000" dirty="0">
                <a:ln>
                  <a:noFill/>
                </a:ln>
                <a:solidFill>
                  <a:schemeClr val="tx1"/>
                </a:solidFill>
                <a:effectLst/>
                <a:latin typeface="Verdana" pitchFamily="34" charset="0"/>
              </a:endParaRPr>
            </a:p>
          </p:txBody>
        </p:sp>
        <p:sp>
          <p:nvSpPr>
            <p:cNvPr id="9" name="Oval 8">
              <a:extLst>
                <a:ext uri="{FF2B5EF4-FFF2-40B4-BE49-F238E27FC236}">
                  <a16:creationId xmlns:a16="http://schemas.microsoft.com/office/drawing/2014/main" id="{209DA45D-FF68-512C-913C-DD8E93D9B2A0}"/>
                </a:ext>
              </a:extLst>
            </p:cNvPr>
            <p:cNvSpPr/>
            <p:nvPr/>
          </p:nvSpPr>
          <p:spPr bwMode="auto">
            <a:xfrm>
              <a:off x="1910865" y="5105400"/>
              <a:ext cx="762000" cy="6096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 </a:t>
              </a:r>
              <a:r>
                <a:rPr kumimoji="0" lang="en-US" b="0" i="0" u="none" strike="noStrike" cap="none" normalizeH="0" baseline="0" dirty="0">
                  <a:ln>
                    <a:noFill/>
                  </a:ln>
                  <a:solidFill>
                    <a:schemeClr val="tx1"/>
                  </a:solidFill>
                  <a:effectLst/>
                  <a:latin typeface="Verdana" pitchFamily="34" charset="0"/>
                </a:rPr>
                <a:t>X</a:t>
              </a:r>
              <a:r>
                <a:rPr kumimoji="0" lang="en-US" b="0" i="0" u="none" strike="noStrike" cap="none" normalizeH="0" baseline="-25000" dirty="0">
                  <a:ln>
                    <a:noFill/>
                  </a:ln>
                  <a:solidFill>
                    <a:schemeClr val="tx1"/>
                  </a:solidFill>
                  <a:effectLst/>
                  <a:latin typeface="Verdana" pitchFamily="34" charset="0"/>
                </a:rPr>
                <a:t>2</a:t>
              </a:r>
              <a:endParaRPr kumimoji="0" lang="en-IN" sz="1400" b="0" i="0" u="none" strike="noStrike" cap="none" normalizeH="0" baseline="-25000" dirty="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DD12AD08-82A1-7191-1A04-B97FADF0D477}"/>
                </a:ext>
              </a:extLst>
            </p:cNvPr>
            <p:cNvSpPr/>
            <p:nvPr/>
          </p:nvSpPr>
          <p:spPr bwMode="auto">
            <a:xfrm>
              <a:off x="3739665" y="4038600"/>
              <a:ext cx="1059426"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t>  </a:t>
              </a:r>
              <a:r>
                <a:rPr lang="el-GR" dirty="0"/>
                <a:t>Σ</a:t>
              </a:r>
              <a:r>
                <a:rPr lang="en-US" dirty="0" err="1"/>
                <a:t>w</a:t>
              </a:r>
              <a:r>
                <a:rPr lang="en-US" baseline="-25000" dirty="0" err="1"/>
                <a:t>i</a:t>
              </a:r>
              <a:r>
                <a:rPr lang="en-US" dirty="0" err="1"/>
                <a:t>x</a:t>
              </a:r>
              <a:r>
                <a:rPr lang="en-US" baseline="-25000" dirty="0" err="1"/>
                <a:t>i</a:t>
              </a:r>
              <a:r>
                <a:rPr lang="el-GR" dirty="0"/>
                <a:t> </a:t>
              </a:r>
              <a:endParaRPr kumimoji="0" lang="en-IN" sz="1800" b="0" i="0" u="none" strike="noStrike" cap="none" normalizeH="0" baseline="0" dirty="0">
                <a:ln>
                  <a:noFill/>
                </a:ln>
                <a:solidFill>
                  <a:schemeClr val="tx1"/>
                </a:solidFill>
                <a:effectLst/>
                <a:latin typeface="Verdana" pitchFamily="34" charset="0"/>
              </a:endParaRPr>
            </a:p>
          </p:txBody>
        </p:sp>
        <p:sp>
          <p:nvSpPr>
            <p:cNvPr id="13" name="TextBox 12">
              <a:extLst>
                <a:ext uri="{FF2B5EF4-FFF2-40B4-BE49-F238E27FC236}">
                  <a16:creationId xmlns:a16="http://schemas.microsoft.com/office/drawing/2014/main" id="{E3B53DBE-7DED-391B-4577-C5830738A25F}"/>
                </a:ext>
              </a:extLst>
            </p:cNvPr>
            <p:cNvSpPr txBox="1"/>
            <p:nvPr/>
          </p:nvSpPr>
          <p:spPr>
            <a:xfrm>
              <a:off x="894251" y="3370302"/>
              <a:ext cx="1083951" cy="369332"/>
            </a:xfrm>
            <a:prstGeom prst="rect">
              <a:avLst/>
            </a:prstGeom>
            <a:noFill/>
          </p:spPr>
          <p:txBody>
            <a:bodyPr wrap="none" rtlCol="0">
              <a:spAutoFit/>
            </a:bodyPr>
            <a:lstStyle/>
            <a:p>
              <a:r>
                <a:rPr lang="en-US" dirty="0"/>
                <a:t>Bias =1</a:t>
              </a:r>
              <a:endParaRPr lang="en-IN" dirty="0"/>
            </a:p>
          </p:txBody>
        </p:sp>
        <p:cxnSp>
          <p:nvCxnSpPr>
            <p:cNvPr id="15" name="Straight Arrow Connector 14">
              <a:extLst>
                <a:ext uri="{FF2B5EF4-FFF2-40B4-BE49-F238E27FC236}">
                  <a16:creationId xmlns:a16="http://schemas.microsoft.com/office/drawing/2014/main" id="{08F9B283-922B-6D3F-FA31-E67CD863899E}"/>
                </a:ext>
              </a:extLst>
            </p:cNvPr>
            <p:cNvCxnSpPr>
              <a:stCxn id="5" idx="6"/>
            </p:cNvCxnSpPr>
            <p:nvPr/>
          </p:nvCxnSpPr>
          <p:spPr bwMode="auto">
            <a:xfrm>
              <a:off x="2672865" y="3581400"/>
              <a:ext cx="1066800" cy="7620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4B4CA16D-91E8-8DA1-AEA9-1D177B32989E}"/>
                </a:ext>
              </a:extLst>
            </p:cNvPr>
            <p:cNvCxnSpPr>
              <a:cxnSpLocks/>
              <a:stCxn id="8" idx="6"/>
            </p:cNvCxnSpPr>
            <p:nvPr/>
          </p:nvCxnSpPr>
          <p:spPr bwMode="auto">
            <a:xfrm>
              <a:off x="2638452" y="4381500"/>
              <a:ext cx="1059426" cy="1229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36C3FACE-7C6B-B1F1-1306-DB8DF2885546}"/>
                </a:ext>
              </a:extLst>
            </p:cNvPr>
            <p:cNvCxnSpPr/>
            <p:nvPr/>
          </p:nvCxnSpPr>
          <p:spPr bwMode="auto">
            <a:xfrm flipV="1">
              <a:off x="2672865" y="4495800"/>
              <a:ext cx="1066800" cy="9144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7ABCF886-1FDF-0727-4EC3-FB758D9E97E7}"/>
                </a:ext>
              </a:extLst>
            </p:cNvPr>
            <p:cNvSpPr txBox="1"/>
            <p:nvPr/>
          </p:nvSpPr>
          <p:spPr>
            <a:xfrm>
              <a:off x="2894263" y="3495550"/>
              <a:ext cx="471604" cy="369332"/>
            </a:xfrm>
            <a:prstGeom prst="rect">
              <a:avLst/>
            </a:prstGeom>
            <a:noFill/>
          </p:spPr>
          <p:txBody>
            <a:bodyPr wrap="none" rtlCol="0">
              <a:spAutoFit/>
            </a:bodyPr>
            <a:lstStyle/>
            <a:p>
              <a:r>
                <a:rPr lang="en-US" dirty="0"/>
                <a:t>w</a:t>
              </a:r>
              <a:r>
                <a:rPr lang="en-US" baseline="-25000" dirty="0"/>
                <a:t>0</a:t>
              </a:r>
              <a:endParaRPr lang="en-IN" baseline="-25000" dirty="0"/>
            </a:p>
          </p:txBody>
        </p:sp>
        <p:sp>
          <p:nvSpPr>
            <p:cNvPr id="22" name="TextBox 21">
              <a:extLst>
                <a:ext uri="{FF2B5EF4-FFF2-40B4-BE49-F238E27FC236}">
                  <a16:creationId xmlns:a16="http://schemas.microsoft.com/office/drawing/2014/main" id="{78603F44-767A-9745-8175-74D45D94D617}"/>
                </a:ext>
              </a:extLst>
            </p:cNvPr>
            <p:cNvSpPr txBox="1"/>
            <p:nvPr/>
          </p:nvSpPr>
          <p:spPr>
            <a:xfrm>
              <a:off x="2717454" y="4012168"/>
              <a:ext cx="471604" cy="369332"/>
            </a:xfrm>
            <a:prstGeom prst="rect">
              <a:avLst/>
            </a:prstGeom>
            <a:noFill/>
          </p:spPr>
          <p:txBody>
            <a:bodyPr wrap="none" rtlCol="0">
              <a:spAutoFit/>
            </a:bodyPr>
            <a:lstStyle/>
            <a:p>
              <a:r>
                <a:rPr lang="en-US" dirty="0"/>
                <a:t>w</a:t>
              </a:r>
              <a:r>
                <a:rPr lang="en-US" baseline="-25000" dirty="0"/>
                <a:t>1</a:t>
              </a:r>
              <a:endParaRPr lang="en-IN" baseline="-25000" dirty="0"/>
            </a:p>
          </p:txBody>
        </p:sp>
        <p:sp>
          <p:nvSpPr>
            <p:cNvPr id="23" name="TextBox 22">
              <a:extLst>
                <a:ext uri="{FF2B5EF4-FFF2-40B4-BE49-F238E27FC236}">
                  <a16:creationId xmlns:a16="http://schemas.microsoft.com/office/drawing/2014/main" id="{689A5F86-C7AE-FBB5-034F-4C0879B43196}"/>
                </a:ext>
              </a:extLst>
            </p:cNvPr>
            <p:cNvSpPr txBox="1"/>
            <p:nvPr/>
          </p:nvSpPr>
          <p:spPr>
            <a:xfrm>
              <a:off x="2665491" y="4768334"/>
              <a:ext cx="471604" cy="369332"/>
            </a:xfrm>
            <a:prstGeom prst="rect">
              <a:avLst/>
            </a:prstGeom>
            <a:noFill/>
          </p:spPr>
          <p:txBody>
            <a:bodyPr wrap="none" rtlCol="0">
              <a:spAutoFit/>
            </a:bodyPr>
            <a:lstStyle/>
            <a:p>
              <a:r>
                <a:rPr lang="en-US" dirty="0"/>
                <a:t>w</a:t>
              </a:r>
              <a:r>
                <a:rPr lang="en-US" baseline="-25000" dirty="0"/>
                <a:t>2</a:t>
              </a:r>
              <a:endParaRPr lang="en-IN" baseline="-25000" dirty="0"/>
            </a:p>
          </p:txBody>
        </p:sp>
        <p:cxnSp>
          <p:nvCxnSpPr>
            <p:cNvPr id="25" name="Straight Connector 24">
              <a:extLst>
                <a:ext uri="{FF2B5EF4-FFF2-40B4-BE49-F238E27FC236}">
                  <a16:creationId xmlns:a16="http://schemas.microsoft.com/office/drawing/2014/main" id="{816F3B42-36B3-AFE7-8030-3B33B0D4B3DB}"/>
                </a:ext>
              </a:extLst>
            </p:cNvPr>
            <p:cNvCxnSpPr>
              <a:stCxn id="10" idx="3"/>
            </p:cNvCxnSpPr>
            <p:nvPr/>
          </p:nvCxnSpPr>
          <p:spPr bwMode="auto">
            <a:xfrm>
              <a:off x="4799091" y="4343400"/>
              <a:ext cx="12905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E4C3422-1E53-FFAD-65E6-0DC7C7EE5D63}"/>
                </a:ext>
              </a:extLst>
            </p:cNvPr>
            <p:cNvCxnSpPr/>
            <p:nvPr/>
          </p:nvCxnSpPr>
          <p:spPr bwMode="auto">
            <a:xfrm>
              <a:off x="6089651" y="4343400"/>
              <a:ext cx="0" cy="7942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Rectangle 29">
              <a:extLst>
                <a:ext uri="{FF2B5EF4-FFF2-40B4-BE49-F238E27FC236}">
                  <a16:creationId xmlns:a16="http://schemas.microsoft.com/office/drawing/2014/main" id="{469F8C52-B5CC-EA1E-B549-B2EBD5AF13DB}"/>
                </a:ext>
              </a:extLst>
            </p:cNvPr>
            <p:cNvSpPr/>
            <p:nvPr/>
          </p:nvSpPr>
          <p:spPr bwMode="auto">
            <a:xfrm>
              <a:off x="5634757" y="5137666"/>
              <a:ext cx="918440" cy="35902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t>  ---</a:t>
              </a:r>
              <a:endParaRPr kumimoji="0" lang="en-IN" sz="1800" b="0" i="0" u="none" strike="noStrike" cap="none" normalizeH="0" baseline="0" dirty="0">
                <a:ln>
                  <a:noFill/>
                </a:ln>
                <a:solidFill>
                  <a:schemeClr val="tx1"/>
                </a:solidFill>
                <a:effectLst/>
                <a:latin typeface="Verdana" pitchFamily="34" charset="0"/>
              </a:endParaRPr>
            </a:p>
          </p:txBody>
        </p:sp>
        <p:cxnSp>
          <p:nvCxnSpPr>
            <p:cNvPr id="32" name="Straight Arrow Connector 31">
              <a:extLst>
                <a:ext uri="{FF2B5EF4-FFF2-40B4-BE49-F238E27FC236}">
                  <a16:creationId xmlns:a16="http://schemas.microsoft.com/office/drawing/2014/main" id="{63BC573F-EA3F-5993-3047-36F135E9DCF5}"/>
                </a:ext>
              </a:extLst>
            </p:cNvPr>
            <p:cNvCxnSpPr>
              <a:stCxn id="30" idx="2"/>
            </p:cNvCxnSpPr>
            <p:nvPr/>
          </p:nvCxnSpPr>
          <p:spPr bwMode="auto">
            <a:xfrm flipH="1">
              <a:off x="6089651" y="5496694"/>
              <a:ext cx="4326" cy="4469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A15C0618-AA22-720A-E9DE-AEC905E32AF3}"/>
                </a:ext>
              </a:extLst>
            </p:cNvPr>
            <p:cNvSpPr txBox="1"/>
            <p:nvPr/>
          </p:nvSpPr>
          <p:spPr>
            <a:xfrm>
              <a:off x="5074006" y="5902434"/>
              <a:ext cx="2006447" cy="369332"/>
            </a:xfrm>
            <a:prstGeom prst="rect">
              <a:avLst/>
            </a:prstGeom>
            <a:noFill/>
          </p:spPr>
          <p:txBody>
            <a:bodyPr wrap="none" rtlCol="0">
              <a:spAutoFit/>
            </a:bodyPr>
            <a:lstStyle/>
            <a:p>
              <a:r>
                <a:rPr lang="en-US" dirty="0"/>
                <a:t>Error Generator</a:t>
              </a:r>
              <a:endParaRPr lang="en-IN" dirty="0"/>
            </a:p>
          </p:txBody>
        </p:sp>
        <p:cxnSp>
          <p:nvCxnSpPr>
            <p:cNvPr id="39" name="Straight Arrow Connector 38">
              <a:extLst>
                <a:ext uri="{FF2B5EF4-FFF2-40B4-BE49-F238E27FC236}">
                  <a16:creationId xmlns:a16="http://schemas.microsoft.com/office/drawing/2014/main" id="{7DBB27DA-5157-8A2F-11D2-920329C1D78A}"/>
                </a:ext>
              </a:extLst>
            </p:cNvPr>
            <p:cNvCxnSpPr>
              <a:cxnSpLocks/>
              <a:endCxn id="30" idx="3"/>
            </p:cNvCxnSpPr>
            <p:nvPr/>
          </p:nvCxnSpPr>
          <p:spPr bwMode="auto">
            <a:xfrm flipH="1">
              <a:off x="6553197" y="5317180"/>
              <a:ext cx="33675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Box 40">
              <a:extLst>
                <a:ext uri="{FF2B5EF4-FFF2-40B4-BE49-F238E27FC236}">
                  <a16:creationId xmlns:a16="http://schemas.microsoft.com/office/drawing/2014/main" id="{72E96F94-DB70-12C3-F345-DE6A6A5C50BD}"/>
                </a:ext>
              </a:extLst>
            </p:cNvPr>
            <p:cNvSpPr txBox="1"/>
            <p:nvPr/>
          </p:nvSpPr>
          <p:spPr>
            <a:xfrm>
              <a:off x="6892410" y="5102942"/>
              <a:ext cx="2069006" cy="369332"/>
            </a:xfrm>
            <a:prstGeom prst="rect">
              <a:avLst/>
            </a:prstGeom>
            <a:noFill/>
          </p:spPr>
          <p:txBody>
            <a:bodyPr wrap="square" rtlCol="0">
              <a:spAutoFit/>
            </a:bodyPr>
            <a:lstStyle/>
            <a:p>
              <a:r>
                <a:rPr lang="en-US" dirty="0"/>
                <a:t>d</a:t>
              </a:r>
              <a:r>
                <a:rPr lang="en-US" sz="1400" dirty="0"/>
                <a:t> desired output</a:t>
              </a:r>
              <a:endParaRPr lang="en-IN" sz="1400" dirty="0"/>
            </a:p>
          </p:txBody>
        </p:sp>
        <p:sp>
          <p:nvSpPr>
            <p:cNvPr id="42" name="TextBox 41">
              <a:extLst>
                <a:ext uri="{FF2B5EF4-FFF2-40B4-BE49-F238E27FC236}">
                  <a16:creationId xmlns:a16="http://schemas.microsoft.com/office/drawing/2014/main" id="{0295C0D1-4221-4456-E477-47FB938A00B1}"/>
                </a:ext>
              </a:extLst>
            </p:cNvPr>
            <p:cNvSpPr txBox="1"/>
            <p:nvPr/>
          </p:nvSpPr>
          <p:spPr>
            <a:xfrm>
              <a:off x="6247453" y="5553228"/>
              <a:ext cx="1814920" cy="369332"/>
            </a:xfrm>
            <a:prstGeom prst="rect">
              <a:avLst/>
            </a:prstGeom>
            <a:noFill/>
          </p:spPr>
          <p:txBody>
            <a:bodyPr wrap="none" rtlCol="0">
              <a:spAutoFit/>
            </a:bodyPr>
            <a:lstStyle/>
            <a:p>
              <a:r>
                <a:rPr lang="en-US" dirty="0"/>
                <a:t>e = d - </a:t>
              </a:r>
              <a:r>
                <a:rPr lang="el-GR" dirty="0"/>
                <a:t>Σ</a:t>
              </a:r>
              <a:r>
                <a:rPr lang="en-US" dirty="0" err="1"/>
                <a:t>w</a:t>
              </a:r>
              <a:r>
                <a:rPr lang="en-US" baseline="-25000" dirty="0" err="1"/>
                <a:t>i</a:t>
              </a:r>
              <a:r>
                <a:rPr lang="en-US" dirty="0" err="1"/>
                <a:t>x</a:t>
              </a:r>
              <a:r>
                <a:rPr lang="en-US" baseline="-25000" dirty="0" err="1"/>
                <a:t>i</a:t>
              </a:r>
              <a:r>
                <a:rPr lang="el-GR" dirty="0"/>
                <a:t> </a:t>
              </a:r>
              <a:r>
                <a:rPr lang="en-US" dirty="0"/>
                <a:t> </a:t>
              </a:r>
              <a:endParaRPr lang="en-IN" dirty="0"/>
            </a:p>
          </p:txBody>
        </p:sp>
      </p:grpSp>
    </p:spTree>
    <p:extLst>
      <p:ext uri="{BB962C8B-B14F-4D97-AF65-F5344CB8AC3E}">
        <p14:creationId xmlns:p14="http://schemas.microsoft.com/office/powerpoint/2010/main" val="27168500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C725-3B58-7171-CFE9-44B78B157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211DB-E0F3-B9B7-0EAB-5FC4EA1EEA18}"/>
              </a:ext>
            </a:extLst>
          </p:cNvPr>
          <p:cNvSpPr>
            <a:spLocks noGrp="1"/>
          </p:cNvSpPr>
          <p:nvPr>
            <p:ph type="title"/>
          </p:nvPr>
        </p:nvSpPr>
        <p:spPr/>
        <p:txBody>
          <a:bodyPr/>
          <a:lstStyle/>
          <a:p>
            <a:r>
              <a:rPr lang="en-US" dirty="0"/>
              <a:t>Least-Mean-Square (LMS) Algorithm</a:t>
            </a:r>
            <a:endParaRPr lang="en-IN" dirty="0"/>
          </a:p>
        </p:txBody>
      </p:sp>
      <p:sp>
        <p:nvSpPr>
          <p:cNvPr id="4" name="Slide Number Placeholder 3">
            <a:extLst>
              <a:ext uri="{FF2B5EF4-FFF2-40B4-BE49-F238E27FC236}">
                <a16:creationId xmlns:a16="http://schemas.microsoft.com/office/drawing/2014/main" id="{73FC031B-F686-4E51-74FA-6A3CB3B8891F}"/>
              </a:ext>
            </a:extLst>
          </p:cNvPr>
          <p:cNvSpPr>
            <a:spLocks noGrp="1"/>
          </p:cNvSpPr>
          <p:nvPr>
            <p:ph type="sldNum" sz="quarter" idx="12"/>
          </p:nvPr>
        </p:nvSpPr>
        <p:spPr/>
        <p:txBody>
          <a:bodyPr/>
          <a:lstStyle/>
          <a:p>
            <a:fld id="{BB2CE0DE-867F-455F-B20B-96D381B4AB71}" type="slidenum">
              <a:rPr lang="en-US" smtClean="0"/>
              <a:t>135</a:t>
            </a:fld>
            <a:endParaRPr lang="en-US"/>
          </a:p>
        </p:txBody>
      </p:sp>
      <p:sp>
        <p:nvSpPr>
          <p:cNvPr id="3" name="Content Placeholder 2">
            <a:extLst>
              <a:ext uri="{FF2B5EF4-FFF2-40B4-BE49-F238E27FC236}">
                <a16:creationId xmlns:a16="http://schemas.microsoft.com/office/drawing/2014/main" id="{6E840B6D-61F1-1DBC-81FE-0511ADFB5C09}"/>
              </a:ext>
            </a:extLst>
          </p:cNvPr>
          <p:cNvSpPr>
            <a:spLocks noGrp="1"/>
          </p:cNvSpPr>
          <p:nvPr>
            <p:ph idx="1"/>
          </p:nvPr>
        </p:nvSpPr>
        <p:spPr/>
        <p:txBody>
          <a:bodyPr/>
          <a:lstStyle/>
          <a:p>
            <a:r>
              <a:rPr lang="en-US" sz="2000" dirty="0"/>
              <a:t>LMS </a:t>
            </a:r>
            <a:r>
              <a:rPr lang="en-US" sz="1800" dirty="0"/>
              <a:t>Algorithm or Least-Mean-Square Algorithms used to adjust the weights in ADALINE</a:t>
            </a:r>
          </a:p>
          <a:p>
            <a:r>
              <a:rPr lang="en-US" sz="1800" dirty="0"/>
              <a:t>ADALINE: Adaptive Linear Neuron/Adaptive </a:t>
            </a:r>
            <a:r>
              <a:rPr lang="en-US" sz="1800" dirty="0" err="1"/>
              <a:t>LINear</a:t>
            </a:r>
            <a:r>
              <a:rPr lang="en-US" sz="1800" dirty="0"/>
              <a:t> Element.</a:t>
            </a:r>
            <a:endParaRPr lang="en-IN" sz="1800" dirty="0"/>
          </a:p>
        </p:txBody>
      </p:sp>
      <p:grpSp>
        <p:nvGrpSpPr>
          <p:cNvPr id="43" name="Group 42">
            <a:extLst>
              <a:ext uri="{FF2B5EF4-FFF2-40B4-BE49-F238E27FC236}">
                <a16:creationId xmlns:a16="http://schemas.microsoft.com/office/drawing/2014/main" id="{2A9AC242-1C59-C4A3-76CD-C33D3F68E73E}"/>
              </a:ext>
            </a:extLst>
          </p:cNvPr>
          <p:cNvGrpSpPr/>
          <p:nvPr/>
        </p:nvGrpSpPr>
        <p:grpSpPr>
          <a:xfrm>
            <a:off x="990600" y="2514600"/>
            <a:ext cx="8067165" cy="2995166"/>
            <a:chOff x="894251" y="3276600"/>
            <a:chExt cx="8067165" cy="2995166"/>
          </a:xfrm>
        </p:grpSpPr>
        <p:sp>
          <p:nvSpPr>
            <p:cNvPr id="5" name="Oval 4">
              <a:extLst>
                <a:ext uri="{FF2B5EF4-FFF2-40B4-BE49-F238E27FC236}">
                  <a16:creationId xmlns:a16="http://schemas.microsoft.com/office/drawing/2014/main" id="{53163B11-7C05-AB55-91BA-5F2F1251C4E8}"/>
                </a:ext>
              </a:extLst>
            </p:cNvPr>
            <p:cNvSpPr/>
            <p:nvPr/>
          </p:nvSpPr>
          <p:spPr bwMode="auto">
            <a:xfrm>
              <a:off x="1910865" y="3276600"/>
              <a:ext cx="762000" cy="6096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 </a:t>
              </a:r>
              <a:r>
                <a:rPr kumimoji="0" lang="en-US" sz="1600" b="0" i="0" u="none" strike="noStrike" cap="none" normalizeH="0" baseline="0" dirty="0">
                  <a:ln>
                    <a:noFill/>
                  </a:ln>
                  <a:solidFill>
                    <a:schemeClr val="tx1"/>
                  </a:solidFill>
                  <a:effectLst/>
                  <a:latin typeface="Verdana" pitchFamily="34" charset="0"/>
                </a:rPr>
                <a:t>X</a:t>
              </a:r>
              <a:r>
                <a:rPr kumimoji="0" lang="en-US" sz="1600" b="0" i="0" u="none" strike="noStrike" cap="none" normalizeH="0" baseline="-25000" dirty="0">
                  <a:ln>
                    <a:noFill/>
                  </a:ln>
                  <a:solidFill>
                    <a:schemeClr val="tx1"/>
                  </a:solidFill>
                  <a:effectLst/>
                  <a:latin typeface="Verdana" pitchFamily="34" charset="0"/>
                </a:rPr>
                <a:t>0</a:t>
              </a:r>
              <a:endParaRPr kumimoji="0" lang="en-IN" sz="1400" b="0" i="0" u="none" strike="noStrike" cap="none" normalizeH="0" baseline="-25000" dirty="0">
                <a:ln>
                  <a:noFill/>
                </a:ln>
                <a:solidFill>
                  <a:schemeClr val="tx1"/>
                </a:solidFill>
                <a:effectLst/>
                <a:latin typeface="Verdana" pitchFamily="34" charset="0"/>
              </a:endParaRPr>
            </a:p>
          </p:txBody>
        </p:sp>
        <p:sp>
          <p:nvSpPr>
            <p:cNvPr id="8" name="Oval 7">
              <a:extLst>
                <a:ext uri="{FF2B5EF4-FFF2-40B4-BE49-F238E27FC236}">
                  <a16:creationId xmlns:a16="http://schemas.microsoft.com/office/drawing/2014/main" id="{37FBFCCD-2866-08AB-8145-6948E104B1A9}"/>
                </a:ext>
              </a:extLst>
            </p:cNvPr>
            <p:cNvSpPr/>
            <p:nvPr/>
          </p:nvSpPr>
          <p:spPr bwMode="auto">
            <a:xfrm>
              <a:off x="1876452" y="4076700"/>
              <a:ext cx="762000" cy="6096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 </a:t>
              </a:r>
              <a:r>
                <a:rPr kumimoji="0" lang="en-US" sz="1600" b="0" i="0" u="none" strike="noStrike" cap="none" normalizeH="0" baseline="0" dirty="0">
                  <a:ln>
                    <a:noFill/>
                  </a:ln>
                  <a:solidFill>
                    <a:schemeClr val="tx1"/>
                  </a:solidFill>
                  <a:effectLst/>
                  <a:latin typeface="Verdana" pitchFamily="34" charset="0"/>
                </a:rPr>
                <a:t>X</a:t>
              </a:r>
              <a:r>
                <a:rPr kumimoji="0" lang="en-US" sz="1600" b="0" i="0" u="none" strike="noStrike" cap="none" normalizeH="0" baseline="-25000" dirty="0">
                  <a:ln>
                    <a:noFill/>
                  </a:ln>
                  <a:solidFill>
                    <a:schemeClr val="tx1"/>
                  </a:solidFill>
                  <a:effectLst/>
                  <a:latin typeface="Verdana" pitchFamily="34" charset="0"/>
                </a:rPr>
                <a:t>1</a:t>
              </a:r>
              <a:endParaRPr kumimoji="0" lang="en-IN" sz="1400" b="0" i="0" u="none" strike="noStrike" cap="none" normalizeH="0" baseline="-25000" dirty="0">
                <a:ln>
                  <a:noFill/>
                </a:ln>
                <a:solidFill>
                  <a:schemeClr val="tx1"/>
                </a:solidFill>
                <a:effectLst/>
                <a:latin typeface="Verdana" pitchFamily="34" charset="0"/>
              </a:endParaRPr>
            </a:p>
          </p:txBody>
        </p:sp>
        <p:sp>
          <p:nvSpPr>
            <p:cNvPr id="9" name="Oval 8">
              <a:extLst>
                <a:ext uri="{FF2B5EF4-FFF2-40B4-BE49-F238E27FC236}">
                  <a16:creationId xmlns:a16="http://schemas.microsoft.com/office/drawing/2014/main" id="{9EEC9670-7430-03AB-A20D-AB4CE84BCFBF}"/>
                </a:ext>
              </a:extLst>
            </p:cNvPr>
            <p:cNvSpPr/>
            <p:nvPr/>
          </p:nvSpPr>
          <p:spPr bwMode="auto">
            <a:xfrm>
              <a:off x="1910865" y="5105400"/>
              <a:ext cx="762000" cy="6096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 </a:t>
              </a:r>
              <a:r>
                <a:rPr kumimoji="0" lang="en-US" b="0" i="0" u="none" strike="noStrike" cap="none" normalizeH="0" baseline="0" dirty="0">
                  <a:ln>
                    <a:noFill/>
                  </a:ln>
                  <a:solidFill>
                    <a:schemeClr val="tx1"/>
                  </a:solidFill>
                  <a:effectLst/>
                  <a:latin typeface="Verdana" pitchFamily="34" charset="0"/>
                </a:rPr>
                <a:t>X</a:t>
              </a:r>
              <a:r>
                <a:rPr kumimoji="0" lang="en-US" b="0" i="0" u="none" strike="noStrike" cap="none" normalizeH="0" baseline="-25000" dirty="0">
                  <a:ln>
                    <a:noFill/>
                  </a:ln>
                  <a:solidFill>
                    <a:schemeClr val="tx1"/>
                  </a:solidFill>
                  <a:effectLst/>
                  <a:latin typeface="Verdana" pitchFamily="34" charset="0"/>
                </a:rPr>
                <a:t>2</a:t>
              </a:r>
              <a:endParaRPr kumimoji="0" lang="en-IN" sz="1400" b="0" i="0" u="none" strike="noStrike" cap="none" normalizeH="0" baseline="-25000" dirty="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2637ACE1-A5E2-EA66-B4F0-9C1F7959EE29}"/>
                </a:ext>
              </a:extLst>
            </p:cNvPr>
            <p:cNvSpPr/>
            <p:nvPr/>
          </p:nvSpPr>
          <p:spPr bwMode="auto">
            <a:xfrm>
              <a:off x="3739665" y="4038600"/>
              <a:ext cx="1059426"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t>  </a:t>
              </a:r>
              <a:r>
                <a:rPr lang="el-GR" dirty="0"/>
                <a:t>Σ</a:t>
              </a:r>
              <a:r>
                <a:rPr lang="en-US" dirty="0" err="1"/>
                <a:t>w</a:t>
              </a:r>
              <a:r>
                <a:rPr lang="en-US" baseline="-25000" dirty="0" err="1"/>
                <a:t>i</a:t>
              </a:r>
              <a:r>
                <a:rPr lang="en-US" dirty="0" err="1"/>
                <a:t>x</a:t>
              </a:r>
              <a:r>
                <a:rPr lang="en-US" baseline="-25000" dirty="0" err="1"/>
                <a:t>i</a:t>
              </a:r>
              <a:r>
                <a:rPr lang="el-GR" dirty="0"/>
                <a:t> </a:t>
              </a:r>
              <a:endParaRPr kumimoji="0" lang="en-IN" sz="1800" b="0" i="0" u="none" strike="noStrike" cap="none" normalizeH="0" baseline="0" dirty="0">
                <a:ln>
                  <a:noFill/>
                </a:ln>
                <a:solidFill>
                  <a:schemeClr val="tx1"/>
                </a:solidFill>
                <a:effectLst/>
                <a:latin typeface="Verdana" pitchFamily="34" charset="0"/>
              </a:endParaRPr>
            </a:p>
          </p:txBody>
        </p:sp>
        <p:sp>
          <p:nvSpPr>
            <p:cNvPr id="13" name="TextBox 12">
              <a:extLst>
                <a:ext uri="{FF2B5EF4-FFF2-40B4-BE49-F238E27FC236}">
                  <a16:creationId xmlns:a16="http://schemas.microsoft.com/office/drawing/2014/main" id="{0E003996-D7DD-A414-364D-D94FC13317EF}"/>
                </a:ext>
              </a:extLst>
            </p:cNvPr>
            <p:cNvSpPr txBox="1"/>
            <p:nvPr/>
          </p:nvSpPr>
          <p:spPr>
            <a:xfrm>
              <a:off x="894251" y="3370302"/>
              <a:ext cx="1083951" cy="369332"/>
            </a:xfrm>
            <a:prstGeom prst="rect">
              <a:avLst/>
            </a:prstGeom>
            <a:noFill/>
          </p:spPr>
          <p:txBody>
            <a:bodyPr wrap="none" rtlCol="0">
              <a:spAutoFit/>
            </a:bodyPr>
            <a:lstStyle/>
            <a:p>
              <a:r>
                <a:rPr lang="en-US" dirty="0"/>
                <a:t>Bias =1</a:t>
              </a:r>
              <a:endParaRPr lang="en-IN" dirty="0"/>
            </a:p>
          </p:txBody>
        </p:sp>
        <p:cxnSp>
          <p:nvCxnSpPr>
            <p:cNvPr id="15" name="Straight Arrow Connector 14">
              <a:extLst>
                <a:ext uri="{FF2B5EF4-FFF2-40B4-BE49-F238E27FC236}">
                  <a16:creationId xmlns:a16="http://schemas.microsoft.com/office/drawing/2014/main" id="{9CA0500D-B07C-60A5-2E45-91EB0236E264}"/>
                </a:ext>
              </a:extLst>
            </p:cNvPr>
            <p:cNvCxnSpPr>
              <a:stCxn id="5" idx="6"/>
            </p:cNvCxnSpPr>
            <p:nvPr/>
          </p:nvCxnSpPr>
          <p:spPr bwMode="auto">
            <a:xfrm>
              <a:off x="2672865" y="3581400"/>
              <a:ext cx="1066800" cy="7620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FF82E68-DF29-D23E-C63A-BBA38586F058}"/>
                </a:ext>
              </a:extLst>
            </p:cNvPr>
            <p:cNvCxnSpPr>
              <a:cxnSpLocks/>
              <a:stCxn id="8" idx="6"/>
            </p:cNvCxnSpPr>
            <p:nvPr/>
          </p:nvCxnSpPr>
          <p:spPr bwMode="auto">
            <a:xfrm>
              <a:off x="2638452" y="4381500"/>
              <a:ext cx="1059426" cy="1229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4D222761-BC61-76EA-F23F-0EDA9B6B22E2}"/>
                </a:ext>
              </a:extLst>
            </p:cNvPr>
            <p:cNvCxnSpPr/>
            <p:nvPr/>
          </p:nvCxnSpPr>
          <p:spPr bwMode="auto">
            <a:xfrm flipV="1">
              <a:off x="2672865" y="4495800"/>
              <a:ext cx="1066800" cy="9144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706A9CBE-6572-0300-B490-CE8A12B600FE}"/>
                </a:ext>
              </a:extLst>
            </p:cNvPr>
            <p:cNvSpPr txBox="1"/>
            <p:nvPr/>
          </p:nvSpPr>
          <p:spPr>
            <a:xfrm>
              <a:off x="2894263" y="3495550"/>
              <a:ext cx="471604" cy="369332"/>
            </a:xfrm>
            <a:prstGeom prst="rect">
              <a:avLst/>
            </a:prstGeom>
            <a:noFill/>
          </p:spPr>
          <p:txBody>
            <a:bodyPr wrap="none" rtlCol="0">
              <a:spAutoFit/>
            </a:bodyPr>
            <a:lstStyle/>
            <a:p>
              <a:r>
                <a:rPr lang="en-US" dirty="0"/>
                <a:t>w</a:t>
              </a:r>
              <a:r>
                <a:rPr lang="en-US" baseline="-25000" dirty="0"/>
                <a:t>0</a:t>
              </a:r>
              <a:endParaRPr lang="en-IN" baseline="-25000" dirty="0"/>
            </a:p>
          </p:txBody>
        </p:sp>
        <p:sp>
          <p:nvSpPr>
            <p:cNvPr id="22" name="TextBox 21">
              <a:extLst>
                <a:ext uri="{FF2B5EF4-FFF2-40B4-BE49-F238E27FC236}">
                  <a16:creationId xmlns:a16="http://schemas.microsoft.com/office/drawing/2014/main" id="{9040A7BD-4827-EFB4-2DED-0EF20A7E1038}"/>
                </a:ext>
              </a:extLst>
            </p:cNvPr>
            <p:cNvSpPr txBox="1"/>
            <p:nvPr/>
          </p:nvSpPr>
          <p:spPr>
            <a:xfrm>
              <a:off x="2717454" y="4012168"/>
              <a:ext cx="471604" cy="369332"/>
            </a:xfrm>
            <a:prstGeom prst="rect">
              <a:avLst/>
            </a:prstGeom>
            <a:noFill/>
          </p:spPr>
          <p:txBody>
            <a:bodyPr wrap="none" rtlCol="0">
              <a:spAutoFit/>
            </a:bodyPr>
            <a:lstStyle/>
            <a:p>
              <a:r>
                <a:rPr lang="en-US" dirty="0"/>
                <a:t>w</a:t>
              </a:r>
              <a:r>
                <a:rPr lang="en-US" baseline="-25000" dirty="0"/>
                <a:t>1</a:t>
              </a:r>
              <a:endParaRPr lang="en-IN" baseline="-25000" dirty="0"/>
            </a:p>
          </p:txBody>
        </p:sp>
        <p:sp>
          <p:nvSpPr>
            <p:cNvPr id="23" name="TextBox 22">
              <a:extLst>
                <a:ext uri="{FF2B5EF4-FFF2-40B4-BE49-F238E27FC236}">
                  <a16:creationId xmlns:a16="http://schemas.microsoft.com/office/drawing/2014/main" id="{701A0B54-3ED4-3245-4DF5-AA5D97DA9118}"/>
                </a:ext>
              </a:extLst>
            </p:cNvPr>
            <p:cNvSpPr txBox="1"/>
            <p:nvPr/>
          </p:nvSpPr>
          <p:spPr>
            <a:xfrm>
              <a:off x="2665491" y="4768334"/>
              <a:ext cx="471604" cy="369332"/>
            </a:xfrm>
            <a:prstGeom prst="rect">
              <a:avLst/>
            </a:prstGeom>
            <a:noFill/>
          </p:spPr>
          <p:txBody>
            <a:bodyPr wrap="none" rtlCol="0">
              <a:spAutoFit/>
            </a:bodyPr>
            <a:lstStyle/>
            <a:p>
              <a:r>
                <a:rPr lang="en-US" dirty="0"/>
                <a:t>w</a:t>
              </a:r>
              <a:r>
                <a:rPr lang="en-US" baseline="-25000" dirty="0"/>
                <a:t>2</a:t>
              </a:r>
              <a:endParaRPr lang="en-IN" baseline="-25000" dirty="0"/>
            </a:p>
          </p:txBody>
        </p:sp>
        <p:cxnSp>
          <p:nvCxnSpPr>
            <p:cNvPr id="25" name="Straight Connector 24">
              <a:extLst>
                <a:ext uri="{FF2B5EF4-FFF2-40B4-BE49-F238E27FC236}">
                  <a16:creationId xmlns:a16="http://schemas.microsoft.com/office/drawing/2014/main" id="{3DFC0896-78F6-AADD-759C-562445A5F287}"/>
                </a:ext>
              </a:extLst>
            </p:cNvPr>
            <p:cNvCxnSpPr>
              <a:stCxn id="10" idx="3"/>
            </p:cNvCxnSpPr>
            <p:nvPr/>
          </p:nvCxnSpPr>
          <p:spPr bwMode="auto">
            <a:xfrm>
              <a:off x="4799091" y="4343400"/>
              <a:ext cx="12905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37F7F84-8098-5C8D-4A78-88145C512D4D}"/>
                </a:ext>
              </a:extLst>
            </p:cNvPr>
            <p:cNvCxnSpPr/>
            <p:nvPr/>
          </p:nvCxnSpPr>
          <p:spPr bwMode="auto">
            <a:xfrm>
              <a:off x="6089651" y="4343400"/>
              <a:ext cx="0" cy="7942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Rectangle 29">
              <a:extLst>
                <a:ext uri="{FF2B5EF4-FFF2-40B4-BE49-F238E27FC236}">
                  <a16:creationId xmlns:a16="http://schemas.microsoft.com/office/drawing/2014/main" id="{0EF2670A-3E6C-E371-E854-86E288122B32}"/>
                </a:ext>
              </a:extLst>
            </p:cNvPr>
            <p:cNvSpPr/>
            <p:nvPr/>
          </p:nvSpPr>
          <p:spPr bwMode="auto">
            <a:xfrm>
              <a:off x="5634757" y="5137666"/>
              <a:ext cx="918440" cy="35902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t>  ---</a:t>
              </a:r>
              <a:endParaRPr kumimoji="0" lang="en-IN" sz="1800" b="0" i="0" u="none" strike="noStrike" cap="none" normalizeH="0" baseline="0" dirty="0">
                <a:ln>
                  <a:noFill/>
                </a:ln>
                <a:solidFill>
                  <a:schemeClr val="tx1"/>
                </a:solidFill>
                <a:effectLst/>
                <a:latin typeface="Verdana" pitchFamily="34" charset="0"/>
              </a:endParaRPr>
            </a:p>
          </p:txBody>
        </p:sp>
        <p:cxnSp>
          <p:nvCxnSpPr>
            <p:cNvPr id="32" name="Straight Arrow Connector 31">
              <a:extLst>
                <a:ext uri="{FF2B5EF4-FFF2-40B4-BE49-F238E27FC236}">
                  <a16:creationId xmlns:a16="http://schemas.microsoft.com/office/drawing/2014/main" id="{BB2BBCAD-C703-E8EF-028B-165DCE8D57DB}"/>
                </a:ext>
              </a:extLst>
            </p:cNvPr>
            <p:cNvCxnSpPr>
              <a:stCxn id="30" idx="2"/>
            </p:cNvCxnSpPr>
            <p:nvPr/>
          </p:nvCxnSpPr>
          <p:spPr bwMode="auto">
            <a:xfrm flipH="1">
              <a:off x="6089651" y="5496694"/>
              <a:ext cx="4326" cy="4469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235F2345-E715-BC87-BC29-6B0E686E80B1}"/>
                </a:ext>
              </a:extLst>
            </p:cNvPr>
            <p:cNvSpPr txBox="1"/>
            <p:nvPr/>
          </p:nvSpPr>
          <p:spPr>
            <a:xfrm>
              <a:off x="5074006" y="5902434"/>
              <a:ext cx="2006447" cy="369332"/>
            </a:xfrm>
            <a:prstGeom prst="rect">
              <a:avLst/>
            </a:prstGeom>
            <a:noFill/>
          </p:spPr>
          <p:txBody>
            <a:bodyPr wrap="none" rtlCol="0">
              <a:spAutoFit/>
            </a:bodyPr>
            <a:lstStyle/>
            <a:p>
              <a:r>
                <a:rPr lang="en-US" dirty="0"/>
                <a:t>Error Generator</a:t>
              </a:r>
              <a:endParaRPr lang="en-IN" dirty="0"/>
            </a:p>
          </p:txBody>
        </p:sp>
        <p:cxnSp>
          <p:nvCxnSpPr>
            <p:cNvPr id="39" name="Straight Arrow Connector 38">
              <a:extLst>
                <a:ext uri="{FF2B5EF4-FFF2-40B4-BE49-F238E27FC236}">
                  <a16:creationId xmlns:a16="http://schemas.microsoft.com/office/drawing/2014/main" id="{B839E47E-322F-0BCD-A6B2-A5251623F5D2}"/>
                </a:ext>
              </a:extLst>
            </p:cNvPr>
            <p:cNvCxnSpPr>
              <a:cxnSpLocks/>
              <a:endCxn id="30" idx="3"/>
            </p:cNvCxnSpPr>
            <p:nvPr/>
          </p:nvCxnSpPr>
          <p:spPr bwMode="auto">
            <a:xfrm flipH="1">
              <a:off x="6553197" y="5317180"/>
              <a:ext cx="33675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Box 40">
              <a:extLst>
                <a:ext uri="{FF2B5EF4-FFF2-40B4-BE49-F238E27FC236}">
                  <a16:creationId xmlns:a16="http://schemas.microsoft.com/office/drawing/2014/main" id="{67A47D79-FA92-560A-5768-259FF838B5E9}"/>
                </a:ext>
              </a:extLst>
            </p:cNvPr>
            <p:cNvSpPr txBox="1"/>
            <p:nvPr/>
          </p:nvSpPr>
          <p:spPr>
            <a:xfrm>
              <a:off x="6892410" y="5102942"/>
              <a:ext cx="2069006" cy="369332"/>
            </a:xfrm>
            <a:prstGeom prst="rect">
              <a:avLst/>
            </a:prstGeom>
            <a:noFill/>
          </p:spPr>
          <p:txBody>
            <a:bodyPr wrap="square" rtlCol="0">
              <a:spAutoFit/>
            </a:bodyPr>
            <a:lstStyle/>
            <a:p>
              <a:r>
                <a:rPr lang="en-US" dirty="0"/>
                <a:t>d</a:t>
              </a:r>
              <a:r>
                <a:rPr lang="en-US" sz="1400" dirty="0"/>
                <a:t> desired output</a:t>
              </a:r>
              <a:endParaRPr lang="en-IN" sz="1400" dirty="0"/>
            </a:p>
          </p:txBody>
        </p:sp>
        <p:sp>
          <p:nvSpPr>
            <p:cNvPr id="42" name="TextBox 41">
              <a:extLst>
                <a:ext uri="{FF2B5EF4-FFF2-40B4-BE49-F238E27FC236}">
                  <a16:creationId xmlns:a16="http://schemas.microsoft.com/office/drawing/2014/main" id="{F5149198-DBAB-4184-146F-E268BF783D06}"/>
                </a:ext>
              </a:extLst>
            </p:cNvPr>
            <p:cNvSpPr txBox="1"/>
            <p:nvPr/>
          </p:nvSpPr>
          <p:spPr>
            <a:xfrm>
              <a:off x="6247453" y="5553228"/>
              <a:ext cx="1814920" cy="369332"/>
            </a:xfrm>
            <a:prstGeom prst="rect">
              <a:avLst/>
            </a:prstGeom>
            <a:noFill/>
          </p:spPr>
          <p:txBody>
            <a:bodyPr wrap="none" rtlCol="0">
              <a:spAutoFit/>
            </a:bodyPr>
            <a:lstStyle/>
            <a:p>
              <a:r>
                <a:rPr lang="en-US" dirty="0"/>
                <a:t>e = d - </a:t>
              </a:r>
              <a:r>
                <a:rPr lang="el-GR" dirty="0"/>
                <a:t>Σ</a:t>
              </a:r>
              <a:r>
                <a:rPr lang="en-US" dirty="0" err="1"/>
                <a:t>w</a:t>
              </a:r>
              <a:r>
                <a:rPr lang="en-US" baseline="-25000" dirty="0" err="1"/>
                <a:t>i</a:t>
              </a:r>
              <a:r>
                <a:rPr lang="en-US" dirty="0" err="1"/>
                <a:t>x</a:t>
              </a:r>
              <a:r>
                <a:rPr lang="en-US" baseline="-25000" dirty="0" err="1"/>
                <a:t>i</a:t>
              </a:r>
              <a:r>
                <a:rPr lang="el-GR" dirty="0"/>
                <a:t> </a:t>
              </a:r>
              <a:r>
                <a:rPr lang="en-US" dirty="0"/>
                <a:t> </a:t>
              </a:r>
              <a:endParaRPr lang="en-IN" dirty="0"/>
            </a:p>
          </p:txBody>
        </p:sp>
      </p:grpSp>
      <p:cxnSp>
        <p:nvCxnSpPr>
          <p:cNvPr id="7" name="Straight Connector 6">
            <a:extLst>
              <a:ext uri="{FF2B5EF4-FFF2-40B4-BE49-F238E27FC236}">
                <a16:creationId xmlns:a16="http://schemas.microsoft.com/office/drawing/2014/main" id="{ACC71C67-0466-64A0-C3C4-1255D168C7FC}"/>
              </a:ext>
            </a:extLst>
          </p:cNvPr>
          <p:cNvCxnSpPr/>
          <p:nvPr/>
        </p:nvCxnSpPr>
        <p:spPr bwMode="auto">
          <a:xfrm flipH="1">
            <a:off x="3352800" y="4953000"/>
            <a:ext cx="2895600"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3AFECD0-BFA2-53E1-BEF3-7987E23F676A}"/>
              </a:ext>
            </a:extLst>
          </p:cNvPr>
          <p:cNvCxnSpPr>
            <a:endCxn id="21" idx="2"/>
          </p:cNvCxnSpPr>
          <p:nvPr/>
        </p:nvCxnSpPr>
        <p:spPr bwMode="auto">
          <a:xfrm flipH="1" flipV="1">
            <a:off x="3226414" y="3102882"/>
            <a:ext cx="126386" cy="185011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B31FCBB-7D09-4F84-6A30-2EE8BDFC96F8}"/>
              </a:ext>
            </a:extLst>
          </p:cNvPr>
          <p:cNvCxnSpPr/>
          <p:nvPr/>
        </p:nvCxnSpPr>
        <p:spPr bwMode="auto">
          <a:xfrm flipV="1">
            <a:off x="3352800" y="3631790"/>
            <a:ext cx="109416" cy="132121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2F333D14-7B93-960C-D3B8-5CF3BB243E5F}"/>
              </a:ext>
            </a:extLst>
          </p:cNvPr>
          <p:cNvCxnSpPr/>
          <p:nvPr/>
        </p:nvCxnSpPr>
        <p:spPr bwMode="auto">
          <a:xfrm flipV="1">
            <a:off x="3352800" y="3924300"/>
            <a:ext cx="304800" cy="10287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112F7784-A6B5-020A-1509-D1B3AB2D8C3A}"/>
              </a:ext>
            </a:extLst>
          </p:cNvPr>
          <p:cNvSpPr txBox="1"/>
          <p:nvPr/>
        </p:nvSpPr>
        <p:spPr>
          <a:xfrm>
            <a:off x="1505536" y="5225534"/>
            <a:ext cx="3065263" cy="369332"/>
          </a:xfrm>
          <a:prstGeom prst="rect">
            <a:avLst/>
          </a:prstGeom>
          <a:noFill/>
        </p:spPr>
        <p:txBody>
          <a:bodyPr wrap="none" rtlCol="0">
            <a:spAutoFit/>
          </a:bodyPr>
          <a:lstStyle/>
          <a:p>
            <a:r>
              <a:rPr lang="en-US" dirty="0">
                <a:solidFill>
                  <a:srgbClr val="FF0000"/>
                </a:solidFill>
              </a:rPr>
              <a:t>How to update weights ?</a:t>
            </a:r>
            <a:endParaRPr lang="en-IN" dirty="0">
              <a:solidFill>
                <a:srgbClr val="FF0000"/>
              </a:solidFill>
            </a:endParaRPr>
          </a:p>
        </p:txBody>
      </p:sp>
    </p:spTree>
    <p:extLst>
      <p:ext uri="{BB962C8B-B14F-4D97-AF65-F5344CB8AC3E}">
        <p14:creationId xmlns:p14="http://schemas.microsoft.com/office/powerpoint/2010/main" val="1369715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C725-3B58-7171-CFE9-44B78B157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211DB-E0F3-B9B7-0EAB-5FC4EA1EEA18}"/>
              </a:ext>
            </a:extLst>
          </p:cNvPr>
          <p:cNvSpPr>
            <a:spLocks noGrp="1"/>
          </p:cNvSpPr>
          <p:nvPr>
            <p:ph type="title"/>
          </p:nvPr>
        </p:nvSpPr>
        <p:spPr/>
        <p:txBody>
          <a:bodyPr/>
          <a:lstStyle/>
          <a:p>
            <a:r>
              <a:rPr lang="en-US" dirty="0"/>
              <a:t>Least-Mean-Square (LMS) Algorithm</a:t>
            </a:r>
            <a:endParaRPr lang="en-IN" dirty="0"/>
          </a:p>
        </p:txBody>
      </p:sp>
      <p:sp>
        <p:nvSpPr>
          <p:cNvPr id="4" name="Slide Number Placeholder 3">
            <a:extLst>
              <a:ext uri="{FF2B5EF4-FFF2-40B4-BE49-F238E27FC236}">
                <a16:creationId xmlns:a16="http://schemas.microsoft.com/office/drawing/2014/main" id="{73FC031B-F686-4E51-74FA-6A3CB3B8891F}"/>
              </a:ext>
            </a:extLst>
          </p:cNvPr>
          <p:cNvSpPr>
            <a:spLocks noGrp="1"/>
          </p:cNvSpPr>
          <p:nvPr>
            <p:ph type="sldNum" sz="quarter" idx="12"/>
          </p:nvPr>
        </p:nvSpPr>
        <p:spPr/>
        <p:txBody>
          <a:bodyPr/>
          <a:lstStyle/>
          <a:p>
            <a:fld id="{BB2CE0DE-867F-455F-B20B-96D381B4AB71}" type="slidenum">
              <a:rPr lang="en-US" smtClean="0"/>
              <a:t>136</a:t>
            </a:fld>
            <a:endParaRPr lang="en-US"/>
          </a:p>
        </p:txBody>
      </p:sp>
      <p:sp>
        <p:nvSpPr>
          <p:cNvPr id="3" name="Content Placeholder 2">
            <a:extLst>
              <a:ext uri="{FF2B5EF4-FFF2-40B4-BE49-F238E27FC236}">
                <a16:creationId xmlns:a16="http://schemas.microsoft.com/office/drawing/2014/main" id="{6E840B6D-61F1-1DBC-81FE-0511ADFB5C09}"/>
              </a:ext>
            </a:extLst>
          </p:cNvPr>
          <p:cNvSpPr>
            <a:spLocks noGrp="1"/>
          </p:cNvSpPr>
          <p:nvPr>
            <p:ph idx="1"/>
          </p:nvPr>
        </p:nvSpPr>
        <p:spPr/>
        <p:txBody>
          <a:bodyPr/>
          <a:lstStyle/>
          <a:p>
            <a:r>
              <a:rPr lang="en-US" sz="2000" dirty="0"/>
              <a:t>LMS </a:t>
            </a:r>
            <a:r>
              <a:rPr lang="en-US" sz="1800" dirty="0"/>
              <a:t>Algorithm or Least-Mean-Square Algorithms used to adjust the weights in ADALINE</a:t>
            </a:r>
          </a:p>
          <a:p>
            <a:r>
              <a:rPr lang="en-US" sz="1800" dirty="0"/>
              <a:t>ADALINE: Adaptive Linear Neuron/Adaptive </a:t>
            </a:r>
            <a:r>
              <a:rPr lang="en-US" sz="1800" dirty="0" err="1"/>
              <a:t>LINear</a:t>
            </a:r>
            <a:r>
              <a:rPr lang="en-US" sz="1800" dirty="0"/>
              <a:t> Element.</a:t>
            </a:r>
            <a:endParaRPr lang="en-IN" sz="1800" dirty="0"/>
          </a:p>
        </p:txBody>
      </p:sp>
      <p:grpSp>
        <p:nvGrpSpPr>
          <p:cNvPr id="43" name="Group 42">
            <a:extLst>
              <a:ext uri="{FF2B5EF4-FFF2-40B4-BE49-F238E27FC236}">
                <a16:creationId xmlns:a16="http://schemas.microsoft.com/office/drawing/2014/main" id="{2A9AC242-1C59-C4A3-76CD-C33D3F68E73E}"/>
              </a:ext>
            </a:extLst>
          </p:cNvPr>
          <p:cNvGrpSpPr/>
          <p:nvPr/>
        </p:nvGrpSpPr>
        <p:grpSpPr>
          <a:xfrm>
            <a:off x="990600" y="2514600"/>
            <a:ext cx="8067165" cy="2995166"/>
            <a:chOff x="894251" y="3276600"/>
            <a:chExt cx="8067165" cy="2995166"/>
          </a:xfrm>
        </p:grpSpPr>
        <p:sp>
          <p:nvSpPr>
            <p:cNvPr id="5" name="Oval 4">
              <a:extLst>
                <a:ext uri="{FF2B5EF4-FFF2-40B4-BE49-F238E27FC236}">
                  <a16:creationId xmlns:a16="http://schemas.microsoft.com/office/drawing/2014/main" id="{53163B11-7C05-AB55-91BA-5F2F1251C4E8}"/>
                </a:ext>
              </a:extLst>
            </p:cNvPr>
            <p:cNvSpPr/>
            <p:nvPr/>
          </p:nvSpPr>
          <p:spPr bwMode="auto">
            <a:xfrm>
              <a:off x="1910865" y="3276600"/>
              <a:ext cx="762000" cy="6096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 </a:t>
              </a:r>
              <a:r>
                <a:rPr kumimoji="0" lang="en-US" sz="1600" b="0" i="0" u="none" strike="noStrike" cap="none" normalizeH="0" baseline="0" dirty="0">
                  <a:ln>
                    <a:noFill/>
                  </a:ln>
                  <a:solidFill>
                    <a:schemeClr val="tx1"/>
                  </a:solidFill>
                  <a:effectLst/>
                  <a:latin typeface="Verdana" pitchFamily="34" charset="0"/>
                </a:rPr>
                <a:t>X</a:t>
              </a:r>
              <a:r>
                <a:rPr kumimoji="0" lang="en-US" sz="1600" b="0" i="0" u="none" strike="noStrike" cap="none" normalizeH="0" baseline="-25000" dirty="0">
                  <a:ln>
                    <a:noFill/>
                  </a:ln>
                  <a:solidFill>
                    <a:schemeClr val="tx1"/>
                  </a:solidFill>
                  <a:effectLst/>
                  <a:latin typeface="Verdana" pitchFamily="34" charset="0"/>
                </a:rPr>
                <a:t>0</a:t>
              </a:r>
              <a:endParaRPr kumimoji="0" lang="en-IN" sz="1400" b="0" i="0" u="none" strike="noStrike" cap="none" normalizeH="0" baseline="-25000" dirty="0">
                <a:ln>
                  <a:noFill/>
                </a:ln>
                <a:solidFill>
                  <a:schemeClr val="tx1"/>
                </a:solidFill>
                <a:effectLst/>
                <a:latin typeface="Verdana" pitchFamily="34" charset="0"/>
              </a:endParaRPr>
            </a:p>
          </p:txBody>
        </p:sp>
        <p:sp>
          <p:nvSpPr>
            <p:cNvPr id="8" name="Oval 7">
              <a:extLst>
                <a:ext uri="{FF2B5EF4-FFF2-40B4-BE49-F238E27FC236}">
                  <a16:creationId xmlns:a16="http://schemas.microsoft.com/office/drawing/2014/main" id="{37FBFCCD-2866-08AB-8145-6948E104B1A9}"/>
                </a:ext>
              </a:extLst>
            </p:cNvPr>
            <p:cNvSpPr/>
            <p:nvPr/>
          </p:nvSpPr>
          <p:spPr bwMode="auto">
            <a:xfrm>
              <a:off x="1876452" y="4076700"/>
              <a:ext cx="762000" cy="6096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 </a:t>
              </a:r>
              <a:r>
                <a:rPr kumimoji="0" lang="en-US" sz="1600" b="0" i="0" u="none" strike="noStrike" cap="none" normalizeH="0" baseline="0" dirty="0">
                  <a:ln>
                    <a:noFill/>
                  </a:ln>
                  <a:solidFill>
                    <a:schemeClr val="tx1"/>
                  </a:solidFill>
                  <a:effectLst/>
                  <a:latin typeface="Verdana" pitchFamily="34" charset="0"/>
                </a:rPr>
                <a:t>X</a:t>
              </a:r>
              <a:r>
                <a:rPr kumimoji="0" lang="en-US" sz="1600" b="0" i="0" u="none" strike="noStrike" cap="none" normalizeH="0" baseline="-25000" dirty="0">
                  <a:ln>
                    <a:noFill/>
                  </a:ln>
                  <a:solidFill>
                    <a:schemeClr val="tx1"/>
                  </a:solidFill>
                  <a:effectLst/>
                  <a:latin typeface="Verdana" pitchFamily="34" charset="0"/>
                </a:rPr>
                <a:t>1</a:t>
              </a:r>
              <a:endParaRPr kumimoji="0" lang="en-IN" sz="1400" b="0" i="0" u="none" strike="noStrike" cap="none" normalizeH="0" baseline="-25000" dirty="0">
                <a:ln>
                  <a:noFill/>
                </a:ln>
                <a:solidFill>
                  <a:schemeClr val="tx1"/>
                </a:solidFill>
                <a:effectLst/>
                <a:latin typeface="Verdana" pitchFamily="34" charset="0"/>
              </a:endParaRPr>
            </a:p>
          </p:txBody>
        </p:sp>
        <p:sp>
          <p:nvSpPr>
            <p:cNvPr id="9" name="Oval 8">
              <a:extLst>
                <a:ext uri="{FF2B5EF4-FFF2-40B4-BE49-F238E27FC236}">
                  <a16:creationId xmlns:a16="http://schemas.microsoft.com/office/drawing/2014/main" id="{9EEC9670-7430-03AB-A20D-AB4CE84BCFBF}"/>
                </a:ext>
              </a:extLst>
            </p:cNvPr>
            <p:cNvSpPr/>
            <p:nvPr/>
          </p:nvSpPr>
          <p:spPr bwMode="auto">
            <a:xfrm>
              <a:off x="1910865" y="5105400"/>
              <a:ext cx="762000" cy="6096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 </a:t>
              </a:r>
              <a:r>
                <a:rPr kumimoji="0" lang="en-US" b="0" i="0" u="none" strike="noStrike" cap="none" normalizeH="0" baseline="0" dirty="0">
                  <a:ln>
                    <a:noFill/>
                  </a:ln>
                  <a:solidFill>
                    <a:schemeClr val="tx1"/>
                  </a:solidFill>
                  <a:effectLst/>
                  <a:latin typeface="Verdana" pitchFamily="34" charset="0"/>
                </a:rPr>
                <a:t>X</a:t>
              </a:r>
              <a:r>
                <a:rPr kumimoji="0" lang="en-US" b="0" i="0" u="none" strike="noStrike" cap="none" normalizeH="0" baseline="-25000" dirty="0">
                  <a:ln>
                    <a:noFill/>
                  </a:ln>
                  <a:solidFill>
                    <a:schemeClr val="tx1"/>
                  </a:solidFill>
                  <a:effectLst/>
                  <a:latin typeface="Verdana" pitchFamily="34" charset="0"/>
                </a:rPr>
                <a:t>2</a:t>
              </a:r>
              <a:endParaRPr kumimoji="0" lang="en-IN" sz="1400" b="0" i="0" u="none" strike="noStrike" cap="none" normalizeH="0" baseline="-25000" dirty="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2637ACE1-A5E2-EA66-B4F0-9C1F7959EE29}"/>
                </a:ext>
              </a:extLst>
            </p:cNvPr>
            <p:cNvSpPr/>
            <p:nvPr/>
          </p:nvSpPr>
          <p:spPr bwMode="auto">
            <a:xfrm>
              <a:off x="3739665" y="4038600"/>
              <a:ext cx="1059426"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t>  </a:t>
              </a:r>
              <a:r>
                <a:rPr lang="el-GR" dirty="0"/>
                <a:t>Σ</a:t>
              </a:r>
              <a:r>
                <a:rPr lang="en-US" dirty="0" err="1"/>
                <a:t>w</a:t>
              </a:r>
              <a:r>
                <a:rPr lang="en-US" baseline="-25000" dirty="0" err="1"/>
                <a:t>i</a:t>
              </a:r>
              <a:r>
                <a:rPr lang="en-US" dirty="0" err="1"/>
                <a:t>x</a:t>
              </a:r>
              <a:r>
                <a:rPr lang="en-US" baseline="-25000" dirty="0" err="1"/>
                <a:t>i</a:t>
              </a:r>
              <a:r>
                <a:rPr lang="el-GR" dirty="0"/>
                <a:t> </a:t>
              </a:r>
              <a:endParaRPr kumimoji="0" lang="en-IN" sz="1800" b="0" i="0" u="none" strike="noStrike" cap="none" normalizeH="0" baseline="0" dirty="0">
                <a:ln>
                  <a:noFill/>
                </a:ln>
                <a:solidFill>
                  <a:schemeClr val="tx1"/>
                </a:solidFill>
                <a:effectLst/>
                <a:latin typeface="Verdana" pitchFamily="34" charset="0"/>
              </a:endParaRPr>
            </a:p>
          </p:txBody>
        </p:sp>
        <p:sp>
          <p:nvSpPr>
            <p:cNvPr id="13" name="TextBox 12">
              <a:extLst>
                <a:ext uri="{FF2B5EF4-FFF2-40B4-BE49-F238E27FC236}">
                  <a16:creationId xmlns:a16="http://schemas.microsoft.com/office/drawing/2014/main" id="{0E003996-D7DD-A414-364D-D94FC13317EF}"/>
                </a:ext>
              </a:extLst>
            </p:cNvPr>
            <p:cNvSpPr txBox="1"/>
            <p:nvPr/>
          </p:nvSpPr>
          <p:spPr>
            <a:xfrm>
              <a:off x="894251" y="3370302"/>
              <a:ext cx="1083951" cy="369332"/>
            </a:xfrm>
            <a:prstGeom prst="rect">
              <a:avLst/>
            </a:prstGeom>
            <a:noFill/>
          </p:spPr>
          <p:txBody>
            <a:bodyPr wrap="none" rtlCol="0">
              <a:spAutoFit/>
            </a:bodyPr>
            <a:lstStyle/>
            <a:p>
              <a:r>
                <a:rPr lang="en-US" dirty="0"/>
                <a:t>Bias =1</a:t>
              </a:r>
              <a:endParaRPr lang="en-IN" dirty="0"/>
            </a:p>
          </p:txBody>
        </p:sp>
        <p:cxnSp>
          <p:nvCxnSpPr>
            <p:cNvPr id="15" name="Straight Arrow Connector 14">
              <a:extLst>
                <a:ext uri="{FF2B5EF4-FFF2-40B4-BE49-F238E27FC236}">
                  <a16:creationId xmlns:a16="http://schemas.microsoft.com/office/drawing/2014/main" id="{9CA0500D-B07C-60A5-2E45-91EB0236E264}"/>
                </a:ext>
              </a:extLst>
            </p:cNvPr>
            <p:cNvCxnSpPr>
              <a:stCxn id="5" idx="6"/>
            </p:cNvCxnSpPr>
            <p:nvPr/>
          </p:nvCxnSpPr>
          <p:spPr bwMode="auto">
            <a:xfrm>
              <a:off x="2672865" y="3581400"/>
              <a:ext cx="1066800" cy="7620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FF82E68-DF29-D23E-C63A-BBA38586F058}"/>
                </a:ext>
              </a:extLst>
            </p:cNvPr>
            <p:cNvCxnSpPr>
              <a:cxnSpLocks/>
              <a:stCxn id="8" idx="6"/>
            </p:cNvCxnSpPr>
            <p:nvPr/>
          </p:nvCxnSpPr>
          <p:spPr bwMode="auto">
            <a:xfrm>
              <a:off x="2638452" y="4381500"/>
              <a:ext cx="1059426" cy="1229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4D222761-BC61-76EA-F23F-0EDA9B6B22E2}"/>
                </a:ext>
              </a:extLst>
            </p:cNvPr>
            <p:cNvCxnSpPr/>
            <p:nvPr/>
          </p:nvCxnSpPr>
          <p:spPr bwMode="auto">
            <a:xfrm flipV="1">
              <a:off x="2672865" y="4495800"/>
              <a:ext cx="1066800" cy="9144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706A9CBE-6572-0300-B490-CE8A12B600FE}"/>
                </a:ext>
              </a:extLst>
            </p:cNvPr>
            <p:cNvSpPr txBox="1"/>
            <p:nvPr/>
          </p:nvSpPr>
          <p:spPr>
            <a:xfrm>
              <a:off x="2894263" y="3495550"/>
              <a:ext cx="471604" cy="369332"/>
            </a:xfrm>
            <a:prstGeom prst="rect">
              <a:avLst/>
            </a:prstGeom>
            <a:noFill/>
          </p:spPr>
          <p:txBody>
            <a:bodyPr wrap="none" rtlCol="0">
              <a:spAutoFit/>
            </a:bodyPr>
            <a:lstStyle/>
            <a:p>
              <a:r>
                <a:rPr lang="en-US" dirty="0"/>
                <a:t>w</a:t>
              </a:r>
              <a:r>
                <a:rPr lang="en-US" baseline="-25000" dirty="0"/>
                <a:t>0</a:t>
              </a:r>
              <a:endParaRPr lang="en-IN" baseline="-25000" dirty="0"/>
            </a:p>
          </p:txBody>
        </p:sp>
        <p:sp>
          <p:nvSpPr>
            <p:cNvPr id="22" name="TextBox 21">
              <a:extLst>
                <a:ext uri="{FF2B5EF4-FFF2-40B4-BE49-F238E27FC236}">
                  <a16:creationId xmlns:a16="http://schemas.microsoft.com/office/drawing/2014/main" id="{9040A7BD-4827-EFB4-2DED-0EF20A7E1038}"/>
                </a:ext>
              </a:extLst>
            </p:cNvPr>
            <p:cNvSpPr txBox="1"/>
            <p:nvPr/>
          </p:nvSpPr>
          <p:spPr>
            <a:xfrm>
              <a:off x="2717454" y="4012168"/>
              <a:ext cx="471604" cy="369332"/>
            </a:xfrm>
            <a:prstGeom prst="rect">
              <a:avLst/>
            </a:prstGeom>
            <a:noFill/>
          </p:spPr>
          <p:txBody>
            <a:bodyPr wrap="none" rtlCol="0">
              <a:spAutoFit/>
            </a:bodyPr>
            <a:lstStyle/>
            <a:p>
              <a:r>
                <a:rPr lang="en-US" dirty="0"/>
                <a:t>w</a:t>
              </a:r>
              <a:r>
                <a:rPr lang="en-US" baseline="-25000" dirty="0"/>
                <a:t>1</a:t>
              </a:r>
              <a:endParaRPr lang="en-IN" baseline="-25000" dirty="0"/>
            </a:p>
          </p:txBody>
        </p:sp>
        <p:sp>
          <p:nvSpPr>
            <p:cNvPr id="23" name="TextBox 22">
              <a:extLst>
                <a:ext uri="{FF2B5EF4-FFF2-40B4-BE49-F238E27FC236}">
                  <a16:creationId xmlns:a16="http://schemas.microsoft.com/office/drawing/2014/main" id="{701A0B54-3ED4-3245-4DF5-AA5D97DA9118}"/>
                </a:ext>
              </a:extLst>
            </p:cNvPr>
            <p:cNvSpPr txBox="1"/>
            <p:nvPr/>
          </p:nvSpPr>
          <p:spPr>
            <a:xfrm>
              <a:off x="2665491" y="4768334"/>
              <a:ext cx="471604" cy="369332"/>
            </a:xfrm>
            <a:prstGeom prst="rect">
              <a:avLst/>
            </a:prstGeom>
            <a:noFill/>
          </p:spPr>
          <p:txBody>
            <a:bodyPr wrap="none" rtlCol="0">
              <a:spAutoFit/>
            </a:bodyPr>
            <a:lstStyle/>
            <a:p>
              <a:r>
                <a:rPr lang="en-US" dirty="0"/>
                <a:t>w</a:t>
              </a:r>
              <a:r>
                <a:rPr lang="en-US" baseline="-25000" dirty="0"/>
                <a:t>2</a:t>
              </a:r>
              <a:endParaRPr lang="en-IN" baseline="-25000" dirty="0"/>
            </a:p>
          </p:txBody>
        </p:sp>
        <p:cxnSp>
          <p:nvCxnSpPr>
            <p:cNvPr id="25" name="Straight Connector 24">
              <a:extLst>
                <a:ext uri="{FF2B5EF4-FFF2-40B4-BE49-F238E27FC236}">
                  <a16:creationId xmlns:a16="http://schemas.microsoft.com/office/drawing/2014/main" id="{3DFC0896-78F6-AADD-759C-562445A5F287}"/>
                </a:ext>
              </a:extLst>
            </p:cNvPr>
            <p:cNvCxnSpPr>
              <a:stCxn id="10" idx="3"/>
            </p:cNvCxnSpPr>
            <p:nvPr/>
          </p:nvCxnSpPr>
          <p:spPr bwMode="auto">
            <a:xfrm>
              <a:off x="4799091" y="4343400"/>
              <a:ext cx="12905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37F7F84-8098-5C8D-4A78-88145C512D4D}"/>
                </a:ext>
              </a:extLst>
            </p:cNvPr>
            <p:cNvCxnSpPr/>
            <p:nvPr/>
          </p:nvCxnSpPr>
          <p:spPr bwMode="auto">
            <a:xfrm>
              <a:off x="6089651" y="4343400"/>
              <a:ext cx="0" cy="7942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Rectangle 29">
              <a:extLst>
                <a:ext uri="{FF2B5EF4-FFF2-40B4-BE49-F238E27FC236}">
                  <a16:creationId xmlns:a16="http://schemas.microsoft.com/office/drawing/2014/main" id="{0EF2670A-3E6C-E371-E854-86E288122B32}"/>
                </a:ext>
              </a:extLst>
            </p:cNvPr>
            <p:cNvSpPr/>
            <p:nvPr/>
          </p:nvSpPr>
          <p:spPr bwMode="auto">
            <a:xfrm>
              <a:off x="5634757" y="5137666"/>
              <a:ext cx="918440" cy="35902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t>  ---</a:t>
              </a:r>
              <a:endParaRPr kumimoji="0" lang="en-IN" sz="1800" b="0" i="0" u="none" strike="noStrike" cap="none" normalizeH="0" baseline="0" dirty="0">
                <a:ln>
                  <a:noFill/>
                </a:ln>
                <a:solidFill>
                  <a:schemeClr val="tx1"/>
                </a:solidFill>
                <a:effectLst/>
                <a:latin typeface="Verdana" pitchFamily="34" charset="0"/>
              </a:endParaRPr>
            </a:p>
          </p:txBody>
        </p:sp>
        <p:cxnSp>
          <p:nvCxnSpPr>
            <p:cNvPr id="32" name="Straight Arrow Connector 31">
              <a:extLst>
                <a:ext uri="{FF2B5EF4-FFF2-40B4-BE49-F238E27FC236}">
                  <a16:creationId xmlns:a16="http://schemas.microsoft.com/office/drawing/2014/main" id="{BB2BBCAD-C703-E8EF-028B-165DCE8D57DB}"/>
                </a:ext>
              </a:extLst>
            </p:cNvPr>
            <p:cNvCxnSpPr>
              <a:stCxn id="30" idx="2"/>
            </p:cNvCxnSpPr>
            <p:nvPr/>
          </p:nvCxnSpPr>
          <p:spPr bwMode="auto">
            <a:xfrm flipH="1">
              <a:off x="6089651" y="5496694"/>
              <a:ext cx="4326" cy="4469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235F2345-E715-BC87-BC29-6B0E686E80B1}"/>
                </a:ext>
              </a:extLst>
            </p:cNvPr>
            <p:cNvSpPr txBox="1"/>
            <p:nvPr/>
          </p:nvSpPr>
          <p:spPr>
            <a:xfrm>
              <a:off x="5074006" y="5902434"/>
              <a:ext cx="2006447" cy="369332"/>
            </a:xfrm>
            <a:prstGeom prst="rect">
              <a:avLst/>
            </a:prstGeom>
            <a:noFill/>
          </p:spPr>
          <p:txBody>
            <a:bodyPr wrap="none" rtlCol="0">
              <a:spAutoFit/>
            </a:bodyPr>
            <a:lstStyle/>
            <a:p>
              <a:r>
                <a:rPr lang="en-US" dirty="0"/>
                <a:t>Error Generator</a:t>
              </a:r>
              <a:endParaRPr lang="en-IN" dirty="0"/>
            </a:p>
          </p:txBody>
        </p:sp>
        <p:cxnSp>
          <p:nvCxnSpPr>
            <p:cNvPr id="39" name="Straight Arrow Connector 38">
              <a:extLst>
                <a:ext uri="{FF2B5EF4-FFF2-40B4-BE49-F238E27FC236}">
                  <a16:creationId xmlns:a16="http://schemas.microsoft.com/office/drawing/2014/main" id="{B839E47E-322F-0BCD-A6B2-A5251623F5D2}"/>
                </a:ext>
              </a:extLst>
            </p:cNvPr>
            <p:cNvCxnSpPr>
              <a:cxnSpLocks/>
              <a:endCxn id="30" idx="3"/>
            </p:cNvCxnSpPr>
            <p:nvPr/>
          </p:nvCxnSpPr>
          <p:spPr bwMode="auto">
            <a:xfrm flipH="1">
              <a:off x="6553197" y="5317180"/>
              <a:ext cx="33675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Box 40">
              <a:extLst>
                <a:ext uri="{FF2B5EF4-FFF2-40B4-BE49-F238E27FC236}">
                  <a16:creationId xmlns:a16="http://schemas.microsoft.com/office/drawing/2014/main" id="{67A47D79-FA92-560A-5768-259FF838B5E9}"/>
                </a:ext>
              </a:extLst>
            </p:cNvPr>
            <p:cNvSpPr txBox="1"/>
            <p:nvPr/>
          </p:nvSpPr>
          <p:spPr>
            <a:xfrm>
              <a:off x="6892410" y="5102942"/>
              <a:ext cx="2069006" cy="369332"/>
            </a:xfrm>
            <a:prstGeom prst="rect">
              <a:avLst/>
            </a:prstGeom>
            <a:noFill/>
          </p:spPr>
          <p:txBody>
            <a:bodyPr wrap="square" rtlCol="0">
              <a:spAutoFit/>
            </a:bodyPr>
            <a:lstStyle/>
            <a:p>
              <a:r>
                <a:rPr lang="en-US" dirty="0"/>
                <a:t>d</a:t>
              </a:r>
              <a:r>
                <a:rPr lang="en-US" sz="1400" dirty="0"/>
                <a:t> desired output</a:t>
              </a:r>
              <a:endParaRPr lang="en-IN" sz="1400" dirty="0"/>
            </a:p>
          </p:txBody>
        </p:sp>
        <p:sp>
          <p:nvSpPr>
            <p:cNvPr id="42" name="TextBox 41">
              <a:extLst>
                <a:ext uri="{FF2B5EF4-FFF2-40B4-BE49-F238E27FC236}">
                  <a16:creationId xmlns:a16="http://schemas.microsoft.com/office/drawing/2014/main" id="{F5149198-DBAB-4184-146F-E268BF783D06}"/>
                </a:ext>
              </a:extLst>
            </p:cNvPr>
            <p:cNvSpPr txBox="1"/>
            <p:nvPr/>
          </p:nvSpPr>
          <p:spPr>
            <a:xfrm>
              <a:off x="6247453" y="5553228"/>
              <a:ext cx="1814920" cy="369332"/>
            </a:xfrm>
            <a:prstGeom prst="rect">
              <a:avLst/>
            </a:prstGeom>
            <a:noFill/>
          </p:spPr>
          <p:txBody>
            <a:bodyPr wrap="none" rtlCol="0">
              <a:spAutoFit/>
            </a:bodyPr>
            <a:lstStyle/>
            <a:p>
              <a:r>
                <a:rPr lang="en-US" dirty="0"/>
                <a:t>e = d - </a:t>
              </a:r>
              <a:r>
                <a:rPr lang="el-GR" dirty="0"/>
                <a:t>Σ</a:t>
              </a:r>
              <a:r>
                <a:rPr lang="en-US" dirty="0" err="1"/>
                <a:t>w</a:t>
              </a:r>
              <a:r>
                <a:rPr lang="en-US" baseline="-25000" dirty="0" err="1"/>
                <a:t>i</a:t>
              </a:r>
              <a:r>
                <a:rPr lang="en-US" dirty="0" err="1"/>
                <a:t>x</a:t>
              </a:r>
              <a:r>
                <a:rPr lang="en-US" baseline="-25000" dirty="0" err="1"/>
                <a:t>i</a:t>
              </a:r>
              <a:r>
                <a:rPr lang="el-GR" dirty="0"/>
                <a:t> </a:t>
              </a:r>
              <a:r>
                <a:rPr lang="en-US" dirty="0"/>
                <a:t> </a:t>
              </a:r>
              <a:endParaRPr lang="en-IN" dirty="0"/>
            </a:p>
          </p:txBody>
        </p:sp>
      </p:grpSp>
      <p:cxnSp>
        <p:nvCxnSpPr>
          <p:cNvPr id="7" name="Straight Connector 6">
            <a:extLst>
              <a:ext uri="{FF2B5EF4-FFF2-40B4-BE49-F238E27FC236}">
                <a16:creationId xmlns:a16="http://schemas.microsoft.com/office/drawing/2014/main" id="{ACC71C67-0466-64A0-C3C4-1255D168C7FC}"/>
              </a:ext>
            </a:extLst>
          </p:cNvPr>
          <p:cNvCxnSpPr/>
          <p:nvPr/>
        </p:nvCxnSpPr>
        <p:spPr bwMode="auto">
          <a:xfrm flipH="1">
            <a:off x="3352800" y="4953000"/>
            <a:ext cx="2895600"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3AFECD0-BFA2-53E1-BEF3-7987E23F676A}"/>
              </a:ext>
            </a:extLst>
          </p:cNvPr>
          <p:cNvCxnSpPr>
            <a:endCxn id="21" idx="2"/>
          </p:cNvCxnSpPr>
          <p:nvPr/>
        </p:nvCxnSpPr>
        <p:spPr bwMode="auto">
          <a:xfrm flipH="1" flipV="1">
            <a:off x="3226414" y="3102882"/>
            <a:ext cx="126386" cy="1850118"/>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B31FCBB-7D09-4F84-6A30-2EE8BDFC96F8}"/>
              </a:ext>
            </a:extLst>
          </p:cNvPr>
          <p:cNvCxnSpPr/>
          <p:nvPr/>
        </p:nvCxnSpPr>
        <p:spPr bwMode="auto">
          <a:xfrm flipV="1">
            <a:off x="3352800" y="3631790"/>
            <a:ext cx="109416" cy="132121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2F333D14-7B93-960C-D3B8-5CF3BB243E5F}"/>
              </a:ext>
            </a:extLst>
          </p:cNvPr>
          <p:cNvCxnSpPr/>
          <p:nvPr/>
        </p:nvCxnSpPr>
        <p:spPr bwMode="auto">
          <a:xfrm flipV="1">
            <a:off x="3352800" y="3924300"/>
            <a:ext cx="304800" cy="10287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112F7784-A6B5-020A-1509-D1B3AB2D8C3A}"/>
              </a:ext>
            </a:extLst>
          </p:cNvPr>
          <p:cNvSpPr txBox="1"/>
          <p:nvPr/>
        </p:nvSpPr>
        <p:spPr>
          <a:xfrm>
            <a:off x="1505536" y="5225534"/>
            <a:ext cx="3065263" cy="369332"/>
          </a:xfrm>
          <a:prstGeom prst="rect">
            <a:avLst/>
          </a:prstGeom>
          <a:noFill/>
        </p:spPr>
        <p:txBody>
          <a:bodyPr wrap="none" rtlCol="0">
            <a:spAutoFit/>
          </a:bodyPr>
          <a:lstStyle/>
          <a:p>
            <a:r>
              <a:rPr lang="en-US" dirty="0">
                <a:solidFill>
                  <a:srgbClr val="FF0000"/>
                </a:solidFill>
              </a:rPr>
              <a:t>How to update weights ?</a:t>
            </a:r>
            <a:endParaRPr lang="en-IN" dirty="0">
              <a:solidFill>
                <a:srgbClr val="FF0000"/>
              </a:solidFill>
            </a:endParaRPr>
          </a:p>
        </p:txBody>
      </p:sp>
      <p:sp>
        <p:nvSpPr>
          <p:cNvPr id="6" name="TextBox 5">
            <a:extLst>
              <a:ext uri="{FF2B5EF4-FFF2-40B4-BE49-F238E27FC236}">
                <a16:creationId xmlns:a16="http://schemas.microsoft.com/office/drawing/2014/main" id="{749203B0-06E6-42A2-83B7-BE984B05C6B8}"/>
              </a:ext>
            </a:extLst>
          </p:cNvPr>
          <p:cNvSpPr txBox="1"/>
          <p:nvPr/>
        </p:nvSpPr>
        <p:spPr>
          <a:xfrm>
            <a:off x="2007214" y="5707589"/>
            <a:ext cx="1874231" cy="369332"/>
          </a:xfrm>
          <a:prstGeom prst="rect">
            <a:avLst/>
          </a:prstGeom>
          <a:noFill/>
        </p:spPr>
        <p:txBody>
          <a:bodyPr wrap="none" rtlCol="0">
            <a:spAutoFit/>
          </a:bodyPr>
          <a:lstStyle/>
          <a:p>
            <a:r>
              <a:rPr lang="en-US" dirty="0"/>
              <a:t>LMS Algorithm</a:t>
            </a:r>
            <a:endParaRPr lang="en-IN" dirty="0"/>
          </a:p>
        </p:txBody>
      </p:sp>
    </p:spTree>
    <p:extLst>
      <p:ext uri="{BB962C8B-B14F-4D97-AF65-F5344CB8AC3E}">
        <p14:creationId xmlns:p14="http://schemas.microsoft.com/office/powerpoint/2010/main" val="248972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B4FD-4022-47BB-BF36-0632382593C1}"/>
              </a:ext>
            </a:extLst>
          </p:cNvPr>
          <p:cNvSpPr>
            <a:spLocks noGrp="1"/>
          </p:cNvSpPr>
          <p:nvPr>
            <p:ph type="title"/>
          </p:nvPr>
        </p:nvSpPr>
        <p:spPr/>
        <p:txBody>
          <a:bodyPr/>
          <a:lstStyle/>
          <a:p>
            <a:r>
              <a:rPr lang="en-US" dirty="0"/>
              <a:t>Least-Mean-Square (LMS) Algorithm</a:t>
            </a:r>
            <a:endParaRPr lang="en-IN" dirty="0"/>
          </a:p>
        </p:txBody>
      </p:sp>
      <p:sp>
        <p:nvSpPr>
          <p:cNvPr id="3" name="Content Placeholder 2">
            <a:extLst>
              <a:ext uri="{FF2B5EF4-FFF2-40B4-BE49-F238E27FC236}">
                <a16:creationId xmlns:a16="http://schemas.microsoft.com/office/drawing/2014/main" id="{95ABC678-B339-44B3-BEC9-61401B9C3F2F}"/>
              </a:ext>
            </a:extLst>
          </p:cNvPr>
          <p:cNvSpPr>
            <a:spLocks noGrp="1"/>
          </p:cNvSpPr>
          <p:nvPr>
            <p:ph idx="1"/>
          </p:nvPr>
        </p:nvSpPr>
        <p:spPr/>
        <p:txBody>
          <a:bodyPr/>
          <a:lstStyle/>
          <a:p>
            <a:pPr marL="0" indent="0">
              <a:buNone/>
            </a:pPr>
            <a:r>
              <a:rPr lang="en-US" sz="1800" dirty="0"/>
              <a:t>We consider a linear neuron:</a:t>
            </a:r>
            <a:endParaRPr lang="en-IN" sz="1800" dirty="0"/>
          </a:p>
        </p:txBody>
      </p:sp>
      <p:sp>
        <p:nvSpPr>
          <p:cNvPr id="4" name="Slide Number Placeholder 3">
            <a:extLst>
              <a:ext uri="{FF2B5EF4-FFF2-40B4-BE49-F238E27FC236}">
                <a16:creationId xmlns:a16="http://schemas.microsoft.com/office/drawing/2014/main" id="{E7E88C0C-B017-41EF-B3B9-194A82A33B32}"/>
              </a:ext>
            </a:extLst>
          </p:cNvPr>
          <p:cNvSpPr>
            <a:spLocks noGrp="1"/>
          </p:cNvSpPr>
          <p:nvPr>
            <p:ph type="sldNum" sz="quarter" idx="12"/>
          </p:nvPr>
        </p:nvSpPr>
        <p:spPr/>
        <p:txBody>
          <a:bodyPr/>
          <a:lstStyle/>
          <a:p>
            <a:fld id="{BB2CE0DE-867F-455F-B20B-96D381B4AB71}" type="slidenum">
              <a:rPr lang="en-US" smtClean="0"/>
              <a:t>137</a:t>
            </a:fld>
            <a:endParaRPr lang="en-US"/>
          </a:p>
        </p:txBody>
      </p:sp>
      <p:pic>
        <p:nvPicPr>
          <p:cNvPr id="6" name="Picture 5">
            <a:extLst>
              <a:ext uri="{FF2B5EF4-FFF2-40B4-BE49-F238E27FC236}">
                <a16:creationId xmlns:a16="http://schemas.microsoft.com/office/drawing/2014/main" id="{E25D8828-9BC2-4022-B33D-2B223955AD1D}"/>
              </a:ext>
            </a:extLst>
          </p:cNvPr>
          <p:cNvPicPr>
            <a:picLocks noChangeAspect="1"/>
          </p:cNvPicPr>
          <p:nvPr/>
        </p:nvPicPr>
        <p:blipFill>
          <a:blip r:embed="rId2"/>
          <a:stretch>
            <a:fillRect/>
          </a:stretch>
        </p:blipFill>
        <p:spPr>
          <a:xfrm>
            <a:off x="4381262" y="1247192"/>
            <a:ext cx="2227437" cy="581608"/>
          </a:xfrm>
          <a:prstGeom prst="rect">
            <a:avLst/>
          </a:prstGeom>
        </p:spPr>
      </p:pic>
      <p:pic>
        <p:nvPicPr>
          <p:cNvPr id="8" name="Picture 7">
            <a:extLst>
              <a:ext uri="{FF2B5EF4-FFF2-40B4-BE49-F238E27FC236}">
                <a16:creationId xmlns:a16="http://schemas.microsoft.com/office/drawing/2014/main" id="{8D0E88AA-F7E8-4235-9E4D-CA74E69A551F}"/>
              </a:ext>
            </a:extLst>
          </p:cNvPr>
          <p:cNvPicPr>
            <a:picLocks noChangeAspect="1"/>
          </p:cNvPicPr>
          <p:nvPr/>
        </p:nvPicPr>
        <p:blipFill>
          <a:blip r:embed="rId3"/>
          <a:stretch>
            <a:fillRect/>
          </a:stretch>
        </p:blipFill>
        <p:spPr>
          <a:xfrm>
            <a:off x="7141939" y="1158551"/>
            <a:ext cx="3459677" cy="2044824"/>
          </a:xfrm>
          <a:prstGeom prst="rect">
            <a:avLst/>
          </a:prstGeom>
        </p:spPr>
      </p:pic>
      <p:sp>
        <p:nvSpPr>
          <p:cNvPr id="9" name="TextBox 8">
            <a:extLst>
              <a:ext uri="{FF2B5EF4-FFF2-40B4-BE49-F238E27FC236}">
                <a16:creationId xmlns:a16="http://schemas.microsoft.com/office/drawing/2014/main" id="{5ED86921-67D8-46D1-A7A5-191663894FC7}"/>
              </a:ext>
            </a:extLst>
          </p:cNvPr>
          <p:cNvSpPr txBox="1"/>
          <p:nvPr/>
        </p:nvSpPr>
        <p:spPr>
          <a:xfrm>
            <a:off x="7772400" y="2898889"/>
            <a:ext cx="720069" cy="276999"/>
          </a:xfrm>
          <a:prstGeom prst="rect">
            <a:avLst/>
          </a:prstGeom>
          <a:noFill/>
        </p:spPr>
        <p:txBody>
          <a:bodyPr wrap="none" rtlCol="0">
            <a:spAutoFit/>
          </a:bodyPr>
          <a:lstStyle/>
          <a:p>
            <a:r>
              <a:rPr lang="en-US" sz="1200" dirty="0"/>
              <a:t>Output</a:t>
            </a:r>
            <a:endParaRPr lang="en-IN" sz="1200" dirty="0"/>
          </a:p>
        </p:txBody>
      </p:sp>
      <p:pic>
        <p:nvPicPr>
          <p:cNvPr id="11" name="Picture 10">
            <a:extLst>
              <a:ext uri="{FF2B5EF4-FFF2-40B4-BE49-F238E27FC236}">
                <a16:creationId xmlns:a16="http://schemas.microsoft.com/office/drawing/2014/main" id="{34D952BE-95B8-4259-AE8D-FAE8B2BB43B7}"/>
              </a:ext>
            </a:extLst>
          </p:cNvPr>
          <p:cNvPicPr>
            <a:picLocks noChangeAspect="1"/>
          </p:cNvPicPr>
          <p:nvPr/>
        </p:nvPicPr>
        <p:blipFill>
          <a:blip r:embed="rId4"/>
          <a:stretch>
            <a:fillRect/>
          </a:stretch>
        </p:blipFill>
        <p:spPr>
          <a:xfrm>
            <a:off x="2310997" y="3040099"/>
            <a:ext cx="1899761" cy="508865"/>
          </a:xfrm>
          <a:prstGeom prst="rect">
            <a:avLst/>
          </a:prstGeom>
        </p:spPr>
      </p:pic>
      <p:sp>
        <p:nvSpPr>
          <p:cNvPr id="12" name="TextBox 11">
            <a:extLst>
              <a:ext uri="{FF2B5EF4-FFF2-40B4-BE49-F238E27FC236}">
                <a16:creationId xmlns:a16="http://schemas.microsoft.com/office/drawing/2014/main" id="{44C316D1-A02C-4C01-93B4-3D43130C07B3}"/>
              </a:ext>
            </a:extLst>
          </p:cNvPr>
          <p:cNvSpPr txBox="1"/>
          <p:nvPr/>
        </p:nvSpPr>
        <p:spPr>
          <a:xfrm>
            <a:off x="302765" y="3143488"/>
            <a:ext cx="1983235" cy="307777"/>
          </a:xfrm>
          <a:prstGeom prst="rect">
            <a:avLst/>
          </a:prstGeom>
          <a:noFill/>
        </p:spPr>
        <p:txBody>
          <a:bodyPr wrap="none" rtlCol="0">
            <a:spAutoFit/>
          </a:bodyPr>
          <a:lstStyle/>
          <a:p>
            <a:r>
              <a:rPr lang="en-IN" sz="1400" dirty="0"/>
              <a:t>Instantaneous error</a:t>
            </a:r>
          </a:p>
        </p:txBody>
      </p:sp>
      <p:pic>
        <p:nvPicPr>
          <p:cNvPr id="14" name="Picture 13">
            <a:extLst>
              <a:ext uri="{FF2B5EF4-FFF2-40B4-BE49-F238E27FC236}">
                <a16:creationId xmlns:a16="http://schemas.microsoft.com/office/drawing/2014/main" id="{E7E8E387-BED6-4F25-B95B-512C3C6C01CD}"/>
              </a:ext>
            </a:extLst>
          </p:cNvPr>
          <p:cNvPicPr>
            <a:picLocks noChangeAspect="1"/>
          </p:cNvPicPr>
          <p:nvPr/>
        </p:nvPicPr>
        <p:blipFill>
          <a:blip r:embed="rId5"/>
          <a:stretch>
            <a:fillRect/>
          </a:stretch>
        </p:blipFill>
        <p:spPr>
          <a:xfrm>
            <a:off x="2209800" y="3649699"/>
            <a:ext cx="2861514" cy="581608"/>
          </a:xfrm>
          <a:prstGeom prst="rect">
            <a:avLst/>
          </a:prstGeom>
        </p:spPr>
      </p:pic>
      <p:sp>
        <p:nvSpPr>
          <p:cNvPr id="15" name="TextBox 14">
            <a:extLst>
              <a:ext uri="{FF2B5EF4-FFF2-40B4-BE49-F238E27FC236}">
                <a16:creationId xmlns:a16="http://schemas.microsoft.com/office/drawing/2014/main" id="{1D72075D-6461-4E6E-9972-68095BBBA2AF}"/>
              </a:ext>
            </a:extLst>
          </p:cNvPr>
          <p:cNvSpPr txBox="1"/>
          <p:nvPr/>
        </p:nvSpPr>
        <p:spPr>
          <a:xfrm>
            <a:off x="302765" y="4470315"/>
            <a:ext cx="4583884" cy="307777"/>
          </a:xfrm>
          <a:prstGeom prst="rect">
            <a:avLst/>
          </a:prstGeom>
          <a:noFill/>
        </p:spPr>
        <p:txBody>
          <a:bodyPr wrap="none" rtlCol="0">
            <a:spAutoFit/>
          </a:bodyPr>
          <a:lstStyle/>
          <a:p>
            <a:r>
              <a:rPr lang="en-US" sz="1400" dirty="0"/>
              <a:t>LMS minimizes the instantaneous squared error:</a:t>
            </a:r>
            <a:endParaRPr lang="en-IN" sz="1400" dirty="0"/>
          </a:p>
        </p:txBody>
      </p:sp>
      <p:pic>
        <p:nvPicPr>
          <p:cNvPr id="17" name="Picture 16">
            <a:extLst>
              <a:ext uri="{FF2B5EF4-FFF2-40B4-BE49-F238E27FC236}">
                <a16:creationId xmlns:a16="http://schemas.microsoft.com/office/drawing/2014/main" id="{6795339D-5EA5-4FE1-9E70-78CD7FFB826C}"/>
              </a:ext>
            </a:extLst>
          </p:cNvPr>
          <p:cNvPicPr>
            <a:picLocks noChangeAspect="1"/>
          </p:cNvPicPr>
          <p:nvPr/>
        </p:nvPicPr>
        <p:blipFill>
          <a:blip r:embed="rId6"/>
          <a:stretch>
            <a:fillRect/>
          </a:stretch>
        </p:blipFill>
        <p:spPr>
          <a:xfrm>
            <a:off x="4809084" y="4347939"/>
            <a:ext cx="1799615" cy="724845"/>
          </a:xfrm>
          <a:prstGeom prst="rect">
            <a:avLst/>
          </a:prstGeom>
        </p:spPr>
      </p:pic>
      <p:sp>
        <p:nvSpPr>
          <p:cNvPr id="18" name="TextBox 17">
            <a:extLst>
              <a:ext uri="{FF2B5EF4-FFF2-40B4-BE49-F238E27FC236}">
                <a16:creationId xmlns:a16="http://schemas.microsoft.com/office/drawing/2014/main" id="{716EC6E8-4CFF-4A33-875C-CD1C70C081E7}"/>
              </a:ext>
            </a:extLst>
          </p:cNvPr>
          <p:cNvSpPr txBox="1"/>
          <p:nvPr/>
        </p:nvSpPr>
        <p:spPr>
          <a:xfrm>
            <a:off x="6851507" y="4510444"/>
            <a:ext cx="3772186" cy="430887"/>
          </a:xfrm>
          <a:prstGeom prst="rect">
            <a:avLst/>
          </a:prstGeom>
          <a:noFill/>
        </p:spPr>
        <p:txBody>
          <a:bodyPr wrap="none" rtlCol="0">
            <a:spAutoFit/>
          </a:bodyPr>
          <a:lstStyle/>
          <a:p>
            <a:r>
              <a:rPr lang="en-US" sz="1100" b="1" dirty="0"/>
              <a:t>Why 1/2? </a:t>
            </a:r>
            <a:r>
              <a:rPr lang="en-US" sz="1100" dirty="0"/>
              <a:t>It simplifies differentiation (cancels 2).</a:t>
            </a:r>
          </a:p>
          <a:p>
            <a:endParaRPr lang="en-IN" sz="1100" dirty="0"/>
          </a:p>
        </p:txBody>
      </p:sp>
    </p:spTree>
    <p:extLst>
      <p:ext uri="{BB962C8B-B14F-4D97-AF65-F5344CB8AC3E}">
        <p14:creationId xmlns:p14="http://schemas.microsoft.com/office/powerpoint/2010/main" val="17531984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49A-7B16-4C0E-B870-B6758953AA99}"/>
              </a:ext>
            </a:extLst>
          </p:cNvPr>
          <p:cNvSpPr>
            <a:spLocks noGrp="1"/>
          </p:cNvSpPr>
          <p:nvPr>
            <p:ph type="title"/>
          </p:nvPr>
        </p:nvSpPr>
        <p:spPr/>
        <p:txBody>
          <a:bodyPr/>
          <a:lstStyle/>
          <a:p>
            <a:r>
              <a:rPr lang="en-US" dirty="0"/>
              <a:t>Least-Mean-Square (LMS) Algorithm</a:t>
            </a:r>
            <a:endParaRPr lang="en-IN" dirty="0"/>
          </a:p>
        </p:txBody>
      </p:sp>
      <p:sp>
        <p:nvSpPr>
          <p:cNvPr id="4" name="Slide Number Placeholder 3">
            <a:extLst>
              <a:ext uri="{FF2B5EF4-FFF2-40B4-BE49-F238E27FC236}">
                <a16:creationId xmlns:a16="http://schemas.microsoft.com/office/drawing/2014/main" id="{A8925810-A716-428D-BF41-634D442C7308}"/>
              </a:ext>
            </a:extLst>
          </p:cNvPr>
          <p:cNvSpPr>
            <a:spLocks noGrp="1"/>
          </p:cNvSpPr>
          <p:nvPr>
            <p:ph type="sldNum" sz="quarter" idx="12"/>
          </p:nvPr>
        </p:nvSpPr>
        <p:spPr/>
        <p:txBody>
          <a:bodyPr/>
          <a:lstStyle/>
          <a:p>
            <a:fld id="{BB2CE0DE-867F-455F-B20B-96D381B4AB71}" type="slidenum">
              <a:rPr lang="en-US" smtClean="0"/>
              <a:t>138</a:t>
            </a:fld>
            <a:endParaRPr lang="en-US"/>
          </a:p>
        </p:txBody>
      </p:sp>
      <p:pic>
        <p:nvPicPr>
          <p:cNvPr id="6" name="Picture 5">
            <a:extLst>
              <a:ext uri="{FF2B5EF4-FFF2-40B4-BE49-F238E27FC236}">
                <a16:creationId xmlns:a16="http://schemas.microsoft.com/office/drawing/2014/main" id="{65B31789-6408-4651-892E-9F02C9367130}"/>
              </a:ext>
            </a:extLst>
          </p:cNvPr>
          <p:cNvPicPr>
            <a:picLocks noChangeAspect="1"/>
          </p:cNvPicPr>
          <p:nvPr/>
        </p:nvPicPr>
        <p:blipFill>
          <a:blip r:embed="rId2"/>
          <a:stretch>
            <a:fillRect/>
          </a:stretch>
        </p:blipFill>
        <p:spPr>
          <a:xfrm>
            <a:off x="2210179" y="1110487"/>
            <a:ext cx="1752845" cy="1571844"/>
          </a:xfrm>
          <a:prstGeom prst="rect">
            <a:avLst/>
          </a:prstGeom>
        </p:spPr>
      </p:pic>
      <p:pic>
        <p:nvPicPr>
          <p:cNvPr id="8" name="Picture 7">
            <a:extLst>
              <a:ext uri="{FF2B5EF4-FFF2-40B4-BE49-F238E27FC236}">
                <a16:creationId xmlns:a16="http://schemas.microsoft.com/office/drawing/2014/main" id="{BEE8F8DF-3B88-4C10-A9ED-45A6C6DE9F78}"/>
              </a:ext>
            </a:extLst>
          </p:cNvPr>
          <p:cNvPicPr>
            <a:picLocks noChangeAspect="1"/>
          </p:cNvPicPr>
          <p:nvPr/>
        </p:nvPicPr>
        <p:blipFill>
          <a:blip r:embed="rId3"/>
          <a:stretch>
            <a:fillRect/>
          </a:stretch>
        </p:blipFill>
        <p:spPr>
          <a:xfrm>
            <a:off x="2005362" y="2891181"/>
            <a:ext cx="2162477" cy="1343212"/>
          </a:xfrm>
          <a:prstGeom prst="rect">
            <a:avLst/>
          </a:prstGeom>
        </p:spPr>
      </p:pic>
      <p:sp>
        <p:nvSpPr>
          <p:cNvPr id="9" name="TextBox 8">
            <a:extLst>
              <a:ext uri="{FF2B5EF4-FFF2-40B4-BE49-F238E27FC236}">
                <a16:creationId xmlns:a16="http://schemas.microsoft.com/office/drawing/2014/main" id="{1339E640-366D-4836-9212-2870A407231E}"/>
              </a:ext>
            </a:extLst>
          </p:cNvPr>
          <p:cNvSpPr txBox="1"/>
          <p:nvPr/>
        </p:nvSpPr>
        <p:spPr>
          <a:xfrm>
            <a:off x="337277" y="3348088"/>
            <a:ext cx="1668085" cy="276999"/>
          </a:xfrm>
          <a:prstGeom prst="rect">
            <a:avLst/>
          </a:prstGeom>
          <a:noFill/>
        </p:spPr>
        <p:txBody>
          <a:bodyPr wrap="none" rtlCol="0">
            <a:spAutoFit/>
          </a:bodyPr>
          <a:lstStyle/>
          <a:p>
            <a:r>
              <a:rPr lang="en-IN" sz="1200" dirty="0"/>
              <a:t>Derivative </a:t>
            </a:r>
            <a:r>
              <a:rPr lang="en-IN" sz="1200" dirty="0" err="1"/>
              <a:t>w.r.t.</a:t>
            </a:r>
            <a:r>
              <a:rPr lang="en-IN" sz="1200" dirty="0"/>
              <a:t> w:</a:t>
            </a:r>
          </a:p>
        </p:txBody>
      </p:sp>
      <p:pic>
        <p:nvPicPr>
          <p:cNvPr id="11" name="Picture 10">
            <a:extLst>
              <a:ext uri="{FF2B5EF4-FFF2-40B4-BE49-F238E27FC236}">
                <a16:creationId xmlns:a16="http://schemas.microsoft.com/office/drawing/2014/main" id="{8400FA06-118E-4813-A600-463967530194}"/>
              </a:ext>
            </a:extLst>
          </p:cNvPr>
          <p:cNvPicPr>
            <a:picLocks noChangeAspect="1"/>
          </p:cNvPicPr>
          <p:nvPr/>
        </p:nvPicPr>
        <p:blipFill>
          <a:blip r:embed="rId4"/>
          <a:stretch>
            <a:fillRect/>
          </a:stretch>
        </p:blipFill>
        <p:spPr>
          <a:xfrm>
            <a:off x="1905134" y="4424581"/>
            <a:ext cx="2387690" cy="1257905"/>
          </a:xfrm>
          <a:prstGeom prst="rect">
            <a:avLst/>
          </a:prstGeom>
        </p:spPr>
      </p:pic>
      <p:sp>
        <p:nvSpPr>
          <p:cNvPr id="12" name="TextBox 11">
            <a:extLst>
              <a:ext uri="{FF2B5EF4-FFF2-40B4-BE49-F238E27FC236}">
                <a16:creationId xmlns:a16="http://schemas.microsoft.com/office/drawing/2014/main" id="{852585EC-C1CF-4471-9219-E06C70007783}"/>
              </a:ext>
            </a:extLst>
          </p:cNvPr>
          <p:cNvSpPr txBox="1"/>
          <p:nvPr/>
        </p:nvSpPr>
        <p:spPr>
          <a:xfrm>
            <a:off x="152534" y="5053533"/>
            <a:ext cx="1603837" cy="646331"/>
          </a:xfrm>
          <a:prstGeom prst="rect">
            <a:avLst/>
          </a:prstGeom>
          <a:noFill/>
        </p:spPr>
        <p:txBody>
          <a:bodyPr wrap="none" rtlCol="0">
            <a:spAutoFit/>
          </a:bodyPr>
          <a:lstStyle/>
          <a:p>
            <a:r>
              <a:rPr lang="en-US" sz="1200" dirty="0"/>
              <a:t>This is called the </a:t>
            </a:r>
          </a:p>
          <a:p>
            <a:r>
              <a:rPr lang="en-US" sz="1200" dirty="0"/>
              <a:t>instantaneous </a:t>
            </a:r>
          </a:p>
          <a:p>
            <a:r>
              <a:rPr lang="en-US" sz="1200" dirty="0"/>
              <a:t>gradient estimate.</a:t>
            </a:r>
            <a:endParaRPr lang="en-IN" sz="1200" dirty="0"/>
          </a:p>
        </p:txBody>
      </p:sp>
      <p:pic>
        <p:nvPicPr>
          <p:cNvPr id="14" name="Picture 13">
            <a:extLst>
              <a:ext uri="{FF2B5EF4-FFF2-40B4-BE49-F238E27FC236}">
                <a16:creationId xmlns:a16="http://schemas.microsoft.com/office/drawing/2014/main" id="{D826A902-6E28-492E-8F43-28E95F990C92}"/>
              </a:ext>
            </a:extLst>
          </p:cNvPr>
          <p:cNvPicPr>
            <a:picLocks noChangeAspect="1"/>
          </p:cNvPicPr>
          <p:nvPr/>
        </p:nvPicPr>
        <p:blipFill>
          <a:blip r:embed="rId5"/>
          <a:stretch>
            <a:fillRect/>
          </a:stretch>
        </p:blipFill>
        <p:spPr>
          <a:xfrm>
            <a:off x="8737600" y="1261148"/>
            <a:ext cx="2862306" cy="397543"/>
          </a:xfrm>
          <a:prstGeom prst="rect">
            <a:avLst/>
          </a:prstGeom>
        </p:spPr>
      </p:pic>
      <p:sp>
        <p:nvSpPr>
          <p:cNvPr id="15" name="TextBox 14">
            <a:extLst>
              <a:ext uri="{FF2B5EF4-FFF2-40B4-BE49-F238E27FC236}">
                <a16:creationId xmlns:a16="http://schemas.microsoft.com/office/drawing/2014/main" id="{F669B21C-8E1E-4105-87A6-14E9E8B98FC7}"/>
              </a:ext>
            </a:extLst>
          </p:cNvPr>
          <p:cNvSpPr txBox="1"/>
          <p:nvPr/>
        </p:nvSpPr>
        <p:spPr>
          <a:xfrm>
            <a:off x="5867400" y="1231278"/>
            <a:ext cx="2801280" cy="461665"/>
          </a:xfrm>
          <a:prstGeom prst="rect">
            <a:avLst/>
          </a:prstGeom>
          <a:noFill/>
        </p:spPr>
        <p:txBody>
          <a:bodyPr wrap="none" rtlCol="0">
            <a:spAutoFit/>
          </a:bodyPr>
          <a:lstStyle/>
          <a:p>
            <a:r>
              <a:rPr lang="en-IN" sz="1200" dirty="0"/>
              <a:t>General steepest descent update:</a:t>
            </a:r>
          </a:p>
          <a:p>
            <a:r>
              <a:rPr lang="en-US" sz="1200" dirty="0"/>
              <a:t>η = learning rate (step size)</a:t>
            </a:r>
            <a:endParaRPr lang="en-IN" sz="1200" dirty="0"/>
          </a:p>
        </p:txBody>
      </p:sp>
      <p:pic>
        <p:nvPicPr>
          <p:cNvPr id="17" name="Picture 16">
            <a:extLst>
              <a:ext uri="{FF2B5EF4-FFF2-40B4-BE49-F238E27FC236}">
                <a16:creationId xmlns:a16="http://schemas.microsoft.com/office/drawing/2014/main" id="{AC54FE44-F8DC-4E2E-ACFF-ABBA852E549C}"/>
              </a:ext>
            </a:extLst>
          </p:cNvPr>
          <p:cNvPicPr>
            <a:picLocks noChangeAspect="1"/>
          </p:cNvPicPr>
          <p:nvPr/>
        </p:nvPicPr>
        <p:blipFill>
          <a:blip r:embed="rId6"/>
          <a:stretch>
            <a:fillRect/>
          </a:stretch>
        </p:blipFill>
        <p:spPr>
          <a:xfrm>
            <a:off x="8420667" y="2016085"/>
            <a:ext cx="3332847" cy="500459"/>
          </a:xfrm>
          <a:prstGeom prst="rect">
            <a:avLst/>
          </a:prstGeom>
        </p:spPr>
      </p:pic>
      <p:sp>
        <p:nvSpPr>
          <p:cNvPr id="18" name="Arrow: Down 17">
            <a:extLst>
              <a:ext uri="{FF2B5EF4-FFF2-40B4-BE49-F238E27FC236}">
                <a16:creationId xmlns:a16="http://schemas.microsoft.com/office/drawing/2014/main" id="{7982055A-09D8-4A85-83C3-70CD64B99E48}"/>
              </a:ext>
            </a:extLst>
          </p:cNvPr>
          <p:cNvSpPr/>
          <p:nvPr/>
        </p:nvSpPr>
        <p:spPr bwMode="auto">
          <a:xfrm>
            <a:off x="9829800" y="1692943"/>
            <a:ext cx="228600" cy="31249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9" name="TextBox 18">
            <a:extLst>
              <a:ext uri="{FF2B5EF4-FFF2-40B4-BE49-F238E27FC236}">
                <a16:creationId xmlns:a16="http://schemas.microsoft.com/office/drawing/2014/main" id="{CF21CCDE-E74D-45E7-A985-0A00394632ED}"/>
              </a:ext>
            </a:extLst>
          </p:cNvPr>
          <p:cNvSpPr txBox="1"/>
          <p:nvPr/>
        </p:nvSpPr>
        <p:spPr>
          <a:xfrm>
            <a:off x="8426887" y="2629571"/>
            <a:ext cx="3583032" cy="261610"/>
          </a:xfrm>
          <a:prstGeom prst="rect">
            <a:avLst/>
          </a:prstGeom>
          <a:noFill/>
        </p:spPr>
        <p:txBody>
          <a:bodyPr wrap="none" rtlCol="0">
            <a:spAutoFit/>
          </a:bodyPr>
          <a:lstStyle/>
          <a:p>
            <a:r>
              <a:rPr lang="en-US" sz="1100" dirty="0"/>
              <a:t>This is the Least Mean Square (LMS) Algorithm.</a:t>
            </a:r>
            <a:endParaRPr lang="en-IN" sz="1100" dirty="0"/>
          </a:p>
        </p:txBody>
      </p:sp>
      <p:pic>
        <p:nvPicPr>
          <p:cNvPr id="16" name="Picture 15">
            <a:extLst>
              <a:ext uri="{FF2B5EF4-FFF2-40B4-BE49-F238E27FC236}">
                <a16:creationId xmlns:a16="http://schemas.microsoft.com/office/drawing/2014/main" id="{BD83A606-0AB3-4C0A-B37A-957CECACAD86}"/>
              </a:ext>
            </a:extLst>
          </p:cNvPr>
          <p:cNvPicPr>
            <a:picLocks noChangeAspect="1"/>
          </p:cNvPicPr>
          <p:nvPr/>
        </p:nvPicPr>
        <p:blipFill>
          <a:blip r:embed="rId7"/>
          <a:stretch>
            <a:fillRect/>
          </a:stretch>
        </p:blipFill>
        <p:spPr>
          <a:xfrm>
            <a:off x="205747" y="1020263"/>
            <a:ext cx="1799615" cy="724845"/>
          </a:xfrm>
          <a:prstGeom prst="rect">
            <a:avLst/>
          </a:prstGeom>
        </p:spPr>
      </p:pic>
    </p:spTree>
    <p:extLst>
      <p:ext uri="{BB962C8B-B14F-4D97-AF65-F5344CB8AC3E}">
        <p14:creationId xmlns:p14="http://schemas.microsoft.com/office/powerpoint/2010/main" val="41732914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6841-18EC-468A-BF0B-1F1DE461BB70}"/>
              </a:ext>
            </a:extLst>
          </p:cNvPr>
          <p:cNvSpPr>
            <a:spLocks noGrp="1"/>
          </p:cNvSpPr>
          <p:nvPr>
            <p:ph type="title"/>
          </p:nvPr>
        </p:nvSpPr>
        <p:spPr/>
        <p:txBody>
          <a:bodyPr/>
          <a:lstStyle/>
          <a:p>
            <a:r>
              <a:rPr lang="en-IN" dirty="0"/>
              <a:t>Summary of LMS Algorithm</a:t>
            </a:r>
          </a:p>
        </p:txBody>
      </p:sp>
      <p:sp>
        <p:nvSpPr>
          <p:cNvPr id="3" name="Content Placeholder 2">
            <a:extLst>
              <a:ext uri="{FF2B5EF4-FFF2-40B4-BE49-F238E27FC236}">
                <a16:creationId xmlns:a16="http://schemas.microsoft.com/office/drawing/2014/main" id="{0E242DE3-75D3-4142-8B6A-4E03B9D495F8}"/>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5077B8D5-286C-49FE-9034-F14BBF9B22B6}"/>
              </a:ext>
            </a:extLst>
          </p:cNvPr>
          <p:cNvSpPr>
            <a:spLocks noGrp="1"/>
          </p:cNvSpPr>
          <p:nvPr>
            <p:ph type="sldNum" sz="quarter" idx="12"/>
          </p:nvPr>
        </p:nvSpPr>
        <p:spPr/>
        <p:txBody>
          <a:bodyPr/>
          <a:lstStyle/>
          <a:p>
            <a:fld id="{BB2CE0DE-867F-455F-B20B-96D381B4AB71}" type="slidenum">
              <a:rPr lang="en-US" smtClean="0"/>
              <a:t>139</a:t>
            </a:fld>
            <a:endParaRPr lang="en-US"/>
          </a:p>
        </p:txBody>
      </p:sp>
      <p:pic>
        <p:nvPicPr>
          <p:cNvPr id="7" name="Picture 6">
            <a:extLst>
              <a:ext uri="{FF2B5EF4-FFF2-40B4-BE49-F238E27FC236}">
                <a16:creationId xmlns:a16="http://schemas.microsoft.com/office/drawing/2014/main" id="{7E110D7B-C7CC-0618-90F2-371A0DD2E554}"/>
              </a:ext>
            </a:extLst>
          </p:cNvPr>
          <p:cNvPicPr>
            <a:picLocks noChangeAspect="1"/>
          </p:cNvPicPr>
          <p:nvPr/>
        </p:nvPicPr>
        <p:blipFill>
          <a:blip r:embed="rId2"/>
          <a:srcRect t="22219" b="6944"/>
          <a:stretch>
            <a:fillRect/>
          </a:stretch>
        </p:blipFill>
        <p:spPr>
          <a:xfrm>
            <a:off x="685800" y="1219200"/>
            <a:ext cx="10039851" cy="3886583"/>
          </a:xfrm>
          <a:prstGeom prst="rect">
            <a:avLst/>
          </a:prstGeom>
        </p:spPr>
      </p:pic>
    </p:spTree>
    <p:extLst>
      <p:ext uri="{BB962C8B-B14F-4D97-AF65-F5344CB8AC3E}">
        <p14:creationId xmlns:p14="http://schemas.microsoft.com/office/powerpoint/2010/main" val="2242752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8AB40-4608-5DD2-A856-1BCB45C5DC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D9C48C-51B1-F89F-B970-8AAEFE7DA92E}"/>
              </a:ext>
            </a:extLst>
          </p:cNvPr>
          <p:cNvSpPr>
            <a:spLocks noGrp="1"/>
          </p:cNvSpPr>
          <p:nvPr>
            <p:ph idx="1"/>
          </p:nvPr>
        </p:nvSpPr>
        <p:spPr/>
        <p:txBody>
          <a:bodyPr/>
          <a:lstStyle/>
          <a:p>
            <a:endParaRPr lang="en-IN" sz="2000" dirty="0"/>
          </a:p>
          <a:p>
            <a:endParaRPr lang="en-IN" sz="2000" dirty="0"/>
          </a:p>
          <a:p>
            <a:endParaRPr lang="en-IN" sz="2000" dirty="0"/>
          </a:p>
          <a:p>
            <a:endParaRPr lang="en-IN" sz="2000" dirty="0"/>
          </a:p>
          <a:p>
            <a:endParaRPr lang="en-IN" sz="2000" dirty="0"/>
          </a:p>
          <a:p>
            <a:pPr marL="0" indent="0">
              <a:buNone/>
            </a:pPr>
            <a:endParaRPr lang="en-IN" sz="2000" dirty="0"/>
          </a:p>
          <a:p>
            <a:endParaRPr lang="en-IN" dirty="0"/>
          </a:p>
        </p:txBody>
      </p:sp>
      <p:sp>
        <p:nvSpPr>
          <p:cNvPr id="6" name="Slide Number Placeholder 5">
            <a:extLst>
              <a:ext uri="{FF2B5EF4-FFF2-40B4-BE49-F238E27FC236}">
                <a16:creationId xmlns:a16="http://schemas.microsoft.com/office/drawing/2014/main" id="{F0E3F338-9B44-3212-6F52-E4FB10D4012F}"/>
              </a:ext>
            </a:extLst>
          </p:cNvPr>
          <p:cNvSpPr>
            <a:spLocks noGrp="1"/>
          </p:cNvSpPr>
          <p:nvPr>
            <p:ph type="sldNum" sz="quarter" idx="12"/>
          </p:nvPr>
        </p:nvSpPr>
        <p:spPr/>
        <p:txBody>
          <a:bodyPr/>
          <a:lstStyle/>
          <a:p>
            <a:fld id="{BB2CE0DE-867F-455F-B20B-96D381B4AB71}" type="slidenum">
              <a:rPr lang="en-US" smtClean="0"/>
              <a:t>14</a:t>
            </a:fld>
            <a:endParaRPr lang="en-US"/>
          </a:p>
        </p:txBody>
      </p:sp>
      <p:pic>
        <p:nvPicPr>
          <p:cNvPr id="8" name="Picture 7">
            <a:extLst>
              <a:ext uri="{FF2B5EF4-FFF2-40B4-BE49-F238E27FC236}">
                <a16:creationId xmlns:a16="http://schemas.microsoft.com/office/drawing/2014/main" id="{3DEEDFF0-3417-B1F0-338D-10D2A78BB3D3}"/>
              </a:ext>
            </a:extLst>
          </p:cNvPr>
          <p:cNvPicPr>
            <a:picLocks noChangeAspect="1"/>
          </p:cNvPicPr>
          <p:nvPr/>
        </p:nvPicPr>
        <p:blipFill>
          <a:blip r:embed="rId2"/>
          <a:srcRect b="28284"/>
          <a:stretch>
            <a:fillRect/>
          </a:stretch>
        </p:blipFill>
        <p:spPr>
          <a:xfrm>
            <a:off x="228381" y="136250"/>
            <a:ext cx="4677428" cy="1509860"/>
          </a:xfrm>
          <a:prstGeom prst="rect">
            <a:avLst/>
          </a:prstGeom>
        </p:spPr>
      </p:pic>
      <p:pic>
        <p:nvPicPr>
          <p:cNvPr id="10" name="Picture 9">
            <a:extLst>
              <a:ext uri="{FF2B5EF4-FFF2-40B4-BE49-F238E27FC236}">
                <a16:creationId xmlns:a16="http://schemas.microsoft.com/office/drawing/2014/main" id="{E435C5BE-0197-1EAC-AF47-CAEDC14340C2}"/>
              </a:ext>
            </a:extLst>
          </p:cNvPr>
          <p:cNvPicPr>
            <a:picLocks noChangeAspect="1"/>
          </p:cNvPicPr>
          <p:nvPr/>
        </p:nvPicPr>
        <p:blipFill>
          <a:blip r:embed="rId3"/>
          <a:stretch>
            <a:fillRect/>
          </a:stretch>
        </p:blipFill>
        <p:spPr>
          <a:xfrm>
            <a:off x="1143220" y="3060026"/>
            <a:ext cx="7649643" cy="337232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BA86B89-6E11-CD71-D554-B231DB69ABB5}"/>
                  </a:ext>
                </a:extLst>
              </p:cNvPr>
              <p:cNvSpPr txBox="1"/>
              <p:nvPr/>
            </p:nvSpPr>
            <p:spPr>
              <a:xfrm>
                <a:off x="583539" y="1798861"/>
                <a:ext cx="3967112" cy="1077218"/>
              </a:xfrm>
              <a:prstGeom prst="rect">
                <a:avLst/>
              </a:prstGeom>
              <a:noFill/>
            </p:spPr>
            <p:txBody>
              <a:bodyPr wrap="none" rtlCol="0">
                <a:spAutoFit/>
              </a:bodyPr>
              <a:lstStyle/>
              <a:p>
                <a:r>
                  <a:rPr lang="en-IN" sz="1600" dirty="0"/>
                  <a:t>For example, consider </a:t>
                </a:r>
              </a:p>
              <a:p>
                <a:r>
                  <a:rPr lang="en-IN" sz="1600" dirty="0"/>
                  <a:t>One input: </a:t>
                </a:r>
                <a14:m>
                  <m:oMath xmlns:m="http://schemas.openxmlformats.org/officeDocument/2006/math">
                    <m:r>
                      <a:rPr lang="en-IN" sz="1600" i="1">
                        <a:latin typeface="Cambria Math" panose="02040503050406030204" pitchFamily="18" charset="0"/>
                      </a:rPr>
                      <m:t>𝑥</m:t>
                    </m:r>
                    <m:r>
                      <a:rPr lang="en-IN" sz="1600">
                        <a:latin typeface="Cambria Math" panose="02040503050406030204" pitchFamily="18" charset="0"/>
                      </a:rPr>
                      <m:t>=</m:t>
                    </m:r>
                    <m:r>
                      <a:rPr lang="en-IN" sz="1600">
                        <a:latin typeface="Cambria Math" panose="02040503050406030204" pitchFamily="18" charset="0"/>
                      </a:rPr>
                      <m:t>1</m:t>
                    </m:r>
                  </m:oMath>
                </a14:m>
                <a:r>
                  <a:rPr lang="en-IN" sz="1600" dirty="0"/>
                  <a:t> ; Weight: </a:t>
                </a:r>
                <a14:m>
                  <m:oMath xmlns:m="http://schemas.openxmlformats.org/officeDocument/2006/math">
                    <m:r>
                      <a:rPr lang="en-IN" sz="1600" i="1">
                        <a:latin typeface="Cambria Math" panose="02040503050406030204" pitchFamily="18" charset="0"/>
                      </a:rPr>
                      <m:t>𝑤</m:t>
                    </m:r>
                    <m:r>
                      <a:rPr lang="en-IN" sz="1600">
                        <a:latin typeface="Cambria Math" panose="02040503050406030204" pitchFamily="18" charset="0"/>
                      </a:rPr>
                      <m:t>=</m:t>
                    </m:r>
                    <m:r>
                      <a:rPr lang="en-IN" sz="1600">
                        <a:latin typeface="Cambria Math" panose="02040503050406030204" pitchFamily="18" charset="0"/>
                      </a:rPr>
                      <m:t>2</m:t>
                    </m:r>
                  </m:oMath>
                </a14:m>
                <a:endParaRPr lang="en-IN" sz="1600" dirty="0"/>
              </a:p>
              <a:p>
                <a:r>
                  <a:rPr lang="en-IN" sz="1600" dirty="0"/>
                  <a:t>Then: </a:t>
                </a:r>
                <a14:m>
                  <m:oMath xmlns:m="http://schemas.openxmlformats.org/officeDocument/2006/math">
                    <m:sSub>
                      <m:sSubPr>
                        <m:ctrlPr>
                          <a:rPr lang="ar-AE" sz="1600" i="1">
                            <a:latin typeface="Cambria Math" panose="02040503050406030204" pitchFamily="18" charset="0"/>
                          </a:rPr>
                        </m:ctrlPr>
                      </m:sSubPr>
                      <m:e>
                        <m:r>
                          <a:rPr lang="ar-AE" sz="1600" i="1">
                            <a:latin typeface="Cambria Math" panose="02040503050406030204" pitchFamily="18" charset="0"/>
                          </a:rPr>
                          <m:t>𝑢</m:t>
                        </m:r>
                      </m:e>
                      <m:sub>
                        <m:r>
                          <a:rPr lang="ar-AE" sz="1600" i="1">
                            <a:latin typeface="Cambria Math" panose="02040503050406030204" pitchFamily="18" charset="0"/>
                          </a:rPr>
                          <m:t>𝑘</m:t>
                        </m:r>
                      </m:sub>
                    </m:sSub>
                    <m:r>
                      <a:rPr lang="ar-AE" sz="1600">
                        <a:latin typeface="Cambria Math" panose="02040503050406030204" pitchFamily="18" charset="0"/>
                      </a:rPr>
                      <m:t>=</m:t>
                    </m:r>
                    <m:r>
                      <a:rPr lang="ar-AE" sz="1600" i="1">
                        <a:latin typeface="Cambria Math" panose="02040503050406030204" pitchFamily="18" charset="0"/>
                      </a:rPr>
                      <m:t>𝑤𝑥</m:t>
                    </m:r>
                    <m:r>
                      <a:rPr lang="ar-AE" sz="1600">
                        <a:latin typeface="Cambria Math" panose="02040503050406030204" pitchFamily="18" charset="0"/>
                      </a:rPr>
                      <m:t>=</m:t>
                    </m:r>
                    <m:r>
                      <a:rPr lang="ar-AE" sz="1600">
                        <a:latin typeface="Cambria Math" panose="02040503050406030204" pitchFamily="18" charset="0"/>
                      </a:rPr>
                      <m:t>2</m:t>
                    </m:r>
                    <m:r>
                      <a:rPr lang="en-IN" sz="1600">
                        <a:latin typeface="Cambria Math" panose="02040503050406030204" pitchFamily="18" charset="0"/>
                      </a:rPr>
                      <m:t> </m:t>
                    </m:r>
                  </m:oMath>
                </a14:m>
                <a:r>
                  <a:rPr lang="en-IN" sz="1600" dirty="0"/>
                  <a:t> Now vary </a:t>
                </a:r>
                <a:r>
                  <a:rPr lang="en-IN" sz="1600" b="1" dirty="0"/>
                  <a:t>bias </a:t>
                </a:r>
                <a14:m>
                  <m:oMath xmlns:m="http://schemas.openxmlformats.org/officeDocument/2006/math">
                    <m:sSub>
                      <m:sSubPr>
                        <m:ctrlPr>
                          <a:rPr lang="ar-AE" sz="1600" i="1">
                            <a:latin typeface="Cambria Math" panose="02040503050406030204" pitchFamily="18" charset="0"/>
                          </a:rPr>
                        </m:ctrlPr>
                      </m:sSubPr>
                      <m:e>
                        <m:r>
                          <a:rPr lang="ar-AE" sz="1600" i="1">
                            <a:latin typeface="Cambria Math" panose="02040503050406030204" pitchFamily="18" charset="0"/>
                          </a:rPr>
                          <m:t>𝑏</m:t>
                        </m:r>
                      </m:e>
                      <m:sub>
                        <m:r>
                          <a:rPr lang="ar-AE" sz="1600" i="1">
                            <a:latin typeface="Cambria Math" panose="02040503050406030204" pitchFamily="18" charset="0"/>
                          </a:rPr>
                          <m:t>𝑘</m:t>
                        </m:r>
                      </m:sub>
                    </m:sSub>
                  </m:oMath>
                </a14:m>
                <a:r>
                  <a:rPr lang="ar-AE" sz="1600" dirty="0"/>
                  <a:t>.</a:t>
                </a:r>
              </a:p>
              <a:p>
                <a:endParaRPr lang="en-IN" sz="1600" dirty="0"/>
              </a:p>
            </p:txBody>
          </p:sp>
        </mc:Choice>
        <mc:Fallback xmlns="">
          <p:sp>
            <p:nvSpPr>
              <p:cNvPr id="12" name="TextBox 11">
                <a:extLst>
                  <a:ext uri="{FF2B5EF4-FFF2-40B4-BE49-F238E27FC236}">
                    <a16:creationId xmlns:a16="http://schemas.microsoft.com/office/drawing/2014/main" id="{BBA86B89-6E11-CD71-D554-B231DB69ABB5}"/>
                  </a:ext>
                </a:extLst>
              </p:cNvPr>
              <p:cNvSpPr txBox="1">
                <a:spLocks noRot="1" noChangeAspect="1" noMove="1" noResize="1" noEditPoints="1" noAdjustHandles="1" noChangeArrowheads="1" noChangeShapeType="1" noTextEdit="1"/>
              </p:cNvSpPr>
              <p:nvPr/>
            </p:nvSpPr>
            <p:spPr>
              <a:xfrm>
                <a:off x="583539" y="1798861"/>
                <a:ext cx="3967112" cy="1077218"/>
              </a:xfrm>
              <a:prstGeom prst="rect">
                <a:avLst/>
              </a:prstGeom>
              <a:blipFill>
                <a:blip r:embed="rId4"/>
                <a:stretch>
                  <a:fillRect l="-923" t="-1695"/>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6D4BC8EA-F707-AB88-327B-1D11150C6C66}"/>
              </a:ext>
            </a:extLst>
          </p:cNvPr>
          <p:cNvPicPr>
            <a:picLocks noChangeAspect="1"/>
          </p:cNvPicPr>
          <p:nvPr/>
        </p:nvPicPr>
        <p:blipFill>
          <a:blip r:embed="rId5"/>
          <a:stretch>
            <a:fillRect/>
          </a:stretch>
        </p:blipFill>
        <p:spPr>
          <a:xfrm>
            <a:off x="558759" y="3430194"/>
            <a:ext cx="504895" cy="2991267"/>
          </a:xfrm>
          <a:prstGeom prst="rect">
            <a:avLst/>
          </a:prstGeom>
        </p:spPr>
      </p:pic>
      <p:pic>
        <p:nvPicPr>
          <p:cNvPr id="11" name="Picture 10">
            <a:extLst>
              <a:ext uri="{FF2B5EF4-FFF2-40B4-BE49-F238E27FC236}">
                <a16:creationId xmlns:a16="http://schemas.microsoft.com/office/drawing/2014/main" id="{9FAD1BB9-F94C-0578-1853-89DEF69100DC}"/>
              </a:ext>
            </a:extLst>
          </p:cNvPr>
          <p:cNvPicPr>
            <a:picLocks noChangeAspect="1"/>
          </p:cNvPicPr>
          <p:nvPr/>
        </p:nvPicPr>
        <p:blipFill>
          <a:blip r:embed="rId6"/>
          <a:stretch>
            <a:fillRect/>
          </a:stretch>
        </p:blipFill>
        <p:spPr>
          <a:xfrm>
            <a:off x="6182789" y="0"/>
            <a:ext cx="4180270" cy="3203159"/>
          </a:xfrm>
          <a:prstGeom prst="rect">
            <a:avLst/>
          </a:prstGeom>
        </p:spPr>
      </p:pic>
    </p:spTree>
    <p:extLst>
      <p:ext uri="{BB962C8B-B14F-4D97-AF65-F5344CB8AC3E}">
        <p14:creationId xmlns:p14="http://schemas.microsoft.com/office/powerpoint/2010/main" val="29381474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E3A9-5E0A-43AA-B718-ABECED68FC6F}"/>
              </a:ext>
            </a:extLst>
          </p:cNvPr>
          <p:cNvSpPr>
            <a:spLocks noGrp="1"/>
          </p:cNvSpPr>
          <p:nvPr>
            <p:ph type="title"/>
          </p:nvPr>
        </p:nvSpPr>
        <p:spPr/>
        <p:txBody>
          <a:bodyPr/>
          <a:lstStyle/>
          <a:p>
            <a:r>
              <a:rPr lang="en-US" i="1" dirty="0"/>
              <a:t>What does “Statistical Analysis of LMS” mean?</a:t>
            </a:r>
            <a:endParaRPr lang="en-IN" dirty="0"/>
          </a:p>
        </p:txBody>
      </p:sp>
      <p:sp>
        <p:nvSpPr>
          <p:cNvPr id="3" name="Content Placeholder 2">
            <a:extLst>
              <a:ext uri="{FF2B5EF4-FFF2-40B4-BE49-F238E27FC236}">
                <a16:creationId xmlns:a16="http://schemas.microsoft.com/office/drawing/2014/main" id="{E0A3F8A7-728C-4007-A87D-340B238831A1}"/>
              </a:ext>
            </a:extLst>
          </p:cNvPr>
          <p:cNvSpPr>
            <a:spLocks noGrp="1"/>
          </p:cNvSpPr>
          <p:nvPr>
            <p:ph idx="1"/>
          </p:nvPr>
        </p:nvSpPr>
        <p:spPr/>
        <p:txBody>
          <a:bodyPr/>
          <a:lstStyle/>
          <a:p>
            <a:pPr marL="0" indent="0">
              <a:buNone/>
            </a:pPr>
            <a:r>
              <a:rPr lang="en-IN" sz="2000" dirty="0"/>
              <a:t>LMS update equation:</a:t>
            </a:r>
          </a:p>
          <a:p>
            <a:pPr marL="0" indent="0">
              <a:buNone/>
            </a:pPr>
            <a:endParaRPr lang="en-IN" sz="2000" dirty="0"/>
          </a:p>
          <a:p>
            <a:pPr marL="0" indent="0">
              <a:buNone/>
            </a:pPr>
            <a:r>
              <a:rPr lang="en-US" sz="1600" dirty="0"/>
              <a:t>x(n) is random</a:t>
            </a:r>
          </a:p>
          <a:p>
            <a:pPr marL="0" indent="0">
              <a:buNone/>
            </a:pPr>
            <a:r>
              <a:rPr lang="en-US" sz="1600" dirty="0"/>
              <a:t>d(n) is random</a:t>
            </a:r>
          </a:p>
          <a:p>
            <a:pPr marL="0" indent="0">
              <a:buNone/>
            </a:pPr>
            <a:r>
              <a:rPr lang="en-US" sz="1600" dirty="0"/>
              <a:t>So e(n) is random</a:t>
            </a:r>
          </a:p>
          <a:p>
            <a:pPr marL="0" indent="0">
              <a:buNone/>
            </a:pPr>
            <a:r>
              <a:rPr lang="en-US" sz="1400" dirty="0"/>
              <a:t>Therefore weight update is random.</a:t>
            </a:r>
          </a:p>
          <a:p>
            <a:pPr marL="0" indent="0">
              <a:buNone/>
            </a:pPr>
            <a:r>
              <a:rPr lang="en-US" sz="1400" dirty="0"/>
              <a:t>That means the weight vector w(n) is also a random quantity.</a:t>
            </a:r>
          </a:p>
          <a:p>
            <a:pPr marL="0" indent="0">
              <a:buNone/>
            </a:pPr>
            <a:endParaRPr lang="en-US" sz="1400" dirty="0"/>
          </a:p>
          <a:p>
            <a:pPr marL="0" indent="0">
              <a:buNone/>
            </a:pPr>
            <a:r>
              <a:rPr lang="en-US" sz="1400" dirty="0"/>
              <a:t>“We cannot predict exactly what the weight will be at time n=100, because it depends on the random data sequence.”</a:t>
            </a:r>
          </a:p>
          <a:p>
            <a:pPr marL="0" indent="0">
              <a:buNone/>
            </a:pPr>
            <a:r>
              <a:rPr lang="en-US" sz="1400" dirty="0"/>
              <a:t>Instead, we ask:</a:t>
            </a:r>
          </a:p>
          <a:p>
            <a:pPr>
              <a:buFont typeface="Arial" panose="020B0604020202020204" pitchFamily="34" charset="0"/>
              <a:buChar char="•"/>
            </a:pPr>
            <a:r>
              <a:rPr lang="en-US" sz="1400" dirty="0"/>
              <a:t>What happens </a:t>
            </a:r>
            <a:r>
              <a:rPr lang="en-US" sz="1400" b="1" dirty="0"/>
              <a:t>on average</a:t>
            </a:r>
            <a:r>
              <a:rPr lang="en-US" sz="1400" dirty="0"/>
              <a:t>?</a:t>
            </a:r>
          </a:p>
          <a:p>
            <a:pPr>
              <a:buFont typeface="Arial" panose="020B0604020202020204" pitchFamily="34" charset="0"/>
              <a:buChar char="•"/>
            </a:pPr>
            <a:r>
              <a:rPr lang="en-US" sz="1400" dirty="0"/>
              <a:t>Does it converge?</a:t>
            </a:r>
          </a:p>
          <a:p>
            <a:pPr>
              <a:buFont typeface="Arial" panose="020B0604020202020204" pitchFamily="34" charset="0"/>
              <a:buChar char="•"/>
            </a:pPr>
            <a:r>
              <a:rPr lang="en-US" sz="1400" dirty="0"/>
              <a:t>Does it oscillate?</a:t>
            </a:r>
          </a:p>
          <a:p>
            <a:pPr marL="0" indent="0">
              <a:buNone/>
            </a:pPr>
            <a:r>
              <a:rPr lang="en-US" sz="1400" dirty="0"/>
              <a:t>This is called </a:t>
            </a:r>
            <a:r>
              <a:rPr lang="en-US" sz="1400" b="1" dirty="0"/>
              <a:t>statistical behavior</a:t>
            </a:r>
            <a:r>
              <a:rPr lang="en-US" sz="1400" dirty="0"/>
              <a:t>.</a:t>
            </a:r>
          </a:p>
          <a:p>
            <a:pPr marL="0" indent="0">
              <a:buNone/>
            </a:pPr>
            <a:endParaRPr lang="en-US" sz="1400" dirty="0"/>
          </a:p>
          <a:p>
            <a:pPr marL="0" indent="0">
              <a:buNone/>
            </a:pPr>
            <a:r>
              <a:rPr lang="en-US" sz="1400" dirty="0"/>
              <a:t>LMS is a random learning process. Statistical analysis tells us whether this random learning process is stable, convergent, and accurate on average.</a:t>
            </a:r>
            <a:endParaRPr lang="en-US" sz="2400" dirty="0"/>
          </a:p>
          <a:p>
            <a:pPr marL="0" indent="0">
              <a:buNone/>
            </a:pPr>
            <a:endParaRPr lang="en-US" sz="1400" dirty="0"/>
          </a:p>
          <a:p>
            <a:pPr marL="0" indent="0">
              <a:buNone/>
            </a:pPr>
            <a:endParaRPr lang="en-IN" sz="1000" dirty="0"/>
          </a:p>
          <a:p>
            <a:pPr marL="0" indent="0">
              <a:buNone/>
            </a:pPr>
            <a:endParaRPr lang="en-IN" sz="2000" dirty="0"/>
          </a:p>
        </p:txBody>
      </p:sp>
      <p:sp>
        <p:nvSpPr>
          <p:cNvPr id="4" name="Slide Number Placeholder 3">
            <a:extLst>
              <a:ext uri="{FF2B5EF4-FFF2-40B4-BE49-F238E27FC236}">
                <a16:creationId xmlns:a16="http://schemas.microsoft.com/office/drawing/2014/main" id="{6021D195-0516-47B4-A8ED-2D6D1003AF9E}"/>
              </a:ext>
            </a:extLst>
          </p:cNvPr>
          <p:cNvSpPr>
            <a:spLocks noGrp="1"/>
          </p:cNvSpPr>
          <p:nvPr>
            <p:ph type="sldNum" sz="quarter" idx="12"/>
          </p:nvPr>
        </p:nvSpPr>
        <p:spPr/>
        <p:txBody>
          <a:bodyPr/>
          <a:lstStyle/>
          <a:p>
            <a:fld id="{BB2CE0DE-867F-455F-B20B-96D381B4AB71}" type="slidenum">
              <a:rPr lang="en-US" smtClean="0"/>
              <a:t>140</a:t>
            </a:fld>
            <a:endParaRPr lang="en-US"/>
          </a:p>
        </p:txBody>
      </p:sp>
      <p:pic>
        <p:nvPicPr>
          <p:cNvPr id="6" name="Picture 5">
            <a:extLst>
              <a:ext uri="{FF2B5EF4-FFF2-40B4-BE49-F238E27FC236}">
                <a16:creationId xmlns:a16="http://schemas.microsoft.com/office/drawing/2014/main" id="{7484A772-3B46-4968-BC7F-0352806B9133}"/>
              </a:ext>
            </a:extLst>
          </p:cNvPr>
          <p:cNvPicPr>
            <a:picLocks noChangeAspect="1"/>
          </p:cNvPicPr>
          <p:nvPr/>
        </p:nvPicPr>
        <p:blipFill>
          <a:blip r:embed="rId3"/>
          <a:stretch>
            <a:fillRect/>
          </a:stretch>
        </p:blipFill>
        <p:spPr>
          <a:xfrm>
            <a:off x="3754803" y="1175266"/>
            <a:ext cx="2543530" cy="609600"/>
          </a:xfrm>
          <a:prstGeom prst="rect">
            <a:avLst/>
          </a:prstGeom>
        </p:spPr>
      </p:pic>
      <p:sp>
        <p:nvSpPr>
          <p:cNvPr id="7" name="TextBox 6">
            <a:extLst>
              <a:ext uri="{FF2B5EF4-FFF2-40B4-BE49-F238E27FC236}">
                <a16:creationId xmlns:a16="http://schemas.microsoft.com/office/drawing/2014/main" id="{3A83DF34-C16C-4CB8-AF9A-F9C2BBF3F324}"/>
              </a:ext>
            </a:extLst>
          </p:cNvPr>
          <p:cNvSpPr txBox="1"/>
          <p:nvPr/>
        </p:nvSpPr>
        <p:spPr>
          <a:xfrm>
            <a:off x="6308432" y="1295400"/>
            <a:ext cx="4893455" cy="369332"/>
          </a:xfrm>
          <a:prstGeom prst="rect">
            <a:avLst/>
          </a:prstGeom>
          <a:noFill/>
        </p:spPr>
        <p:txBody>
          <a:bodyPr wrap="none" rtlCol="0">
            <a:spAutoFit/>
          </a:bodyPr>
          <a:lstStyle/>
          <a:p>
            <a:r>
              <a:rPr lang="en-US" dirty="0"/>
              <a:t>Is this update deterministic or random?”</a:t>
            </a:r>
            <a:endParaRPr lang="en-IN" dirty="0"/>
          </a:p>
        </p:txBody>
      </p:sp>
    </p:spTree>
    <p:extLst>
      <p:ext uri="{BB962C8B-B14F-4D97-AF65-F5344CB8AC3E}">
        <p14:creationId xmlns:p14="http://schemas.microsoft.com/office/powerpoint/2010/main" val="34358473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1364-FF51-4B63-871B-ADE55B218378}"/>
              </a:ext>
            </a:extLst>
          </p:cNvPr>
          <p:cNvSpPr>
            <a:spLocks noGrp="1"/>
          </p:cNvSpPr>
          <p:nvPr>
            <p:ph type="title"/>
          </p:nvPr>
        </p:nvSpPr>
        <p:spPr/>
        <p:txBody>
          <a:bodyPr/>
          <a:lstStyle/>
          <a:p>
            <a:r>
              <a:rPr lang="en-US" sz="2400" dirty="0"/>
              <a:t>Assumptions for Statistical Analysis of LMS Algorithm</a:t>
            </a:r>
            <a:endParaRPr lang="en-IN" sz="2400" dirty="0"/>
          </a:p>
        </p:txBody>
      </p:sp>
      <p:sp>
        <p:nvSpPr>
          <p:cNvPr id="3" name="Content Placeholder 2">
            <a:extLst>
              <a:ext uri="{FF2B5EF4-FFF2-40B4-BE49-F238E27FC236}">
                <a16:creationId xmlns:a16="http://schemas.microsoft.com/office/drawing/2014/main" id="{245CA2B6-1CE0-444A-96AA-37603FD7572D}"/>
              </a:ext>
            </a:extLst>
          </p:cNvPr>
          <p:cNvSpPr>
            <a:spLocks noGrp="1"/>
          </p:cNvSpPr>
          <p:nvPr>
            <p:ph idx="1"/>
          </p:nvPr>
        </p:nvSpPr>
        <p:spPr/>
        <p:txBody>
          <a:bodyPr/>
          <a:lstStyle/>
          <a:p>
            <a:pPr algn="just"/>
            <a:r>
              <a:rPr lang="en-US" sz="1800" dirty="0"/>
              <a:t>When analyzing the statistical behavior of the LMS algorithm, the weight update equation becomes a stochastic difference equation, because it depends on random input data.</a:t>
            </a:r>
          </a:p>
          <a:p>
            <a:pPr algn="just"/>
            <a:r>
              <a:rPr lang="en-US" sz="1800" dirty="0"/>
              <a:t>To make the analysis mathematically tractable, three key assumptions are made.</a:t>
            </a:r>
          </a:p>
          <a:p>
            <a:pPr marL="0" indent="0" algn="just">
              <a:buNone/>
            </a:pPr>
            <a:r>
              <a:rPr lang="en-US" sz="1400" b="1" dirty="0"/>
              <a:t>Assumption 1: </a:t>
            </a:r>
            <a:r>
              <a:rPr lang="en-US" sz="1600" dirty="0">
                <a:solidFill>
                  <a:srgbClr val="C00000"/>
                </a:solidFill>
              </a:rPr>
              <a:t>The Learning Rate η is Small</a:t>
            </a:r>
            <a:endParaRPr lang="en-US" sz="1400" dirty="0">
              <a:solidFill>
                <a:srgbClr val="C00000"/>
              </a:solidFill>
            </a:endParaRPr>
          </a:p>
          <a:p>
            <a:r>
              <a:rPr lang="en-US" sz="1400" dirty="0"/>
              <a:t>In LMS, the weight update depends on random input samples.</a:t>
            </a:r>
          </a:p>
          <a:p>
            <a:r>
              <a:rPr lang="en-US" sz="1400" dirty="0"/>
              <a:t>If η is small, the weights change slowly.</a:t>
            </a:r>
          </a:p>
          <a:p>
            <a:r>
              <a:rPr lang="en-US" sz="1400" dirty="0"/>
              <a:t>Slow changes allow random fluctuations to average out.</a:t>
            </a:r>
          </a:p>
          <a:p>
            <a:r>
              <a:rPr lang="en-US" sz="1400" dirty="0"/>
              <a:t>This makes the algorithm behave approximately like a deterministic system.</a:t>
            </a:r>
          </a:p>
          <a:p>
            <a:pPr marL="0" indent="0">
              <a:buNone/>
            </a:pPr>
            <a:endParaRPr lang="en-US" sz="1400" dirty="0"/>
          </a:p>
          <a:p>
            <a:pPr marL="0" indent="0">
              <a:buNone/>
            </a:pPr>
            <a:r>
              <a:rPr lang="en-US" sz="1600" b="1" dirty="0"/>
              <a:t>Assumption 2: </a:t>
            </a:r>
            <a:r>
              <a:rPr lang="en-US" sz="1600" dirty="0">
                <a:solidFill>
                  <a:srgbClr val="C00000"/>
                </a:solidFill>
              </a:rPr>
              <a:t>The Estimation Error is White and Uncorrelated with the Input</a:t>
            </a:r>
          </a:p>
          <a:p>
            <a:endParaRPr lang="en-IN" sz="800" dirty="0"/>
          </a:p>
          <a:p>
            <a:pPr marL="0" indent="0" algn="just">
              <a:buNone/>
            </a:pPr>
            <a:endParaRPr lang="en-US" sz="1100" dirty="0"/>
          </a:p>
          <a:p>
            <a:pPr marL="0" indent="0" algn="just">
              <a:buNone/>
            </a:pPr>
            <a:endParaRPr lang="en-IN" sz="1800" dirty="0"/>
          </a:p>
        </p:txBody>
      </p:sp>
      <p:sp>
        <p:nvSpPr>
          <p:cNvPr id="4" name="Slide Number Placeholder 3">
            <a:extLst>
              <a:ext uri="{FF2B5EF4-FFF2-40B4-BE49-F238E27FC236}">
                <a16:creationId xmlns:a16="http://schemas.microsoft.com/office/drawing/2014/main" id="{6DEE0B1B-ED5C-4E69-AD14-274C7DF3F68B}"/>
              </a:ext>
            </a:extLst>
          </p:cNvPr>
          <p:cNvSpPr>
            <a:spLocks noGrp="1"/>
          </p:cNvSpPr>
          <p:nvPr>
            <p:ph type="sldNum" sz="quarter" idx="12"/>
          </p:nvPr>
        </p:nvSpPr>
        <p:spPr/>
        <p:txBody>
          <a:bodyPr/>
          <a:lstStyle/>
          <a:p>
            <a:fld id="{BB2CE0DE-867F-455F-B20B-96D381B4AB71}" type="slidenum">
              <a:rPr lang="en-US" smtClean="0"/>
              <a:t>141</a:t>
            </a:fld>
            <a:endParaRPr lang="en-US"/>
          </a:p>
        </p:txBody>
      </p:sp>
      <p:sp>
        <p:nvSpPr>
          <p:cNvPr id="6" name="TextBox 5">
            <a:extLst>
              <a:ext uri="{FF2B5EF4-FFF2-40B4-BE49-F238E27FC236}">
                <a16:creationId xmlns:a16="http://schemas.microsoft.com/office/drawing/2014/main" id="{10D8609F-47AE-4DFF-AD51-DA15967D7233}"/>
              </a:ext>
            </a:extLst>
          </p:cNvPr>
          <p:cNvSpPr txBox="1"/>
          <p:nvPr/>
        </p:nvSpPr>
        <p:spPr>
          <a:xfrm>
            <a:off x="5105938" y="4367853"/>
            <a:ext cx="2811988" cy="276999"/>
          </a:xfrm>
          <a:prstGeom prst="rect">
            <a:avLst/>
          </a:prstGeom>
          <a:noFill/>
        </p:spPr>
        <p:txBody>
          <a:bodyPr wrap="none" rtlCol="0">
            <a:spAutoFit/>
          </a:bodyPr>
          <a:lstStyle/>
          <a:p>
            <a:r>
              <a:rPr lang="en-US" sz="1200" dirty="0"/>
              <a:t>What does “Error is White” Mean?</a:t>
            </a:r>
            <a:endParaRPr lang="en-IN" sz="1200" dirty="0"/>
          </a:p>
        </p:txBody>
      </p:sp>
      <p:pic>
        <p:nvPicPr>
          <p:cNvPr id="8" name="Picture 7">
            <a:extLst>
              <a:ext uri="{FF2B5EF4-FFF2-40B4-BE49-F238E27FC236}">
                <a16:creationId xmlns:a16="http://schemas.microsoft.com/office/drawing/2014/main" id="{6B0DEC03-5104-4E97-9298-D97FBC1BA513}"/>
              </a:ext>
            </a:extLst>
          </p:cNvPr>
          <p:cNvPicPr>
            <a:picLocks noChangeAspect="1"/>
          </p:cNvPicPr>
          <p:nvPr/>
        </p:nvPicPr>
        <p:blipFill>
          <a:blip r:embed="rId3"/>
          <a:stretch>
            <a:fillRect/>
          </a:stretch>
        </p:blipFill>
        <p:spPr>
          <a:xfrm>
            <a:off x="4384010" y="4607146"/>
            <a:ext cx="3591074" cy="934663"/>
          </a:xfrm>
          <a:prstGeom prst="rect">
            <a:avLst/>
          </a:prstGeom>
        </p:spPr>
      </p:pic>
      <p:sp>
        <p:nvSpPr>
          <p:cNvPr id="11" name="TextBox 10">
            <a:extLst>
              <a:ext uri="{FF2B5EF4-FFF2-40B4-BE49-F238E27FC236}">
                <a16:creationId xmlns:a16="http://schemas.microsoft.com/office/drawing/2014/main" id="{50AC000F-6173-4998-ACBE-BBA40AEB4ADC}"/>
              </a:ext>
            </a:extLst>
          </p:cNvPr>
          <p:cNvSpPr txBox="1"/>
          <p:nvPr/>
        </p:nvSpPr>
        <p:spPr>
          <a:xfrm>
            <a:off x="4475046" y="5735188"/>
            <a:ext cx="3754554" cy="461665"/>
          </a:xfrm>
          <a:prstGeom prst="rect">
            <a:avLst/>
          </a:prstGeom>
          <a:noFill/>
        </p:spPr>
        <p:txBody>
          <a:bodyPr wrap="none" rtlCol="0">
            <a:spAutoFit/>
          </a:bodyPr>
          <a:lstStyle/>
          <a:p>
            <a:r>
              <a:rPr lang="en-US" sz="1200" dirty="0"/>
              <a:t>No correlation between different time instants</a:t>
            </a:r>
          </a:p>
          <a:p>
            <a:r>
              <a:rPr lang="en-US" sz="1200" dirty="0"/>
              <a:t>Past errors do not influence future errors</a:t>
            </a:r>
            <a:endParaRPr lang="en-IN" sz="1200" dirty="0"/>
          </a:p>
        </p:txBody>
      </p:sp>
      <p:sp>
        <p:nvSpPr>
          <p:cNvPr id="12" name="TextBox 11">
            <a:extLst>
              <a:ext uri="{FF2B5EF4-FFF2-40B4-BE49-F238E27FC236}">
                <a16:creationId xmlns:a16="http://schemas.microsoft.com/office/drawing/2014/main" id="{E412AE84-6365-47F9-B2FE-06ABF34F20DD}"/>
              </a:ext>
            </a:extLst>
          </p:cNvPr>
          <p:cNvSpPr txBox="1"/>
          <p:nvPr/>
        </p:nvSpPr>
        <p:spPr>
          <a:xfrm>
            <a:off x="8200940" y="4326107"/>
            <a:ext cx="3592522" cy="461665"/>
          </a:xfrm>
          <a:prstGeom prst="rect">
            <a:avLst/>
          </a:prstGeom>
          <a:noFill/>
        </p:spPr>
        <p:txBody>
          <a:bodyPr wrap="none" rtlCol="0">
            <a:spAutoFit/>
          </a:bodyPr>
          <a:lstStyle/>
          <a:p>
            <a:r>
              <a:rPr lang="en-US" sz="1200" dirty="0"/>
              <a:t>What does “Uncorrelated with Input” Mean?</a:t>
            </a:r>
            <a:endParaRPr lang="en-IN" sz="1200" dirty="0"/>
          </a:p>
          <a:p>
            <a:endParaRPr lang="en-IN" sz="1200" dirty="0"/>
          </a:p>
        </p:txBody>
      </p:sp>
      <p:pic>
        <p:nvPicPr>
          <p:cNvPr id="14" name="Picture 13">
            <a:extLst>
              <a:ext uri="{FF2B5EF4-FFF2-40B4-BE49-F238E27FC236}">
                <a16:creationId xmlns:a16="http://schemas.microsoft.com/office/drawing/2014/main" id="{8DF14B94-1389-4DEC-B38D-9B73C1B53534}"/>
              </a:ext>
            </a:extLst>
          </p:cNvPr>
          <p:cNvPicPr>
            <a:picLocks noChangeAspect="1"/>
          </p:cNvPicPr>
          <p:nvPr/>
        </p:nvPicPr>
        <p:blipFill>
          <a:blip r:embed="rId4"/>
          <a:stretch>
            <a:fillRect/>
          </a:stretch>
        </p:blipFill>
        <p:spPr>
          <a:xfrm>
            <a:off x="8697012" y="4633140"/>
            <a:ext cx="2456265" cy="614066"/>
          </a:xfrm>
          <a:prstGeom prst="rect">
            <a:avLst/>
          </a:prstGeom>
        </p:spPr>
      </p:pic>
      <p:sp>
        <p:nvSpPr>
          <p:cNvPr id="15" name="TextBox 14">
            <a:extLst>
              <a:ext uri="{FF2B5EF4-FFF2-40B4-BE49-F238E27FC236}">
                <a16:creationId xmlns:a16="http://schemas.microsoft.com/office/drawing/2014/main" id="{ACB4C873-07FC-465C-8710-EE0ADDDDF838}"/>
              </a:ext>
            </a:extLst>
          </p:cNvPr>
          <p:cNvSpPr txBox="1"/>
          <p:nvPr/>
        </p:nvSpPr>
        <p:spPr>
          <a:xfrm>
            <a:off x="8248548" y="5258918"/>
            <a:ext cx="3943452" cy="646331"/>
          </a:xfrm>
          <a:prstGeom prst="rect">
            <a:avLst/>
          </a:prstGeom>
          <a:noFill/>
        </p:spPr>
        <p:txBody>
          <a:bodyPr wrap="none" rtlCol="0">
            <a:spAutoFit/>
          </a:bodyPr>
          <a:lstStyle/>
          <a:p>
            <a:r>
              <a:rPr lang="en-US" sz="1200" dirty="0"/>
              <a:t>The input signal and error have zero correlation.</a:t>
            </a:r>
          </a:p>
          <a:p>
            <a:r>
              <a:rPr lang="en-US" sz="1200" dirty="0"/>
              <a:t>Knowing the input gives no information about </a:t>
            </a:r>
          </a:p>
          <a:p>
            <a:r>
              <a:rPr lang="en-US" sz="1200" dirty="0"/>
              <a:t>the residual error.</a:t>
            </a:r>
            <a:endParaRPr lang="en-IN" sz="1200" dirty="0"/>
          </a:p>
        </p:txBody>
      </p:sp>
    </p:spTree>
    <p:extLst>
      <p:ext uri="{BB962C8B-B14F-4D97-AF65-F5344CB8AC3E}">
        <p14:creationId xmlns:p14="http://schemas.microsoft.com/office/powerpoint/2010/main" val="35525998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1364-FF51-4B63-871B-ADE55B218378}"/>
              </a:ext>
            </a:extLst>
          </p:cNvPr>
          <p:cNvSpPr>
            <a:spLocks noGrp="1"/>
          </p:cNvSpPr>
          <p:nvPr>
            <p:ph type="title"/>
          </p:nvPr>
        </p:nvSpPr>
        <p:spPr/>
        <p:txBody>
          <a:bodyPr/>
          <a:lstStyle/>
          <a:p>
            <a:r>
              <a:rPr lang="en-US" sz="2800" dirty="0"/>
              <a:t>Assumptions for Statistical Analysis of LMS Algorithm</a:t>
            </a:r>
            <a:endParaRPr lang="en-IN" sz="2800" dirty="0"/>
          </a:p>
        </p:txBody>
      </p:sp>
      <p:sp>
        <p:nvSpPr>
          <p:cNvPr id="3" name="Content Placeholder 2">
            <a:extLst>
              <a:ext uri="{FF2B5EF4-FFF2-40B4-BE49-F238E27FC236}">
                <a16:creationId xmlns:a16="http://schemas.microsoft.com/office/drawing/2014/main" id="{245CA2B6-1CE0-444A-96AA-37603FD7572D}"/>
              </a:ext>
            </a:extLst>
          </p:cNvPr>
          <p:cNvSpPr>
            <a:spLocks noGrp="1"/>
          </p:cNvSpPr>
          <p:nvPr>
            <p:ph idx="1"/>
          </p:nvPr>
        </p:nvSpPr>
        <p:spPr/>
        <p:txBody>
          <a:bodyPr/>
          <a:lstStyle/>
          <a:p>
            <a:pPr algn="just"/>
            <a:r>
              <a:rPr lang="en-US" sz="1800" dirty="0"/>
              <a:t>When analyzing the statistical behavior of the LMS algorithm, the weight update equation becomes a stochastic difference equation, because it depends on random input data.</a:t>
            </a:r>
          </a:p>
          <a:p>
            <a:pPr algn="just"/>
            <a:r>
              <a:rPr lang="en-US" sz="1800" dirty="0"/>
              <a:t>To make the analysis mathematically tractable, three key assumptions are made.</a:t>
            </a:r>
          </a:p>
          <a:p>
            <a:pPr marL="0" indent="0" algn="just">
              <a:buNone/>
            </a:pPr>
            <a:r>
              <a:rPr lang="en-US" sz="1400" b="1" dirty="0"/>
              <a:t>Assumption 1: </a:t>
            </a:r>
            <a:r>
              <a:rPr lang="en-US" sz="1400" dirty="0"/>
              <a:t>The Learning Rate η is Small</a:t>
            </a:r>
          </a:p>
          <a:p>
            <a:r>
              <a:rPr lang="en-US" sz="1400" dirty="0"/>
              <a:t>In LMS, the weight update depends on random input samples.</a:t>
            </a:r>
          </a:p>
          <a:p>
            <a:r>
              <a:rPr lang="en-US" sz="1400" dirty="0"/>
              <a:t>If η is small, the weights change slowly.</a:t>
            </a:r>
          </a:p>
          <a:p>
            <a:r>
              <a:rPr lang="en-US" sz="1400" dirty="0"/>
              <a:t>Slow changes allow random fluctuations to average out.</a:t>
            </a:r>
          </a:p>
          <a:p>
            <a:r>
              <a:rPr lang="en-US" sz="1400" dirty="0"/>
              <a:t>This makes the algorithm behave approximately like a deterministic system.</a:t>
            </a:r>
          </a:p>
          <a:p>
            <a:pPr marL="0" indent="0">
              <a:buNone/>
            </a:pPr>
            <a:endParaRPr lang="en-US" sz="1400" dirty="0"/>
          </a:p>
          <a:p>
            <a:pPr marL="0" indent="0">
              <a:buNone/>
            </a:pPr>
            <a:r>
              <a:rPr lang="en-US" sz="1600" b="1" dirty="0"/>
              <a:t>Assumption 2: </a:t>
            </a:r>
            <a:r>
              <a:rPr lang="en-US" sz="1600" dirty="0"/>
              <a:t>The Estimation Error is White and Uncorrelated with the Input</a:t>
            </a:r>
          </a:p>
          <a:p>
            <a:endParaRPr lang="en-IN" sz="800" dirty="0"/>
          </a:p>
          <a:p>
            <a:pPr marL="0" indent="0" algn="just">
              <a:buNone/>
            </a:pPr>
            <a:endParaRPr lang="en-US" sz="1100" dirty="0"/>
          </a:p>
          <a:p>
            <a:pPr marL="0" indent="0" algn="just">
              <a:buNone/>
            </a:pPr>
            <a:endParaRPr lang="en-IN" sz="1800" dirty="0"/>
          </a:p>
        </p:txBody>
      </p:sp>
      <p:sp>
        <p:nvSpPr>
          <p:cNvPr id="4" name="Slide Number Placeholder 3">
            <a:extLst>
              <a:ext uri="{FF2B5EF4-FFF2-40B4-BE49-F238E27FC236}">
                <a16:creationId xmlns:a16="http://schemas.microsoft.com/office/drawing/2014/main" id="{6DEE0B1B-ED5C-4E69-AD14-274C7DF3F68B}"/>
              </a:ext>
            </a:extLst>
          </p:cNvPr>
          <p:cNvSpPr>
            <a:spLocks noGrp="1"/>
          </p:cNvSpPr>
          <p:nvPr>
            <p:ph type="sldNum" sz="quarter" idx="12"/>
          </p:nvPr>
        </p:nvSpPr>
        <p:spPr/>
        <p:txBody>
          <a:bodyPr/>
          <a:lstStyle/>
          <a:p>
            <a:fld id="{BB2CE0DE-867F-455F-B20B-96D381B4AB71}" type="slidenum">
              <a:rPr lang="en-US" smtClean="0"/>
              <a:t>142</a:t>
            </a:fld>
            <a:endParaRPr lang="en-US"/>
          </a:p>
        </p:txBody>
      </p:sp>
      <p:pic>
        <p:nvPicPr>
          <p:cNvPr id="7" name="Picture 6">
            <a:extLst>
              <a:ext uri="{FF2B5EF4-FFF2-40B4-BE49-F238E27FC236}">
                <a16:creationId xmlns:a16="http://schemas.microsoft.com/office/drawing/2014/main" id="{52B72F65-8B86-4712-B603-389AAB906D20}"/>
              </a:ext>
            </a:extLst>
          </p:cNvPr>
          <p:cNvPicPr>
            <a:picLocks noChangeAspect="1"/>
          </p:cNvPicPr>
          <p:nvPr/>
        </p:nvPicPr>
        <p:blipFill>
          <a:blip r:embed="rId3"/>
          <a:stretch>
            <a:fillRect/>
          </a:stretch>
        </p:blipFill>
        <p:spPr>
          <a:xfrm>
            <a:off x="1168468" y="4341946"/>
            <a:ext cx="2488031" cy="495452"/>
          </a:xfrm>
          <a:prstGeom prst="rect">
            <a:avLst/>
          </a:prstGeom>
        </p:spPr>
      </p:pic>
      <p:sp>
        <p:nvSpPr>
          <p:cNvPr id="5" name="TextBox 4">
            <a:extLst>
              <a:ext uri="{FF2B5EF4-FFF2-40B4-BE49-F238E27FC236}">
                <a16:creationId xmlns:a16="http://schemas.microsoft.com/office/drawing/2014/main" id="{BFC47E6F-59FE-4394-BD7D-E1E39B87D057}"/>
              </a:ext>
            </a:extLst>
          </p:cNvPr>
          <p:cNvSpPr txBox="1"/>
          <p:nvPr/>
        </p:nvSpPr>
        <p:spPr>
          <a:xfrm>
            <a:off x="3876981" y="4472590"/>
            <a:ext cx="5333511" cy="307777"/>
          </a:xfrm>
          <a:prstGeom prst="rect">
            <a:avLst/>
          </a:prstGeom>
          <a:noFill/>
        </p:spPr>
        <p:txBody>
          <a:bodyPr wrap="none" rtlCol="0">
            <a:spAutoFit/>
          </a:bodyPr>
          <a:lstStyle/>
          <a:p>
            <a:r>
              <a:rPr lang="en-US" sz="1400" dirty="0" err="1"/>
              <a:t>eo</a:t>
            </a:r>
            <a:r>
              <a:rPr lang="en-US" sz="1400" dirty="0"/>
              <a:t>​(n) is white noise and uncorrelated with the input x(n)</a:t>
            </a:r>
            <a:endParaRPr lang="en-IN" sz="1400" dirty="0"/>
          </a:p>
        </p:txBody>
      </p:sp>
      <p:sp>
        <p:nvSpPr>
          <p:cNvPr id="6" name="TextBox 5">
            <a:extLst>
              <a:ext uri="{FF2B5EF4-FFF2-40B4-BE49-F238E27FC236}">
                <a16:creationId xmlns:a16="http://schemas.microsoft.com/office/drawing/2014/main" id="{F6482235-DC7D-447F-A605-C43974FCCA98}"/>
              </a:ext>
            </a:extLst>
          </p:cNvPr>
          <p:cNvSpPr txBox="1"/>
          <p:nvPr/>
        </p:nvSpPr>
        <p:spPr>
          <a:xfrm>
            <a:off x="245281" y="5021530"/>
            <a:ext cx="7263399" cy="276999"/>
          </a:xfrm>
          <a:prstGeom prst="rect">
            <a:avLst/>
          </a:prstGeom>
          <a:noFill/>
        </p:spPr>
        <p:txBody>
          <a:bodyPr wrap="none" rtlCol="0">
            <a:spAutoFit/>
          </a:bodyPr>
          <a:lstStyle/>
          <a:p>
            <a:r>
              <a:rPr lang="en-US" sz="1200" dirty="0"/>
              <a:t>The assumption “Estimation Error is White and Uncorrelated with the Input” ensures that </a:t>
            </a:r>
            <a:endParaRPr lang="en-IN" sz="1200" dirty="0"/>
          </a:p>
        </p:txBody>
      </p:sp>
      <p:pic>
        <p:nvPicPr>
          <p:cNvPr id="9" name="Picture 8">
            <a:extLst>
              <a:ext uri="{FF2B5EF4-FFF2-40B4-BE49-F238E27FC236}">
                <a16:creationId xmlns:a16="http://schemas.microsoft.com/office/drawing/2014/main" id="{1B3E9A06-0568-472D-9B26-6C89F385879E}"/>
              </a:ext>
            </a:extLst>
          </p:cNvPr>
          <p:cNvPicPr>
            <a:picLocks noChangeAspect="1"/>
          </p:cNvPicPr>
          <p:nvPr/>
        </p:nvPicPr>
        <p:blipFill>
          <a:blip r:embed="rId4"/>
          <a:stretch>
            <a:fillRect/>
          </a:stretch>
        </p:blipFill>
        <p:spPr>
          <a:xfrm>
            <a:off x="7391400" y="4905154"/>
            <a:ext cx="2362200" cy="558338"/>
          </a:xfrm>
          <a:prstGeom prst="rect">
            <a:avLst/>
          </a:prstGeom>
        </p:spPr>
      </p:pic>
      <p:sp>
        <p:nvSpPr>
          <p:cNvPr id="12" name="TextBox 11">
            <a:extLst>
              <a:ext uri="{FF2B5EF4-FFF2-40B4-BE49-F238E27FC236}">
                <a16:creationId xmlns:a16="http://schemas.microsoft.com/office/drawing/2014/main" id="{D7728189-31C1-4636-BDA6-98F4032E72B6}"/>
              </a:ext>
            </a:extLst>
          </p:cNvPr>
          <p:cNvSpPr txBox="1"/>
          <p:nvPr/>
        </p:nvSpPr>
        <p:spPr>
          <a:xfrm>
            <a:off x="5566134" y="5539692"/>
            <a:ext cx="6744154" cy="523220"/>
          </a:xfrm>
          <a:prstGeom prst="rect">
            <a:avLst/>
          </a:prstGeom>
          <a:noFill/>
        </p:spPr>
        <p:txBody>
          <a:bodyPr wrap="none" rtlCol="0">
            <a:spAutoFit/>
          </a:bodyPr>
          <a:lstStyle/>
          <a:p>
            <a:r>
              <a:rPr lang="en-US" sz="1400" dirty="0"/>
              <a:t>The input signal (x(n)) and error have zero correlation.</a:t>
            </a:r>
          </a:p>
          <a:p>
            <a:r>
              <a:rPr lang="en-US" sz="1400" dirty="0"/>
              <a:t>Knowing the input gives no information about the residual error (</a:t>
            </a:r>
            <a:r>
              <a:rPr lang="en-US" sz="1400" dirty="0" err="1"/>
              <a:t>eo</a:t>
            </a:r>
            <a:r>
              <a:rPr lang="en-US" sz="1400" dirty="0"/>
              <a:t>(n)).</a:t>
            </a:r>
            <a:endParaRPr lang="en-IN" sz="1400" dirty="0"/>
          </a:p>
        </p:txBody>
      </p:sp>
    </p:spTree>
    <p:extLst>
      <p:ext uri="{BB962C8B-B14F-4D97-AF65-F5344CB8AC3E}">
        <p14:creationId xmlns:p14="http://schemas.microsoft.com/office/powerpoint/2010/main" val="38472054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3072E-3CDE-40AB-9546-0B7BEDC9BC63}"/>
              </a:ext>
            </a:extLst>
          </p:cNvPr>
          <p:cNvSpPr>
            <a:spLocks noGrp="1"/>
          </p:cNvSpPr>
          <p:nvPr>
            <p:ph type="title"/>
          </p:nvPr>
        </p:nvSpPr>
        <p:spPr/>
        <p:txBody>
          <a:bodyPr/>
          <a:lstStyle/>
          <a:p>
            <a:r>
              <a:rPr lang="en-US" sz="2400" dirty="0"/>
              <a:t>Assumptions for Statistical Analysis of LMS Algorithm</a:t>
            </a:r>
            <a:endParaRPr lang="en-IN" sz="2400" dirty="0"/>
          </a:p>
        </p:txBody>
      </p:sp>
      <p:sp>
        <p:nvSpPr>
          <p:cNvPr id="3" name="Content Placeholder 2">
            <a:extLst>
              <a:ext uri="{FF2B5EF4-FFF2-40B4-BE49-F238E27FC236}">
                <a16:creationId xmlns:a16="http://schemas.microsoft.com/office/drawing/2014/main" id="{0C2E0101-FAD8-4B32-83C7-500F6AD13A90}"/>
              </a:ext>
            </a:extLst>
          </p:cNvPr>
          <p:cNvSpPr>
            <a:spLocks noGrp="1"/>
          </p:cNvSpPr>
          <p:nvPr>
            <p:ph idx="1"/>
          </p:nvPr>
        </p:nvSpPr>
        <p:spPr/>
        <p:txBody>
          <a:bodyPr/>
          <a:lstStyle/>
          <a:p>
            <a:pPr marL="0" indent="0">
              <a:buNone/>
            </a:pPr>
            <a:r>
              <a:rPr lang="en-US" sz="1400" b="1" dirty="0"/>
              <a:t>Assumption 3: </a:t>
            </a:r>
            <a:r>
              <a:rPr lang="en-US" sz="1600" dirty="0">
                <a:solidFill>
                  <a:srgbClr val="C00000"/>
                </a:solidFill>
              </a:rPr>
              <a:t>The Input Vector and Desired Response are Jointly Gaussian</a:t>
            </a:r>
            <a:endParaRPr lang="en-IN" sz="1400" dirty="0">
              <a:solidFill>
                <a:srgbClr val="C00000"/>
              </a:solidFill>
            </a:endParaRPr>
          </a:p>
          <a:p>
            <a:pPr marL="0" indent="0">
              <a:buNone/>
            </a:pPr>
            <a:r>
              <a:rPr lang="en-US" sz="1400" dirty="0"/>
              <a:t>The input vector x(n) and desired response d(n) are assumed to follow a joint Gaussian distribution.</a:t>
            </a:r>
          </a:p>
          <a:p>
            <a:pPr marL="0" indent="0">
              <a:buNone/>
            </a:pPr>
            <a:r>
              <a:rPr lang="en-US" sz="1400" b="1" dirty="0"/>
              <a:t>Why this assumption is needed:</a:t>
            </a:r>
          </a:p>
          <a:p>
            <a:pPr>
              <a:buFont typeface="Arial" panose="020B0604020202020204" pitchFamily="34" charset="0"/>
              <a:buChar char="•"/>
            </a:pPr>
            <a:r>
              <a:rPr lang="en-US" sz="1400" dirty="0"/>
              <a:t>Gaussian processes are completely characterized by mean and covariance.</a:t>
            </a:r>
          </a:p>
          <a:p>
            <a:pPr>
              <a:buFont typeface="Arial" panose="020B0604020202020204" pitchFamily="34" charset="0"/>
              <a:buChar char="•"/>
            </a:pPr>
            <a:r>
              <a:rPr lang="en-US" sz="1400" dirty="0"/>
              <a:t>Therefore, second-order statistics (like correlation matrices) fully describe the system.</a:t>
            </a:r>
          </a:p>
          <a:p>
            <a:pPr>
              <a:buFont typeface="Arial" panose="020B0604020202020204" pitchFamily="34" charset="0"/>
              <a:buChar char="•"/>
            </a:pPr>
            <a:r>
              <a:rPr lang="en-US" sz="1400" dirty="0"/>
              <a:t>This makes mathematical expectations easier to compute.</a:t>
            </a:r>
          </a:p>
          <a:p>
            <a:pPr>
              <a:buFont typeface="Arial" panose="020B0604020202020204" pitchFamily="34" charset="0"/>
              <a:buChar char="•"/>
            </a:pPr>
            <a:r>
              <a:rPr lang="en-US" sz="1400" dirty="0"/>
              <a:t>Enables closed-form analysis of convergence and stability.</a:t>
            </a:r>
          </a:p>
          <a:p>
            <a:pPr>
              <a:buFont typeface="Arial" panose="020B0604020202020204" pitchFamily="34" charset="0"/>
              <a:buChar char="•"/>
            </a:pPr>
            <a:endParaRPr lang="en-US" sz="1400" dirty="0"/>
          </a:p>
          <a:p>
            <a:pPr marL="0" indent="0">
              <a:buNone/>
            </a:pPr>
            <a:endParaRPr lang="en-US" sz="1400" dirty="0"/>
          </a:p>
          <a:p>
            <a:pPr marL="0" indent="0">
              <a:buNone/>
            </a:pPr>
            <a:r>
              <a:rPr lang="en-US" sz="1600" dirty="0"/>
              <a:t>We are not going deep into stochastic approximation theory. We only need to understand why these three assumptions simplify the analysis.</a:t>
            </a:r>
          </a:p>
          <a:p>
            <a:pPr marL="0" indent="0">
              <a:buNone/>
            </a:pPr>
            <a:endParaRPr lang="en-US" sz="1600" dirty="0"/>
          </a:p>
          <a:p>
            <a:pPr marL="0" indent="0">
              <a:buNone/>
            </a:pPr>
            <a:r>
              <a:rPr lang="en-US" sz="1600" dirty="0"/>
              <a:t>If the learning rate is small, the error is uncorrelated with the input, and the signals are well-behaved statistically, then LMS behaves like a stable linear system and converges on average to the optimal weight.</a:t>
            </a:r>
            <a:endParaRPr lang="en-US" sz="2800" dirty="0"/>
          </a:p>
        </p:txBody>
      </p:sp>
      <p:sp>
        <p:nvSpPr>
          <p:cNvPr id="4" name="Slide Number Placeholder 3">
            <a:extLst>
              <a:ext uri="{FF2B5EF4-FFF2-40B4-BE49-F238E27FC236}">
                <a16:creationId xmlns:a16="http://schemas.microsoft.com/office/drawing/2014/main" id="{B4352D06-71C4-4A0F-A0AA-AE57A78F6F5D}"/>
              </a:ext>
            </a:extLst>
          </p:cNvPr>
          <p:cNvSpPr>
            <a:spLocks noGrp="1"/>
          </p:cNvSpPr>
          <p:nvPr>
            <p:ph type="sldNum" sz="quarter" idx="12"/>
          </p:nvPr>
        </p:nvSpPr>
        <p:spPr/>
        <p:txBody>
          <a:bodyPr/>
          <a:lstStyle/>
          <a:p>
            <a:fld id="{BB2CE0DE-867F-455F-B20B-96D381B4AB71}" type="slidenum">
              <a:rPr lang="en-US" smtClean="0"/>
              <a:t>143</a:t>
            </a:fld>
            <a:endParaRPr lang="en-US"/>
          </a:p>
        </p:txBody>
      </p:sp>
    </p:spTree>
    <p:extLst>
      <p:ext uri="{BB962C8B-B14F-4D97-AF65-F5344CB8AC3E}">
        <p14:creationId xmlns:p14="http://schemas.microsoft.com/office/powerpoint/2010/main" val="12297988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9439-8AA8-A853-CD22-645B8CF50D51}"/>
              </a:ext>
            </a:extLst>
          </p:cNvPr>
          <p:cNvSpPr>
            <a:spLocks noGrp="1"/>
          </p:cNvSpPr>
          <p:nvPr>
            <p:ph type="title"/>
          </p:nvPr>
        </p:nvSpPr>
        <p:spPr/>
        <p:txBody>
          <a:bodyPr/>
          <a:lstStyle/>
          <a:p>
            <a:r>
              <a:rPr lang="en-US" dirty="0">
                <a:solidFill>
                  <a:srgbClr val="262626"/>
                </a:solidFill>
                <a:latin typeface="Inter"/>
              </a:rPr>
              <a:t>Learning Rate Annealing Schedules</a:t>
            </a:r>
            <a:endParaRPr lang="en-IN" dirty="0"/>
          </a:p>
        </p:txBody>
      </p:sp>
      <p:sp>
        <p:nvSpPr>
          <p:cNvPr id="3" name="Content Placeholder 2">
            <a:extLst>
              <a:ext uri="{FF2B5EF4-FFF2-40B4-BE49-F238E27FC236}">
                <a16:creationId xmlns:a16="http://schemas.microsoft.com/office/drawing/2014/main" id="{BFA68F1E-DB6E-58B7-4F2F-C04003DC9EDB}"/>
              </a:ext>
            </a:extLst>
          </p:cNvPr>
          <p:cNvSpPr>
            <a:spLocks noGrp="1"/>
          </p:cNvSpPr>
          <p:nvPr>
            <p:ph idx="1"/>
          </p:nvPr>
        </p:nvSpPr>
        <p:spPr/>
        <p:txBody>
          <a:bodyPr/>
          <a:lstStyle/>
          <a:p>
            <a:pPr algn="just"/>
            <a:r>
              <a:rPr lang="en-US" sz="2000" dirty="0"/>
              <a:t>Learning rate annealing is essentially a strategy to reduce the learning rate as training progresses, allowing the model to make larger updates early on when it’s still far from optimal, and smaller, more refined updates as it gets closer to a solution.</a:t>
            </a:r>
          </a:p>
          <a:p>
            <a:pPr algn="just"/>
            <a:r>
              <a:rPr lang="en-US" sz="2000" dirty="0"/>
              <a:t>To put it simply: it’s a way of shrinking the learning rate over time to help the model settle into the most optimal position.</a:t>
            </a:r>
          </a:p>
          <a:p>
            <a:pPr algn="just"/>
            <a:r>
              <a:rPr lang="en-US" sz="2000" dirty="0"/>
              <a:t>When we first start training a neural network, the model needs a bigger learning rate to make bold moves, explore the landscape, and find promising areas of improvement. But as training progresses, the model needs to slow down, taking smaller, more careful steps to fine-tune its understanding. </a:t>
            </a:r>
            <a:endParaRPr lang="en-IN" sz="2000" dirty="0"/>
          </a:p>
        </p:txBody>
      </p:sp>
      <p:sp>
        <p:nvSpPr>
          <p:cNvPr id="4" name="Slide Number Placeholder 3">
            <a:extLst>
              <a:ext uri="{FF2B5EF4-FFF2-40B4-BE49-F238E27FC236}">
                <a16:creationId xmlns:a16="http://schemas.microsoft.com/office/drawing/2014/main" id="{54A36F7D-7723-0643-005E-367C96CEAC2D}"/>
              </a:ext>
            </a:extLst>
          </p:cNvPr>
          <p:cNvSpPr>
            <a:spLocks noGrp="1"/>
          </p:cNvSpPr>
          <p:nvPr>
            <p:ph type="sldNum" sz="quarter" idx="12"/>
          </p:nvPr>
        </p:nvSpPr>
        <p:spPr/>
        <p:txBody>
          <a:bodyPr/>
          <a:lstStyle/>
          <a:p>
            <a:fld id="{BB2CE0DE-867F-455F-B20B-96D381B4AB71}" type="slidenum">
              <a:rPr lang="en-US" smtClean="0"/>
              <a:t>144</a:t>
            </a:fld>
            <a:endParaRPr lang="en-US"/>
          </a:p>
        </p:txBody>
      </p:sp>
    </p:spTree>
    <p:extLst>
      <p:ext uri="{BB962C8B-B14F-4D97-AF65-F5344CB8AC3E}">
        <p14:creationId xmlns:p14="http://schemas.microsoft.com/office/powerpoint/2010/main" val="30015916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C825-3D95-F3E7-6330-D39332ACD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93CD6-4343-3F0F-0441-E5E3542AEEDD}"/>
              </a:ext>
            </a:extLst>
          </p:cNvPr>
          <p:cNvSpPr>
            <a:spLocks noGrp="1"/>
          </p:cNvSpPr>
          <p:nvPr>
            <p:ph type="title"/>
          </p:nvPr>
        </p:nvSpPr>
        <p:spPr/>
        <p:txBody>
          <a:bodyPr/>
          <a:lstStyle/>
          <a:p>
            <a:r>
              <a:rPr lang="en-US" dirty="0">
                <a:solidFill>
                  <a:srgbClr val="262626"/>
                </a:solidFill>
                <a:latin typeface="Inter"/>
              </a:rPr>
              <a:t>Learning Rate Annealing Schedules</a:t>
            </a:r>
            <a:endParaRPr lang="en-IN" dirty="0"/>
          </a:p>
        </p:txBody>
      </p:sp>
      <p:sp>
        <p:nvSpPr>
          <p:cNvPr id="4" name="Slide Number Placeholder 3">
            <a:extLst>
              <a:ext uri="{FF2B5EF4-FFF2-40B4-BE49-F238E27FC236}">
                <a16:creationId xmlns:a16="http://schemas.microsoft.com/office/drawing/2014/main" id="{DE54FA14-AF26-019F-EC32-035A70B0E6FC}"/>
              </a:ext>
            </a:extLst>
          </p:cNvPr>
          <p:cNvSpPr>
            <a:spLocks noGrp="1"/>
          </p:cNvSpPr>
          <p:nvPr>
            <p:ph type="sldNum" sz="quarter" idx="12"/>
          </p:nvPr>
        </p:nvSpPr>
        <p:spPr/>
        <p:txBody>
          <a:bodyPr/>
          <a:lstStyle/>
          <a:p>
            <a:fld id="{BB2CE0DE-867F-455F-B20B-96D381B4AB71}" type="slidenum">
              <a:rPr lang="en-US" smtClean="0"/>
              <a:t>145</a:t>
            </a:fld>
            <a:endParaRPr lang="en-US"/>
          </a:p>
        </p:txBody>
      </p:sp>
      <p:pic>
        <p:nvPicPr>
          <p:cNvPr id="6" name="Picture 5">
            <a:extLst>
              <a:ext uri="{FF2B5EF4-FFF2-40B4-BE49-F238E27FC236}">
                <a16:creationId xmlns:a16="http://schemas.microsoft.com/office/drawing/2014/main" id="{320349BA-F5F7-00C1-660F-253142E12236}"/>
              </a:ext>
            </a:extLst>
          </p:cNvPr>
          <p:cNvPicPr>
            <a:picLocks noChangeAspect="1"/>
          </p:cNvPicPr>
          <p:nvPr/>
        </p:nvPicPr>
        <p:blipFill>
          <a:blip r:embed="rId3"/>
          <a:stretch>
            <a:fillRect/>
          </a:stretch>
        </p:blipFill>
        <p:spPr>
          <a:xfrm>
            <a:off x="130468" y="1109472"/>
            <a:ext cx="5570991" cy="55626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7D99E8-25D9-7C25-AF82-1F6A5A79943A}"/>
                  </a:ext>
                </a:extLst>
              </p:cNvPr>
              <p:cNvSpPr txBox="1"/>
              <p:nvPr/>
            </p:nvSpPr>
            <p:spPr>
              <a:xfrm>
                <a:off x="5867400" y="1295400"/>
                <a:ext cx="6434967" cy="646331"/>
              </a:xfrm>
              <a:prstGeom prst="rect">
                <a:avLst/>
              </a:prstGeom>
              <a:noFill/>
            </p:spPr>
            <p:txBody>
              <a:bodyPr wrap="none" rtlCol="0">
                <a:spAutoFit/>
              </a:bodyPr>
              <a:lstStyle/>
              <a:p>
                <a:r>
                  <a:rPr lang="en-IN" dirty="0"/>
                  <a:t>Vertical axis → </a:t>
                </a:r>
                <a14:m>
                  <m:oMath xmlns:m="http://schemas.openxmlformats.org/officeDocument/2006/math">
                    <m:r>
                      <a:rPr lang="en-IN" i="1">
                        <a:latin typeface="Cambria Math" panose="02040503050406030204" pitchFamily="18" charset="0"/>
                      </a:rPr>
                      <m:t>𝜂</m:t>
                    </m:r>
                    <m:d>
                      <m:dPr>
                        <m:ctrlPr>
                          <a:rPr lang="ar-AE" i="1">
                            <a:latin typeface="Cambria Math" panose="02040503050406030204" pitchFamily="18" charset="0"/>
                          </a:rPr>
                        </m:ctrlPr>
                      </m:dPr>
                      <m:e>
                        <m:r>
                          <a:rPr lang="ar-AE" i="1">
                            <a:latin typeface="Cambria Math" panose="02040503050406030204" pitchFamily="18" charset="0"/>
                          </a:rPr>
                          <m:t>𝑛</m:t>
                        </m:r>
                      </m:e>
                    </m:d>
                    <m:r>
                      <a:rPr lang="en-US" b="0" i="0" smtClean="0">
                        <a:latin typeface="Cambria Math" panose="02040503050406030204" pitchFamily="18" charset="0"/>
                      </a:rPr>
                      <m:t> (</m:t>
                    </m:r>
                  </m:oMath>
                </a14:m>
                <a:r>
                  <a:rPr lang="en-IN" dirty="0"/>
                  <a:t>learning rate)</a:t>
                </a:r>
                <a:br>
                  <a:rPr lang="en-IN" dirty="0"/>
                </a:br>
                <a:r>
                  <a:rPr lang="en-IN" dirty="0"/>
                  <a:t>Horizontal axis → iteration number </a:t>
                </a:r>
                <a14:m>
                  <m:oMath xmlns:m="http://schemas.openxmlformats.org/officeDocument/2006/math">
                    <m:r>
                      <a:rPr lang="en-IN" i="1">
                        <a:latin typeface="Cambria Math" panose="02040503050406030204" pitchFamily="18" charset="0"/>
                      </a:rPr>
                      <m:t>𝑛</m:t>
                    </m:r>
                  </m:oMath>
                </a14:m>
                <a:r>
                  <a:rPr lang="en-IN" dirty="0"/>
                  <a:t>(logarithm scale)</a:t>
                </a:r>
              </a:p>
            </p:txBody>
          </p:sp>
        </mc:Choice>
        <mc:Fallback xmlns="">
          <p:sp>
            <p:nvSpPr>
              <p:cNvPr id="7" name="TextBox 6">
                <a:extLst>
                  <a:ext uri="{FF2B5EF4-FFF2-40B4-BE49-F238E27FC236}">
                    <a16:creationId xmlns:a16="http://schemas.microsoft.com/office/drawing/2014/main" id="{FA7D99E8-25D9-7C25-AF82-1F6A5A79943A}"/>
                  </a:ext>
                </a:extLst>
              </p:cNvPr>
              <p:cNvSpPr txBox="1">
                <a:spLocks noRot="1" noChangeAspect="1" noMove="1" noResize="1" noEditPoints="1" noAdjustHandles="1" noChangeArrowheads="1" noChangeShapeType="1" noTextEdit="1"/>
              </p:cNvSpPr>
              <p:nvPr/>
            </p:nvSpPr>
            <p:spPr>
              <a:xfrm>
                <a:off x="5867400" y="1295400"/>
                <a:ext cx="6434967" cy="646331"/>
              </a:xfrm>
              <a:prstGeom prst="rect">
                <a:avLst/>
              </a:prstGeom>
              <a:blipFill>
                <a:blip r:embed="rId4"/>
                <a:stretch>
                  <a:fillRect l="-853" t="-5660" b="-14151"/>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127BA5F7-C142-2057-88AB-B8986F3FBB92}"/>
              </a:ext>
            </a:extLst>
          </p:cNvPr>
          <p:cNvSpPr txBox="1"/>
          <p:nvPr/>
        </p:nvSpPr>
        <p:spPr>
          <a:xfrm>
            <a:off x="5867400" y="2387773"/>
            <a:ext cx="6194132" cy="1323439"/>
          </a:xfrm>
          <a:prstGeom prst="rect">
            <a:avLst/>
          </a:prstGeom>
          <a:noFill/>
        </p:spPr>
        <p:txBody>
          <a:bodyPr wrap="none" rtlCol="0">
            <a:spAutoFit/>
          </a:bodyPr>
          <a:lstStyle/>
          <a:p>
            <a:r>
              <a:rPr lang="en-US" sz="1600" dirty="0"/>
              <a:t>The x-axis is log scale.</a:t>
            </a:r>
          </a:p>
          <a:p>
            <a:r>
              <a:rPr lang="en-US" sz="1600" dirty="0"/>
              <a:t>That means:</a:t>
            </a:r>
          </a:p>
          <a:p>
            <a:r>
              <a:rPr lang="en-US" sz="1600" dirty="0"/>
              <a:t>Early iterations are spread out</a:t>
            </a:r>
          </a:p>
          <a:p>
            <a:r>
              <a:rPr lang="en-US" sz="1600" dirty="0"/>
              <a:t>Later iterations are compressed</a:t>
            </a:r>
          </a:p>
          <a:p>
            <a:r>
              <a:rPr lang="en-US" sz="1600" dirty="0"/>
              <a:t>This makes the decay patterns easier to compare visually.</a:t>
            </a:r>
            <a:endParaRPr lang="en-IN" sz="1600" dirty="0"/>
          </a:p>
        </p:txBody>
      </p:sp>
    </p:spTree>
    <p:extLst>
      <p:ext uri="{BB962C8B-B14F-4D97-AF65-F5344CB8AC3E}">
        <p14:creationId xmlns:p14="http://schemas.microsoft.com/office/powerpoint/2010/main" val="1464457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35422-0686-6CC4-96F5-80448748D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53C9-BE8C-5134-7F8E-E511DDC261C2}"/>
              </a:ext>
            </a:extLst>
          </p:cNvPr>
          <p:cNvSpPr>
            <a:spLocks noGrp="1"/>
          </p:cNvSpPr>
          <p:nvPr>
            <p:ph type="title"/>
          </p:nvPr>
        </p:nvSpPr>
        <p:spPr/>
        <p:txBody>
          <a:bodyPr/>
          <a:lstStyle/>
          <a:p>
            <a:r>
              <a:rPr lang="en-US" dirty="0">
                <a:solidFill>
                  <a:srgbClr val="262626"/>
                </a:solidFill>
                <a:latin typeface="Inter"/>
              </a:rPr>
              <a:t>Learning Rate Annealing Schedules</a:t>
            </a:r>
            <a:endParaRPr lang="en-IN" dirty="0"/>
          </a:p>
        </p:txBody>
      </p:sp>
      <p:sp>
        <p:nvSpPr>
          <p:cNvPr id="4" name="Slide Number Placeholder 3">
            <a:extLst>
              <a:ext uri="{FF2B5EF4-FFF2-40B4-BE49-F238E27FC236}">
                <a16:creationId xmlns:a16="http://schemas.microsoft.com/office/drawing/2014/main" id="{9B6EC197-251E-FA64-8607-DA614AD4B65D}"/>
              </a:ext>
            </a:extLst>
          </p:cNvPr>
          <p:cNvSpPr>
            <a:spLocks noGrp="1"/>
          </p:cNvSpPr>
          <p:nvPr>
            <p:ph type="sldNum" sz="quarter" idx="12"/>
          </p:nvPr>
        </p:nvSpPr>
        <p:spPr/>
        <p:txBody>
          <a:bodyPr/>
          <a:lstStyle/>
          <a:p>
            <a:fld id="{BB2CE0DE-867F-455F-B20B-96D381B4AB71}" type="slidenum">
              <a:rPr lang="en-US" smtClean="0"/>
              <a:t>146</a:t>
            </a:fld>
            <a:endParaRPr lang="en-US"/>
          </a:p>
        </p:txBody>
      </p:sp>
      <p:pic>
        <p:nvPicPr>
          <p:cNvPr id="6" name="Picture 5">
            <a:extLst>
              <a:ext uri="{FF2B5EF4-FFF2-40B4-BE49-F238E27FC236}">
                <a16:creationId xmlns:a16="http://schemas.microsoft.com/office/drawing/2014/main" id="{24DE9FBF-D583-62AE-B6B1-2122CA65B974}"/>
              </a:ext>
            </a:extLst>
          </p:cNvPr>
          <p:cNvPicPr>
            <a:picLocks noChangeAspect="1"/>
          </p:cNvPicPr>
          <p:nvPr/>
        </p:nvPicPr>
        <p:blipFill>
          <a:blip r:embed="rId3"/>
          <a:stretch>
            <a:fillRect/>
          </a:stretch>
        </p:blipFill>
        <p:spPr>
          <a:xfrm>
            <a:off x="130468" y="1109472"/>
            <a:ext cx="5570991" cy="5562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8B6C88-175E-5EE6-AE49-5FC183ACC8A5}"/>
                  </a:ext>
                </a:extLst>
              </p:cNvPr>
              <p:cNvSpPr txBox="1"/>
              <p:nvPr/>
            </p:nvSpPr>
            <p:spPr>
              <a:xfrm>
                <a:off x="5867400" y="1109472"/>
                <a:ext cx="2707151" cy="461665"/>
              </a:xfrm>
              <a:prstGeom prst="rect">
                <a:avLst/>
              </a:prstGeom>
              <a:noFill/>
            </p:spPr>
            <p:txBody>
              <a:bodyPr wrap="none" rtlCol="0">
                <a:spAutoFit/>
              </a:bodyPr>
              <a:lstStyle/>
              <a:p>
                <a:r>
                  <a:rPr lang="en-IN" sz="2400" dirty="0"/>
                  <a:t>Assume:</a:t>
                </a:r>
                <a14:m>
                  <m:oMath xmlns:m="http://schemas.openxmlformats.org/officeDocument/2006/math">
                    <m:r>
                      <a:rPr lang="en-US" sz="2400">
                        <a:latin typeface="Cambria Math" panose="02040503050406030204" pitchFamily="18" charset="0"/>
                      </a:rPr>
                      <m:t> </m:t>
                    </m:r>
                    <m:sSub>
                      <m:sSubPr>
                        <m:ctrlPr>
                          <a:rPr lang="ar-AE" sz="2400" i="1">
                            <a:latin typeface="Cambria Math" panose="02040503050406030204" pitchFamily="18" charset="0"/>
                          </a:rPr>
                        </m:ctrlPr>
                      </m:sSubPr>
                      <m:e>
                        <m:r>
                          <a:rPr lang="ar-AE" sz="2400" i="1">
                            <a:latin typeface="Cambria Math" panose="02040503050406030204" pitchFamily="18" charset="0"/>
                          </a:rPr>
                          <m:t>𝜂</m:t>
                        </m:r>
                      </m:e>
                      <m:sub>
                        <m:r>
                          <a:rPr lang="ar-AE" sz="2400">
                            <a:latin typeface="Cambria Math" panose="02040503050406030204" pitchFamily="18" charset="0"/>
                          </a:rPr>
                          <m:t>0</m:t>
                        </m:r>
                      </m:sub>
                    </m:sSub>
                    <m:r>
                      <a:rPr lang="ar-AE" sz="2400">
                        <a:latin typeface="Cambria Math" panose="02040503050406030204" pitchFamily="18" charset="0"/>
                      </a:rPr>
                      <m:t>=</m:t>
                    </m:r>
                    <m:r>
                      <a:rPr lang="ar-AE" sz="2400">
                        <a:latin typeface="Cambria Math" panose="02040503050406030204" pitchFamily="18" charset="0"/>
                      </a:rPr>
                      <m:t>0</m:t>
                    </m:r>
                    <m:r>
                      <a:rPr lang="ar-AE" sz="2400">
                        <a:latin typeface="Cambria Math" panose="02040503050406030204" pitchFamily="18" charset="0"/>
                      </a:rPr>
                      <m:t>.</m:t>
                    </m:r>
                    <m:r>
                      <a:rPr lang="ar-AE" sz="2400">
                        <a:latin typeface="Cambria Math" panose="02040503050406030204" pitchFamily="18" charset="0"/>
                      </a:rPr>
                      <m:t>1</m:t>
                    </m:r>
                  </m:oMath>
                </a14:m>
                <a:endParaRPr lang="ar-AE" sz="2400" dirty="0"/>
              </a:p>
            </p:txBody>
          </p:sp>
        </mc:Choice>
        <mc:Fallback xmlns="">
          <p:sp>
            <p:nvSpPr>
              <p:cNvPr id="9" name="TextBox 8">
                <a:extLst>
                  <a:ext uri="{FF2B5EF4-FFF2-40B4-BE49-F238E27FC236}">
                    <a16:creationId xmlns:a16="http://schemas.microsoft.com/office/drawing/2014/main" id="{CB8B6C88-175E-5EE6-AE49-5FC183ACC8A5}"/>
                  </a:ext>
                </a:extLst>
              </p:cNvPr>
              <p:cNvSpPr txBox="1">
                <a:spLocks noRot="1" noChangeAspect="1" noMove="1" noResize="1" noEditPoints="1" noAdjustHandles="1" noChangeArrowheads="1" noChangeShapeType="1" noTextEdit="1"/>
              </p:cNvSpPr>
              <p:nvPr/>
            </p:nvSpPr>
            <p:spPr>
              <a:xfrm>
                <a:off x="5867400" y="1109472"/>
                <a:ext cx="2707151" cy="461665"/>
              </a:xfrm>
              <a:prstGeom prst="rect">
                <a:avLst/>
              </a:prstGeom>
              <a:blipFill>
                <a:blip r:embed="rId5"/>
                <a:stretch>
                  <a:fillRect l="-3604" t="-11842" b="-27632"/>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2A99FD37-0491-0C16-97A6-45F215CC0BA6}"/>
              </a:ext>
            </a:extLst>
          </p:cNvPr>
          <p:cNvSpPr txBox="1"/>
          <p:nvPr/>
        </p:nvSpPr>
        <p:spPr>
          <a:xfrm>
            <a:off x="6096000" y="5037808"/>
            <a:ext cx="4161973" cy="369332"/>
          </a:xfrm>
          <a:prstGeom prst="rect">
            <a:avLst/>
          </a:prstGeom>
          <a:noFill/>
        </p:spPr>
        <p:txBody>
          <a:bodyPr wrap="none" rtlCol="0">
            <a:spAutoFit/>
          </a:bodyPr>
          <a:lstStyle/>
          <a:p>
            <a:r>
              <a:rPr lang="en-US" dirty="0"/>
              <a:t>We evaluate at: n=1,10,100,1000</a:t>
            </a:r>
            <a:endParaRPr lang="en-IN" dirty="0"/>
          </a:p>
        </p:txBody>
      </p:sp>
      <p:grpSp>
        <p:nvGrpSpPr>
          <p:cNvPr id="3" name="Group 2">
            <a:extLst>
              <a:ext uri="{FF2B5EF4-FFF2-40B4-BE49-F238E27FC236}">
                <a16:creationId xmlns:a16="http://schemas.microsoft.com/office/drawing/2014/main" id="{B86CD179-D099-4649-8B56-D16D2584C2D5}"/>
              </a:ext>
            </a:extLst>
          </p:cNvPr>
          <p:cNvGrpSpPr/>
          <p:nvPr/>
        </p:nvGrpSpPr>
        <p:grpSpPr>
          <a:xfrm>
            <a:off x="5867400" y="1635526"/>
            <a:ext cx="5496941" cy="2846374"/>
            <a:chOff x="5867400" y="1635526"/>
            <a:chExt cx="5496941" cy="2846374"/>
          </a:xfrm>
        </p:grpSpPr>
        <p:pic>
          <p:nvPicPr>
            <p:cNvPr id="5" name="Picture 4">
              <a:extLst>
                <a:ext uri="{FF2B5EF4-FFF2-40B4-BE49-F238E27FC236}">
                  <a16:creationId xmlns:a16="http://schemas.microsoft.com/office/drawing/2014/main" id="{7CA125B0-B42B-12C3-1BAA-F9E1E174A0EE}"/>
                </a:ext>
              </a:extLst>
            </p:cNvPr>
            <p:cNvPicPr>
              <a:picLocks noChangeAspect="1"/>
            </p:cNvPicPr>
            <p:nvPr/>
          </p:nvPicPr>
          <p:blipFill>
            <a:blip r:embed="rId6"/>
            <a:stretch>
              <a:fillRect/>
            </a:stretch>
          </p:blipFill>
          <p:spPr>
            <a:xfrm>
              <a:off x="5867400" y="1635526"/>
              <a:ext cx="5315400" cy="1953409"/>
            </a:xfrm>
            <a:prstGeom prst="rect">
              <a:avLst/>
            </a:prstGeom>
          </p:spPr>
        </p:pic>
        <p:pic>
          <p:nvPicPr>
            <p:cNvPr id="10" name="Picture 9">
              <a:extLst>
                <a:ext uri="{FF2B5EF4-FFF2-40B4-BE49-F238E27FC236}">
                  <a16:creationId xmlns:a16="http://schemas.microsoft.com/office/drawing/2014/main" id="{B1FDDBF7-8E20-486F-B6BE-96B47E94BD4E}"/>
                </a:ext>
              </a:extLst>
            </p:cNvPr>
            <p:cNvPicPr>
              <a:picLocks noChangeAspect="1"/>
            </p:cNvPicPr>
            <p:nvPr/>
          </p:nvPicPr>
          <p:blipFill>
            <a:blip r:embed="rId7"/>
            <a:stretch>
              <a:fillRect/>
            </a:stretch>
          </p:blipFill>
          <p:spPr>
            <a:xfrm>
              <a:off x="9554252" y="2295708"/>
              <a:ext cx="1810089" cy="959896"/>
            </a:xfrm>
            <a:prstGeom prst="rect">
              <a:avLst/>
            </a:prstGeom>
          </p:spPr>
        </p:pic>
        <p:pic>
          <p:nvPicPr>
            <p:cNvPr id="12" name="Picture 11">
              <a:extLst>
                <a:ext uri="{FF2B5EF4-FFF2-40B4-BE49-F238E27FC236}">
                  <a16:creationId xmlns:a16="http://schemas.microsoft.com/office/drawing/2014/main" id="{BE63B617-1BB6-4470-98F5-ECC903A199CB}"/>
                </a:ext>
              </a:extLst>
            </p:cNvPr>
            <p:cNvPicPr>
              <a:picLocks noChangeAspect="1"/>
            </p:cNvPicPr>
            <p:nvPr/>
          </p:nvPicPr>
          <p:blipFill>
            <a:blip r:embed="rId8"/>
            <a:stretch>
              <a:fillRect/>
            </a:stretch>
          </p:blipFill>
          <p:spPr>
            <a:xfrm>
              <a:off x="8078279" y="3522394"/>
              <a:ext cx="2743200" cy="959506"/>
            </a:xfrm>
            <a:prstGeom prst="rect">
              <a:avLst/>
            </a:prstGeom>
          </p:spPr>
        </p:pic>
      </p:grpSp>
      <p:sp>
        <p:nvSpPr>
          <p:cNvPr id="7" name="TextBox 6">
            <a:extLst>
              <a:ext uri="{FF2B5EF4-FFF2-40B4-BE49-F238E27FC236}">
                <a16:creationId xmlns:a16="http://schemas.microsoft.com/office/drawing/2014/main" id="{64300852-723B-4CDB-AC38-7C8EE03C768E}"/>
              </a:ext>
            </a:extLst>
          </p:cNvPr>
          <p:cNvSpPr txBox="1"/>
          <p:nvPr/>
        </p:nvSpPr>
        <p:spPr>
          <a:xfrm>
            <a:off x="9972875" y="4481900"/>
            <a:ext cx="2210862" cy="369332"/>
          </a:xfrm>
          <a:prstGeom prst="rect">
            <a:avLst/>
          </a:prstGeom>
          <a:noFill/>
        </p:spPr>
        <p:txBody>
          <a:bodyPr wrap="none" rtlCol="0">
            <a:spAutoFit/>
          </a:bodyPr>
          <a:lstStyle/>
          <a:p>
            <a:r>
              <a:rPr lang="en-US" dirty="0"/>
              <a:t>c, t are constants</a:t>
            </a:r>
            <a:endParaRPr lang="en-IN" dirty="0"/>
          </a:p>
        </p:txBody>
      </p:sp>
    </p:spTree>
    <p:extLst>
      <p:ext uri="{BB962C8B-B14F-4D97-AF65-F5344CB8AC3E}">
        <p14:creationId xmlns:p14="http://schemas.microsoft.com/office/powerpoint/2010/main" val="11894471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196CE-6B32-C291-472F-3B51974A95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D2A1A-6C6C-2F4C-356F-8157B9AC197D}"/>
              </a:ext>
            </a:extLst>
          </p:cNvPr>
          <p:cNvSpPr>
            <a:spLocks noGrp="1"/>
          </p:cNvSpPr>
          <p:nvPr>
            <p:ph type="title"/>
          </p:nvPr>
        </p:nvSpPr>
        <p:spPr/>
        <p:txBody>
          <a:bodyPr/>
          <a:lstStyle/>
          <a:p>
            <a:r>
              <a:rPr lang="en-US" dirty="0">
                <a:solidFill>
                  <a:srgbClr val="262626"/>
                </a:solidFill>
                <a:latin typeface="Inter"/>
              </a:rPr>
              <a:t>Learning Rate Annealing Schedules</a:t>
            </a:r>
            <a:endParaRPr lang="en-IN" dirty="0"/>
          </a:p>
        </p:txBody>
      </p:sp>
      <p:sp>
        <p:nvSpPr>
          <p:cNvPr id="4" name="Slide Number Placeholder 3">
            <a:extLst>
              <a:ext uri="{FF2B5EF4-FFF2-40B4-BE49-F238E27FC236}">
                <a16:creationId xmlns:a16="http://schemas.microsoft.com/office/drawing/2014/main" id="{88FF20B5-DD13-C2F4-93C6-9D7A8A41E19E}"/>
              </a:ext>
            </a:extLst>
          </p:cNvPr>
          <p:cNvSpPr>
            <a:spLocks noGrp="1"/>
          </p:cNvSpPr>
          <p:nvPr>
            <p:ph type="sldNum" sz="quarter" idx="12"/>
          </p:nvPr>
        </p:nvSpPr>
        <p:spPr/>
        <p:txBody>
          <a:bodyPr/>
          <a:lstStyle/>
          <a:p>
            <a:fld id="{BB2CE0DE-867F-455F-B20B-96D381B4AB71}" type="slidenum">
              <a:rPr lang="en-US" smtClean="0"/>
              <a:t>147</a:t>
            </a:fld>
            <a:endParaRPr lang="en-US"/>
          </a:p>
        </p:txBody>
      </p:sp>
      <p:pic>
        <p:nvPicPr>
          <p:cNvPr id="6" name="Picture 5">
            <a:extLst>
              <a:ext uri="{FF2B5EF4-FFF2-40B4-BE49-F238E27FC236}">
                <a16:creationId xmlns:a16="http://schemas.microsoft.com/office/drawing/2014/main" id="{7E03FF10-52F6-5CFD-C27D-10B0D41F25D0}"/>
              </a:ext>
            </a:extLst>
          </p:cNvPr>
          <p:cNvPicPr>
            <a:picLocks noChangeAspect="1"/>
          </p:cNvPicPr>
          <p:nvPr/>
        </p:nvPicPr>
        <p:blipFill>
          <a:blip r:embed="rId3"/>
          <a:stretch>
            <a:fillRect/>
          </a:stretch>
        </p:blipFill>
        <p:spPr>
          <a:xfrm>
            <a:off x="0" y="1109472"/>
            <a:ext cx="5570991" cy="5562600"/>
          </a:xfrm>
          <a:prstGeom prst="rect">
            <a:avLst/>
          </a:prstGeom>
        </p:spPr>
      </p:pic>
      <p:sp>
        <p:nvSpPr>
          <p:cNvPr id="3" name="TextBox 2">
            <a:extLst>
              <a:ext uri="{FF2B5EF4-FFF2-40B4-BE49-F238E27FC236}">
                <a16:creationId xmlns:a16="http://schemas.microsoft.com/office/drawing/2014/main" id="{D9DCE42C-94E2-4EAB-12B1-E272CC17E63C}"/>
              </a:ext>
            </a:extLst>
          </p:cNvPr>
          <p:cNvSpPr txBox="1"/>
          <p:nvPr/>
        </p:nvSpPr>
        <p:spPr>
          <a:xfrm>
            <a:off x="5843191" y="1295400"/>
            <a:ext cx="2752677" cy="369332"/>
          </a:xfrm>
          <a:prstGeom prst="rect">
            <a:avLst/>
          </a:prstGeom>
          <a:noFill/>
        </p:spPr>
        <p:txBody>
          <a:bodyPr wrap="none" rtlCol="0">
            <a:spAutoFit/>
          </a:bodyPr>
          <a:lstStyle/>
          <a:p>
            <a:r>
              <a:rPr lang="en-IN" dirty="0">
                <a:solidFill>
                  <a:srgbClr val="0000FF"/>
                </a:solidFill>
              </a:rPr>
              <a:t>Case 1: Constant LMS</a:t>
            </a:r>
          </a:p>
        </p:txBody>
      </p:sp>
      <p:pic>
        <p:nvPicPr>
          <p:cNvPr id="8" name="Picture 7">
            <a:extLst>
              <a:ext uri="{FF2B5EF4-FFF2-40B4-BE49-F238E27FC236}">
                <a16:creationId xmlns:a16="http://schemas.microsoft.com/office/drawing/2014/main" id="{21612261-2135-7646-241C-F74640511AFF}"/>
              </a:ext>
            </a:extLst>
          </p:cNvPr>
          <p:cNvPicPr>
            <a:picLocks noChangeAspect="1"/>
          </p:cNvPicPr>
          <p:nvPr/>
        </p:nvPicPr>
        <p:blipFill>
          <a:blip r:embed="rId4"/>
          <a:stretch>
            <a:fillRect/>
          </a:stretch>
        </p:blipFill>
        <p:spPr>
          <a:xfrm>
            <a:off x="5843191" y="1890564"/>
            <a:ext cx="5978227" cy="4525477"/>
          </a:xfrm>
          <a:prstGeom prst="rect">
            <a:avLst/>
          </a:prstGeom>
        </p:spPr>
      </p:pic>
    </p:spTree>
    <p:extLst>
      <p:ext uri="{BB962C8B-B14F-4D97-AF65-F5344CB8AC3E}">
        <p14:creationId xmlns:p14="http://schemas.microsoft.com/office/powerpoint/2010/main" val="20648491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B216-2FF1-9726-8EF9-9A63F04CB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7DC02-ED79-011E-829E-FAC5C6C12DEF}"/>
              </a:ext>
            </a:extLst>
          </p:cNvPr>
          <p:cNvSpPr>
            <a:spLocks noGrp="1"/>
          </p:cNvSpPr>
          <p:nvPr>
            <p:ph type="title"/>
          </p:nvPr>
        </p:nvSpPr>
        <p:spPr/>
        <p:txBody>
          <a:bodyPr/>
          <a:lstStyle/>
          <a:p>
            <a:r>
              <a:rPr lang="en-US" dirty="0">
                <a:solidFill>
                  <a:srgbClr val="262626"/>
                </a:solidFill>
                <a:latin typeface="Inter"/>
              </a:rPr>
              <a:t>Learning Rate Annealing Schedules</a:t>
            </a:r>
            <a:endParaRPr lang="en-IN" dirty="0"/>
          </a:p>
        </p:txBody>
      </p:sp>
      <p:sp>
        <p:nvSpPr>
          <p:cNvPr id="4" name="Slide Number Placeholder 3">
            <a:extLst>
              <a:ext uri="{FF2B5EF4-FFF2-40B4-BE49-F238E27FC236}">
                <a16:creationId xmlns:a16="http://schemas.microsoft.com/office/drawing/2014/main" id="{7C607710-2031-95ED-D229-205E386331DD}"/>
              </a:ext>
            </a:extLst>
          </p:cNvPr>
          <p:cNvSpPr>
            <a:spLocks noGrp="1"/>
          </p:cNvSpPr>
          <p:nvPr>
            <p:ph type="sldNum" sz="quarter" idx="12"/>
          </p:nvPr>
        </p:nvSpPr>
        <p:spPr/>
        <p:txBody>
          <a:bodyPr/>
          <a:lstStyle/>
          <a:p>
            <a:fld id="{BB2CE0DE-867F-455F-B20B-96D381B4AB71}" type="slidenum">
              <a:rPr lang="en-US" smtClean="0"/>
              <a:t>148</a:t>
            </a:fld>
            <a:endParaRPr lang="en-US"/>
          </a:p>
        </p:txBody>
      </p:sp>
      <p:pic>
        <p:nvPicPr>
          <p:cNvPr id="6" name="Picture 5">
            <a:extLst>
              <a:ext uri="{FF2B5EF4-FFF2-40B4-BE49-F238E27FC236}">
                <a16:creationId xmlns:a16="http://schemas.microsoft.com/office/drawing/2014/main" id="{178F255C-BFAF-C986-EE33-1D5B851CCAB8}"/>
              </a:ext>
            </a:extLst>
          </p:cNvPr>
          <p:cNvPicPr>
            <a:picLocks noChangeAspect="1"/>
          </p:cNvPicPr>
          <p:nvPr/>
        </p:nvPicPr>
        <p:blipFill>
          <a:blip r:embed="rId3"/>
          <a:stretch>
            <a:fillRect/>
          </a:stretch>
        </p:blipFill>
        <p:spPr>
          <a:xfrm>
            <a:off x="0" y="1109472"/>
            <a:ext cx="5570991" cy="5562600"/>
          </a:xfrm>
          <a:prstGeom prst="rect">
            <a:avLst/>
          </a:prstGeom>
        </p:spPr>
      </p:pic>
      <p:sp>
        <p:nvSpPr>
          <p:cNvPr id="3" name="TextBox 2">
            <a:extLst>
              <a:ext uri="{FF2B5EF4-FFF2-40B4-BE49-F238E27FC236}">
                <a16:creationId xmlns:a16="http://schemas.microsoft.com/office/drawing/2014/main" id="{C4DAB350-98C8-DEB7-635D-5C72126D4D71}"/>
              </a:ext>
            </a:extLst>
          </p:cNvPr>
          <p:cNvSpPr txBox="1"/>
          <p:nvPr/>
        </p:nvSpPr>
        <p:spPr>
          <a:xfrm>
            <a:off x="5606160" y="1120895"/>
            <a:ext cx="4111382" cy="369332"/>
          </a:xfrm>
          <a:prstGeom prst="rect">
            <a:avLst/>
          </a:prstGeom>
          <a:noFill/>
        </p:spPr>
        <p:txBody>
          <a:bodyPr wrap="none" rtlCol="0">
            <a:spAutoFit/>
          </a:bodyPr>
          <a:lstStyle/>
          <a:p>
            <a:r>
              <a:rPr lang="en-IN" dirty="0">
                <a:solidFill>
                  <a:srgbClr val="C00000"/>
                </a:solidFill>
              </a:rPr>
              <a:t>Case 2: Stochastic Approximation</a:t>
            </a:r>
          </a:p>
        </p:txBody>
      </p:sp>
      <p:grpSp>
        <p:nvGrpSpPr>
          <p:cNvPr id="13" name="Group 12">
            <a:extLst>
              <a:ext uri="{FF2B5EF4-FFF2-40B4-BE49-F238E27FC236}">
                <a16:creationId xmlns:a16="http://schemas.microsoft.com/office/drawing/2014/main" id="{8AFEC058-96E3-CAEC-914A-DE997E0AB216}"/>
              </a:ext>
            </a:extLst>
          </p:cNvPr>
          <p:cNvGrpSpPr/>
          <p:nvPr/>
        </p:nvGrpSpPr>
        <p:grpSpPr>
          <a:xfrm>
            <a:off x="5843191" y="2593712"/>
            <a:ext cx="2584233" cy="2860652"/>
            <a:chOff x="5843191" y="2593712"/>
            <a:chExt cx="2584233" cy="2860652"/>
          </a:xfrm>
        </p:grpSpPr>
        <p:pic>
          <p:nvPicPr>
            <p:cNvPr id="10" name="Picture 9">
              <a:extLst>
                <a:ext uri="{FF2B5EF4-FFF2-40B4-BE49-F238E27FC236}">
                  <a16:creationId xmlns:a16="http://schemas.microsoft.com/office/drawing/2014/main" id="{D193488E-C9DA-0CAC-8B38-7291518216B4}"/>
                </a:ext>
              </a:extLst>
            </p:cNvPr>
            <p:cNvPicPr>
              <a:picLocks noChangeAspect="1"/>
            </p:cNvPicPr>
            <p:nvPr/>
          </p:nvPicPr>
          <p:blipFill>
            <a:blip r:embed="rId4"/>
            <a:stretch>
              <a:fillRect/>
            </a:stretch>
          </p:blipFill>
          <p:spPr>
            <a:xfrm>
              <a:off x="5843191" y="2593712"/>
              <a:ext cx="1581371" cy="2781688"/>
            </a:xfrm>
            <a:prstGeom prst="rect">
              <a:avLst/>
            </a:prstGeom>
          </p:spPr>
        </p:pic>
        <p:pic>
          <p:nvPicPr>
            <p:cNvPr id="12" name="Picture 11">
              <a:extLst>
                <a:ext uri="{FF2B5EF4-FFF2-40B4-BE49-F238E27FC236}">
                  <a16:creationId xmlns:a16="http://schemas.microsoft.com/office/drawing/2014/main" id="{D1A8C051-B2EF-FB22-C91E-E5970E223F03}"/>
                </a:ext>
              </a:extLst>
            </p:cNvPr>
            <p:cNvPicPr>
              <a:picLocks noChangeAspect="1"/>
            </p:cNvPicPr>
            <p:nvPr/>
          </p:nvPicPr>
          <p:blipFill>
            <a:blip r:embed="rId5"/>
            <a:stretch>
              <a:fillRect/>
            </a:stretch>
          </p:blipFill>
          <p:spPr>
            <a:xfrm>
              <a:off x="7370340" y="2795954"/>
              <a:ext cx="1057084" cy="2658410"/>
            </a:xfrm>
            <a:prstGeom prst="rect">
              <a:avLst/>
            </a:prstGeom>
          </p:spPr>
        </p:pic>
      </p:grpSp>
      <p:pic>
        <p:nvPicPr>
          <p:cNvPr id="15" name="Picture 14">
            <a:extLst>
              <a:ext uri="{FF2B5EF4-FFF2-40B4-BE49-F238E27FC236}">
                <a16:creationId xmlns:a16="http://schemas.microsoft.com/office/drawing/2014/main" id="{30FBCE4F-6703-4929-AF6A-A5565197386D}"/>
              </a:ext>
            </a:extLst>
          </p:cNvPr>
          <p:cNvPicPr>
            <a:picLocks noChangeAspect="1"/>
          </p:cNvPicPr>
          <p:nvPr/>
        </p:nvPicPr>
        <p:blipFill>
          <a:blip r:embed="rId6"/>
          <a:stretch>
            <a:fillRect/>
          </a:stretch>
        </p:blipFill>
        <p:spPr>
          <a:xfrm>
            <a:off x="8343363" y="4648200"/>
            <a:ext cx="3848637" cy="2070915"/>
          </a:xfrm>
          <a:prstGeom prst="rect">
            <a:avLst/>
          </a:prstGeom>
        </p:spPr>
      </p:pic>
      <p:pic>
        <p:nvPicPr>
          <p:cNvPr id="17" name="Picture 16">
            <a:extLst>
              <a:ext uri="{FF2B5EF4-FFF2-40B4-BE49-F238E27FC236}">
                <a16:creationId xmlns:a16="http://schemas.microsoft.com/office/drawing/2014/main" id="{DFAA0A3C-F819-03C5-645A-04CF0D8CBC03}"/>
              </a:ext>
            </a:extLst>
          </p:cNvPr>
          <p:cNvPicPr>
            <a:picLocks noChangeAspect="1"/>
          </p:cNvPicPr>
          <p:nvPr/>
        </p:nvPicPr>
        <p:blipFill>
          <a:blip r:embed="rId7"/>
          <a:stretch>
            <a:fillRect/>
          </a:stretch>
        </p:blipFill>
        <p:spPr>
          <a:xfrm>
            <a:off x="5841928" y="1478504"/>
            <a:ext cx="1810089" cy="959896"/>
          </a:xfrm>
          <a:prstGeom prst="rect">
            <a:avLst/>
          </a:prstGeom>
        </p:spPr>
      </p:pic>
      <p:sp>
        <p:nvSpPr>
          <p:cNvPr id="18" name="TextBox 17">
            <a:extLst>
              <a:ext uri="{FF2B5EF4-FFF2-40B4-BE49-F238E27FC236}">
                <a16:creationId xmlns:a16="http://schemas.microsoft.com/office/drawing/2014/main" id="{4F22F6C1-5B20-A874-833D-C14856DF6DD4}"/>
              </a:ext>
            </a:extLst>
          </p:cNvPr>
          <p:cNvSpPr txBox="1"/>
          <p:nvPr/>
        </p:nvSpPr>
        <p:spPr>
          <a:xfrm>
            <a:off x="7952262" y="1727638"/>
            <a:ext cx="1983235" cy="369332"/>
          </a:xfrm>
          <a:prstGeom prst="rect">
            <a:avLst/>
          </a:prstGeom>
          <a:noFill/>
        </p:spPr>
        <p:txBody>
          <a:bodyPr wrap="none" rtlCol="0">
            <a:spAutoFit/>
          </a:bodyPr>
          <a:lstStyle/>
          <a:p>
            <a:r>
              <a:rPr lang="en-US" dirty="0"/>
              <a:t>Assume C =0.1</a:t>
            </a:r>
            <a:endParaRPr lang="en-IN" dirty="0"/>
          </a:p>
        </p:txBody>
      </p:sp>
    </p:spTree>
    <p:extLst>
      <p:ext uri="{BB962C8B-B14F-4D97-AF65-F5344CB8AC3E}">
        <p14:creationId xmlns:p14="http://schemas.microsoft.com/office/powerpoint/2010/main" val="11292253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AA8E1-1724-3024-B2CC-314F3CC80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DC1A5-0BFE-2DE5-84A8-1522F0191A8B}"/>
              </a:ext>
            </a:extLst>
          </p:cNvPr>
          <p:cNvSpPr>
            <a:spLocks noGrp="1"/>
          </p:cNvSpPr>
          <p:nvPr>
            <p:ph type="title"/>
          </p:nvPr>
        </p:nvSpPr>
        <p:spPr/>
        <p:txBody>
          <a:bodyPr/>
          <a:lstStyle/>
          <a:p>
            <a:r>
              <a:rPr lang="en-US" dirty="0">
                <a:solidFill>
                  <a:srgbClr val="262626"/>
                </a:solidFill>
                <a:latin typeface="Inter"/>
              </a:rPr>
              <a:t>Learning Rate Annealing Schedules</a:t>
            </a:r>
            <a:endParaRPr lang="en-IN" dirty="0"/>
          </a:p>
        </p:txBody>
      </p:sp>
      <p:sp>
        <p:nvSpPr>
          <p:cNvPr id="4" name="Slide Number Placeholder 3">
            <a:extLst>
              <a:ext uri="{FF2B5EF4-FFF2-40B4-BE49-F238E27FC236}">
                <a16:creationId xmlns:a16="http://schemas.microsoft.com/office/drawing/2014/main" id="{60C98FC0-B25F-427C-0564-94C121563B4D}"/>
              </a:ext>
            </a:extLst>
          </p:cNvPr>
          <p:cNvSpPr>
            <a:spLocks noGrp="1"/>
          </p:cNvSpPr>
          <p:nvPr>
            <p:ph type="sldNum" sz="quarter" idx="12"/>
          </p:nvPr>
        </p:nvSpPr>
        <p:spPr/>
        <p:txBody>
          <a:bodyPr/>
          <a:lstStyle/>
          <a:p>
            <a:fld id="{BB2CE0DE-867F-455F-B20B-96D381B4AB71}" type="slidenum">
              <a:rPr lang="en-US" smtClean="0"/>
              <a:t>149</a:t>
            </a:fld>
            <a:endParaRPr lang="en-US"/>
          </a:p>
        </p:txBody>
      </p:sp>
      <p:pic>
        <p:nvPicPr>
          <p:cNvPr id="6" name="Picture 5">
            <a:extLst>
              <a:ext uri="{FF2B5EF4-FFF2-40B4-BE49-F238E27FC236}">
                <a16:creationId xmlns:a16="http://schemas.microsoft.com/office/drawing/2014/main" id="{69EF3870-C3A8-96C9-D55B-9B23A6D69842}"/>
              </a:ext>
            </a:extLst>
          </p:cNvPr>
          <p:cNvPicPr>
            <a:picLocks noChangeAspect="1"/>
          </p:cNvPicPr>
          <p:nvPr/>
        </p:nvPicPr>
        <p:blipFill>
          <a:blip r:embed="rId3"/>
          <a:stretch>
            <a:fillRect/>
          </a:stretch>
        </p:blipFill>
        <p:spPr>
          <a:xfrm>
            <a:off x="0" y="1109472"/>
            <a:ext cx="5570991" cy="5562600"/>
          </a:xfrm>
          <a:prstGeom prst="rect">
            <a:avLst/>
          </a:prstGeom>
        </p:spPr>
      </p:pic>
      <p:sp>
        <p:nvSpPr>
          <p:cNvPr id="3" name="TextBox 2">
            <a:extLst>
              <a:ext uri="{FF2B5EF4-FFF2-40B4-BE49-F238E27FC236}">
                <a16:creationId xmlns:a16="http://schemas.microsoft.com/office/drawing/2014/main" id="{D4E4D6F3-EC53-64E5-38E5-E5F24D83BD50}"/>
              </a:ext>
            </a:extLst>
          </p:cNvPr>
          <p:cNvSpPr txBox="1"/>
          <p:nvPr/>
        </p:nvSpPr>
        <p:spPr>
          <a:xfrm>
            <a:off x="5594437" y="1138780"/>
            <a:ext cx="3815083" cy="369332"/>
          </a:xfrm>
          <a:prstGeom prst="rect">
            <a:avLst/>
          </a:prstGeom>
          <a:noFill/>
        </p:spPr>
        <p:txBody>
          <a:bodyPr wrap="none" rtlCol="0">
            <a:spAutoFit/>
          </a:bodyPr>
          <a:lstStyle/>
          <a:p>
            <a:r>
              <a:rPr lang="en-IN" dirty="0">
                <a:solidFill>
                  <a:srgbClr val="C00000"/>
                </a:solidFill>
              </a:rPr>
              <a:t>Case 3: Search-Then-Converge</a:t>
            </a:r>
          </a:p>
        </p:txBody>
      </p:sp>
      <p:pic>
        <p:nvPicPr>
          <p:cNvPr id="7" name="Picture 6">
            <a:extLst>
              <a:ext uri="{FF2B5EF4-FFF2-40B4-BE49-F238E27FC236}">
                <a16:creationId xmlns:a16="http://schemas.microsoft.com/office/drawing/2014/main" id="{A0608659-A785-EE5C-EA4D-2064C2189EE6}"/>
              </a:ext>
            </a:extLst>
          </p:cNvPr>
          <p:cNvPicPr>
            <a:picLocks noChangeAspect="1"/>
          </p:cNvPicPr>
          <p:nvPr/>
        </p:nvPicPr>
        <p:blipFill>
          <a:blip r:embed="rId4"/>
          <a:stretch>
            <a:fillRect/>
          </a:stretch>
        </p:blipFill>
        <p:spPr>
          <a:xfrm>
            <a:off x="5660749" y="1600200"/>
            <a:ext cx="2743200" cy="95950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771C08-6752-83F6-AE11-102C4B1545BB}"/>
                  </a:ext>
                </a:extLst>
              </p:cNvPr>
              <p:cNvSpPr txBox="1"/>
              <p:nvPr/>
            </p:nvSpPr>
            <p:spPr>
              <a:xfrm>
                <a:off x="8991600" y="1744215"/>
                <a:ext cx="2290242" cy="707886"/>
              </a:xfrm>
              <a:prstGeom prst="rect">
                <a:avLst/>
              </a:prstGeom>
              <a:noFill/>
            </p:spPr>
            <p:txBody>
              <a:bodyPr wrap="none" rtlCol="0">
                <a:spAutoFit/>
              </a:bodyPr>
              <a:lstStyle/>
              <a:p>
                <a:r>
                  <a:rPr lang="en-IN" sz="2000" dirty="0"/>
                  <a:t>Assume:</a:t>
                </a:r>
                <a14:m>
                  <m:oMath xmlns:m="http://schemas.openxmlformats.org/officeDocument/2006/math">
                    <m:r>
                      <a:rPr lang="en-US" sz="2000">
                        <a:latin typeface="Cambria Math" panose="02040503050406030204" pitchFamily="18" charset="0"/>
                      </a:rPr>
                      <m:t> </m:t>
                    </m:r>
                    <m:sSub>
                      <m:sSubPr>
                        <m:ctrlPr>
                          <a:rPr lang="ar-AE" sz="2000" i="1">
                            <a:latin typeface="Cambria Math" panose="02040503050406030204" pitchFamily="18" charset="0"/>
                          </a:rPr>
                        </m:ctrlPr>
                      </m:sSubPr>
                      <m:e>
                        <m:r>
                          <a:rPr lang="ar-AE" sz="2000" i="1">
                            <a:latin typeface="Cambria Math" panose="02040503050406030204" pitchFamily="18" charset="0"/>
                          </a:rPr>
                          <m:t>𝜂</m:t>
                        </m:r>
                      </m:e>
                      <m:sub>
                        <m:r>
                          <a:rPr lang="ar-AE" sz="2000">
                            <a:latin typeface="Cambria Math" panose="02040503050406030204" pitchFamily="18" charset="0"/>
                          </a:rPr>
                          <m:t>0</m:t>
                        </m:r>
                      </m:sub>
                    </m:sSub>
                    <m:r>
                      <a:rPr lang="ar-AE" sz="2000">
                        <a:latin typeface="Cambria Math" panose="02040503050406030204" pitchFamily="18" charset="0"/>
                      </a:rPr>
                      <m:t>=</m:t>
                    </m:r>
                    <m:r>
                      <a:rPr lang="ar-AE" sz="2000">
                        <a:latin typeface="Cambria Math" panose="02040503050406030204" pitchFamily="18" charset="0"/>
                      </a:rPr>
                      <m:t>0</m:t>
                    </m:r>
                    <m:r>
                      <a:rPr lang="ar-AE" sz="2000">
                        <a:latin typeface="Cambria Math" panose="02040503050406030204" pitchFamily="18" charset="0"/>
                      </a:rPr>
                      <m:t>.</m:t>
                    </m:r>
                    <m:r>
                      <a:rPr lang="ar-AE" sz="2000">
                        <a:latin typeface="Cambria Math" panose="02040503050406030204" pitchFamily="18" charset="0"/>
                      </a:rPr>
                      <m:t>1</m:t>
                    </m:r>
                  </m:oMath>
                </a14:m>
                <a:endParaRPr lang="en-US" sz="2000" dirty="0"/>
              </a:p>
              <a:p>
                <a:r>
                  <a:rPr lang="el-GR" sz="2000" dirty="0"/>
                  <a:t>τ</a:t>
                </a:r>
                <a:r>
                  <a:rPr lang="en-US" sz="2000" dirty="0"/>
                  <a:t>  =100</a:t>
                </a:r>
                <a:endParaRPr lang="ar-AE" sz="2000" dirty="0"/>
              </a:p>
            </p:txBody>
          </p:sp>
        </mc:Choice>
        <mc:Fallback xmlns="">
          <p:sp>
            <p:nvSpPr>
              <p:cNvPr id="9" name="TextBox 8">
                <a:extLst>
                  <a:ext uri="{FF2B5EF4-FFF2-40B4-BE49-F238E27FC236}">
                    <a16:creationId xmlns:a16="http://schemas.microsoft.com/office/drawing/2014/main" id="{E7771C08-6752-83F6-AE11-102C4B1545BB}"/>
                  </a:ext>
                </a:extLst>
              </p:cNvPr>
              <p:cNvSpPr txBox="1">
                <a:spLocks noRot="1" noChangeAspect="1" noMove="1" noResize="1" noEditPoints="1" noAdjustHandles="1" noChangeArrowheads="1" noChangeShapeType="1" noTextEdit="1"/>
              </p:cNvSpPr>
              <p:nvPr/>
            </p:nvSpPr>
            <p:spPr>
              <a:xfrm>
                <a:off x="8991600" y="1744215"/>
                <a:ext cx="2290242" cy="707886"/>
              </a:xfrm>
              <a:prstGeom prst="rect">
                <a:avLst/>
              </a:prstGeom>
              <a:blipFill>
                <a:blip r:embed="rId5"/>
                <a:stretch>
                  <a:fillRect l="-2660" t="-4310" b="-14655"/>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827D47C7-9620-87AB-3199-F7482B90F78C}"/>
              </a:ext>
            </a:extLst>
          </p:cNvPr>
          <p:cNvPicPr>
            <a:picLocks noChangeAspect="1"/>
          </p:cNvPicPr>
          <p:nvPr/>
        </p:nvPicPr>
        <p:blipFill>
          <a:blip r:embed="rId6"/>
          <a:stretch>
            <a:fillRect/>
          </a:stretch>
        </p:blipFill>
        <p:spPr>
          <a:xfrm>
            <a:off x="5640551" y="2646711"/>
            <a:ext cx="5938338" cy="3973201"/>
          </a:xfrm>
          <a:prstGeom prst="rect">
            <a:avLst/>
          </a:prstGeom>
        </p:spPr>
      </p:pic>
    </p:spTree>
    <p:extLst>
      <p:ext uri="{BB962C8B-B14F-4D97-AF65-F5344CB8AC3E}">
        <p14:creationId xmlns:p14="http://schemas.microsoft.com/office/powerpoint/2010/main" val="2791131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B72D-5418-DF20-A5B2-1ADC274C7C1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6A0341-4356-40B8-60AA-776A4E9FC597}"/>
              </a:ext>
            </a:extLst>
          </p:cNvPr>
          <p:cNvSpPr>
            <a:spLocks noGrp="1"/>
          </p:cNvSpPr>
          <p:nvPr>
            <p:ph idx="1"/>
          </p:nvPr>
        </p:nvSpPr>
        <p:spPr/>
        <p:txBody>
          <a:bodyPr/>
          <a:lstStyle/>
          <a:p>
            <a:endParaRPr lang="en-IN" sz="2000" dirty="0"/>
          </a:p>
          <a:p>
            <a:endParaRPr lang="en-IN" sz="2000" dirty="0"/>
          </a:p>
          <a:p>
            <a:endParaRPr lang="en-IN" sz="2000" dirty="0"/>
          </a:p>
          <a:p>
            <a:endParaRPr lang="en-IN" sz="2000" dirty="0"/>
          </a:p>
          <a:p>
            <a:endParaRPr lang="en-IN" sz="2000" dirty="0"/>
          </a:p>
          <a:p>
            <a:pPr marL="0" indent="0">
              <a:buNone/>
            </a:pPr>
            <a:endParaRPr lang="en-IN" sz="2000" dirty="0"/>
          </a:p>
          <a:p>
            <a:endParaRPr lang="en-IN" dirty="0"/>
          </a:p>
        </p:txBody>
      </p:sp>
      <p:sp>
        <p:nvSpPr>
          <p:cNvPr id="6" name="Slide Number Placeholder 5">
            <a:extLst>
              <a:ext uri="{FF2B5EF4-FFF2-40B4-BE49-F238E27FC236}">
                <a16:creationId xmlns:a16="http://schemas.microsoft.com/office/drawing/2014/main" id="{2EC8F041-00DC-D339-4C55-CA184C3BE5BF}"/>
              </a:ext>
            </a:extLst>
          </p:cNvPr>
          <p:cNvSpPr>
            <a:spLocks noGrp="1"/>
          </p:cNvSpPr>
          <p:nvPr>
            <p:ph type="sldNum" sz="quarter" idx="12"/>
          </p:nvPr>
        </p:nvSpPr>
        <p:spPr/>
        <p:txBody>
          <a:bodyPr/>
          <a:lstStyle/>
          <a:p>
            <a:fld id="{BB2CE0DE-867F-455F-B20B-96D381B4AB71}" type="slidenum">
              <a:rPr lang="en-US" smtClean="0"/>
              <a:t>15</a:t>
            </a:fld>
            <a:endParaRPr lang="en-US"/>
          </a:p>
        </p:txBody>
      </p:sp>
      <p:pic>
        <p:nvPicPr>
          <p:cNvPr id="8" name="Picture 7">
            <a:extLst>
              <a:ext uri="{FF2B5EF4-FFF2-40B4-BE49-F238E27FC236}">
                <a16:creationId xmlns:a16="http://schemas.microsoft.com/office/drawing/2014/main" id="{F8430514-E8F9-FBB4-CB66-FD54DB797576}"/>
              </a:ext>
            </a:extLst>
          </p:cNvPr>
          <p:cNvPicPr>
            <a:picLocks noChangeAspect="1"/>
          </p:cNvPicPr>
          <p:nvPr/>
        </p:nvPicPr>
        <p:blipFill>
          <a:blip r:embed="rId2"/>
          <a:srcRect b="24664"/>
          <a:stretch>
            <a:fillRect/>
          </a:stretch>
        </p:blipFill>
        <p:spPr>
          <a:xfrm>
            <a:off x="1620105" y="-51246"/>
            <a:ext cx="4677428" cy="15860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2466F1-A352-1E91-A493-EB6C81F1A0E9}"/>
                  </a:ext>
                </a:extLst>
              </p:cNvPr>
              <p:cNvSpPr txBox="1"/>
              <p:nvPr/>
            </p:nvSpPr>
            <p:spPr>
              <a:xfrm>
                <a:off x="1620105" y="1728042"/>
                <a:ext cx="3967112" cy="1077218"/>
              </a:xfrm>
              <a:prstGeom prst="rect">
                <a:avLst/>
              </a:prstGeom>
              <a:noFill/>
            </p:spPr>
            <p:txBody>
              <a:bodyPr wrap="none" rtlCol="0">
                <a:spAutoFit/>
              </a:bodyPr>
              <a:lstStyle/>
              <a:p>
                <a:r>
                  <a:rPr lang="en-IN" sz="1600" dirty="0"/>
                  <a:t>For example, consider </a:t>
                </a:r>
              </a:p>
              <a:p>
                <a:r>
                  <a:rPr lang="en-IN" sz="1600" dirty="0"/>
                  <a:t>One input: </a:t>
                </a:r>
                <a14:m>
                  <m:oMath xmlns:m="http://schemas.openxmlformats.org/officeDocument/2006/math">
                    <m:r>
                      <a:rPr lang="en-IN" sz="1600" i="1">
                        <a:latin typeface="Cambria Math" panose="02040503050406030204" pitchFamily="18" charset="0"/>
                      </a:rPr>
                      <m:t>𝑥</m:t>
                    </m:r>
                    <m:r>
                      <a:rPr lang="en-IN" sz="1600">
                        <a:latin typeface="Cambria Math" panose="02040503050406030204" pitchFamily="18" charset="0"/>
                      </a:rPr>
                      <m:t>=</m:t>
                    </m:r>
                    <m:r>
                      <a:rPr lang="en-IN" sz="1600">
                        <a:latin typeface="Cambria Math" panose="02040503050406030204" pitchFamily="18" charset="0"/>
                      </a:rPr>
                      <m:t>1</m:t>
                    </m:r>
                  </m:oMath>
                </a14:m>
                <a:r>
                  <a:rPr lang="en-IN" sz="1600" dirty="0"/>
                  <a:t> ; Weight: </a:t>
                </a:r>
                <a14:m>
                  <m:oMath xmlns:m="http://schemas.openxmlformats.org/officeDocument/2006/math">
                    <m:r>
                      <a:rPr lang="en-IN" sz="1600" i="1">
                        <a:latin typeface="Cambria Math" panose="02040503050406030204" pitchFamily="18" charset="0"/>
                      </a:rPr>
                      <m:t>𝑤</m:t>
                    </m:r>
                    <m:r>
                      <a:rPr lang="en-IN" sz="1600">
                        <a:latin typeface="Cambria Math" panose="02040503050406030204" pitchFamily="18" charset="0"/>
                      </a:rPr>
                      <m:t>=</m:t>
                    </m:r>
                    <m:r>
                      <a:rPr lang="en-IN" sz="1600">
                        <a:latin typeface="Cambria Math" panose="02040503050406030204" pitchFamily="18" charset="0"/>
                      </a:rPr>
                      <m:t>2</m:t>
                    </m:r>
                  </m:oMath>
                </a14:m>
                <a:endParaRPr lang="en-IN" sz="1600" dirty="0"/>
              </a:p>
              <a:p>
                <a:r>
                  <a:rPr lang="en-IN" sz="1600" dirty="0"/>
                  <a:t>Then: </a:t>
                </a:r>
                <a14:m>
                  <m:oMath xmlns:m="http://schemas.openxmlformats.org/officeDocument/2006/math">
                    <m:sSub>
                      <m:sSubPr>
                        <m:ctrlPr>
                          <a:rPr lang="ar-AE" sz="1600" i="1">
                            <a:latin typeface="Cambria Math" panose="02040503050406030204" pitchFamily="18" charset="0"/>
                          </a:rPr>
                        </m:ctrlPr>
                      </m:sSubPr>
                      <m:e>
                        <m:r>
                          <a:rPr lang="ar-AE" sz="1600" i="1">
                            <a:latin typeface="Cambria Math" panose="02040503050406030204" pitchFamily="18" charset="0"/>
                          </a:rPr>
                          <m:t>𝑢</m:t>
                        </m:r>
                      </m:e>
                      <m:sub>
                        <m:r>
                          <a:rPr lang="ar-AE" sz="1600" i="1">
                            <a:latin typeface="Cambria Math" panose="02040503050406030204" pitchFamily="18" charset="0"/>
                          </a:rPr>
                          <m:t>𝑘</m:t>
                        </m:r>
                      </m:sub>
                    </m:sSub>
                    <m:r>
                      <a:rPr lang="ar-AE" sz="1600">
                        <a:latin typeface="Cambria Math" panose="02040503050406030204" pitchFamily="18" charset="0"/>
                      </a:rPr>
                      <m:t>=</m:t>
                    </m:r>
                    <m:r>
                      <a:rPr lang="ar-AE" sz="1600" i="1">
                        <a:latin typeface="Cambria Math" panose="02040503050406030204" pitchFamily="18" charset="0"/>
                      </a:rPr>
                      <m:t>𝑤𝑥</m:t>
                    </m:r>
                    <m:r>
                      <a:rPr lang="ar-AE" sz="1600">
                        <a:latin typeface="Cambria Math" panose="02040503050406030204" pitchFamily="18" charset="0"/>
                      </a:rPr>
                      <m:t>=</m:t>
                    </m:r>
                    <m:r>
                      <a:rPr lang="ar-AE" sz="1600">
                        <a:latin typeface="Cambria Math" panose="02040503050406030204" pitchFamily="18" charset="0"/>
                      </a:rPr>
                      <m:t>2</m:t>
                    </m:r>
                    <m:r>
                      <a:rPr lang="en-IN" sz="1600">
                        <a:latin typeface="Cambria Math" panose="02040503050406030204" pitchFamily="18" charset="0"/>
                      </a:rPr>
                      <m:t> </m:t>
                    </m:r>
                  </m:oMath>
                </a14:m>
                <a:r>
                  <a:rPr lang="en-IN" sz="1600" dirty="0"/>
                  <a:t> Now vary </a:t>
                </a:r>
                <a:r>
                  <a:rPr lang="en-IN" sz="1600" b="1" dirty="0"/>
                  <a:t>bias </a:t>
                </a:r>
                <a14:m>
                  <m:oMath xmlns:m="http://schemas.openxmlformats.org/officeDocument/2006/math">
                    <m:sSub>
                      <m:sSubPr>
                        <m:ctrlPr>
                          <a:rPr lang="ar-AE" sz="1600" i="1">
                            <a:latin typeface="Cambria Math" panose="02040503050406030204" pitchFamily="18" charset="0"/>
                          </a:rPr>
                        </m:ctrlPr>
                      </m:sSubPr>
                      <m:e>
                        <m:r>
                          <a:rPr lang="ar-AE" sz="1600" i="1">
                            <a:latin typeface="Cambria Math" panose="02040503050406030204" pitchFamily="18" charset="0"/>
                          </a:rPr>
                          <m:t>𝑏</m:t>
                        </m:r>
                      </m:e>
                      <m:sub>
                        <m:r>
                          <a:rPr lang="ar-AE" sz="1600" i="1">
                            <a:latin typeface="Cambria Math" panose="02040503050406030204" pitchFamily="18" charset="0"/>
                          </a:rPr>
                          <m:t>𝑘</m:t>
                        </m:r>
                      </m:sub>
                    </m:sSub>
                  </m:oMath>
                </a14:m>
                <a:r>
                  <a:rPr lang="ar-AE" sz="1600" dirty="0"/>
                  <a:t>.</a:t>
                </a:r>
              </a:p>
              <a:p>
                <a:endParaRPr lang="en-IN" sz="1600" dirty="0"/>
              </a:p>
            </p:txBody>
          </p:sp>
        </mc:Choice>
        <mc:Fallback xmlns="">
          <p:sp>
            <p:nvSpPr>
              <p:cNvPr id="12" name="TextBox 11">
                <a:extLst>
                  <a:ext uri="{FF2B5EF4-FFF2-40B4-BE49-F238E27FC236}">
                    <a16:creationId xmlns:a16="http://schemas.microsoft.com/office/drawing/2014/main" id="{272466F1-A352-1E91-A493-EB6C81F1A0E9}"/>
                  </a:ext>
                </a:extLst>
              </p:cNvPr>
              <p:cNvSpPr txBox="1">
                <a:spLocks noRot="1" noChangeAspect="1" noMove="1" noResize="1" noEditPoints="1" noAdjustHandles="1" noChangeArrowheads="1" noChangeShapeType="1" noTextEdit="1"/>
              </p:cNvSpPr>
              <p:nvPr/>
            </p:nvSpPr>
            <p:spPr>
              <a:xfrm>
                <a:off x="1620105" y="1728042"/>
                <a:ext cx="3967112" cy="1077218"/>
              </a:xfrm>
              <a:prstGeom prst="rect">
                <a:avLst/>
              </a:prstGeom>
              <a:blipFill>
                <a:blip r:embed="rId3"/>
                <a:stretch>
                  <a:fillRect l="-922" t="-1695"/>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BD433CE8-F373-11C6-DA76-18883CDADECF}"/>
              </a:ext>
            </a:extLst>
          </p:cNvPr>
          <p:cNvPicPr>
            <a:picLocks noChangeAspect="1"/>
          </p:cNvPicPr>
          <p:nvPr/>
        </p:nvPicPr>
        <p:blipFill>
          <a:blip r:embed="rId4"/>
          <a:stretch>
            <a:fillRect/>
          </a:stretch>
        </p:blipFill>
        <p:spPr>
          <a:xfrm>
            <a:off x="2831142" y="3234122"/>
            <a:ext cx="7214293" cy="3421584"/>
          </a:xfrm>
          <a:prstGeom prst="rect">
            <a:avLst/>
          </a:prstGeom>
        </p:spPr>
      </p:pic>
      <p:pic>
        <p:nvPicPr>
          <p:cNvPr id="13" name="Picture 12">
            <a:extLst>
              <a:ext uri="{FF2B5EF4-FFF2-40B4-BE49-F238E27FC236}">
                <a16:creationId xmlns:a16="http://schemas.microsoft.com/office/drawing/2014/main" id="{5A419A77-D17C-24CB-C60F-9E77B6F0725A}"/>
              </a:ext>
            </a:extLst>
          </p:cNvPr>
          <p:cNvPicPr>
            <a:picLocks noChangeAspect="1"/>
          </p:cNvPicPr>
          <p:nvPr/>
        </p:nvPicPr>
        <p:blipFill>
          <a:blip r:embed="rId5"/>
          <a:stretch>
            <a:fillRect/>
          </a:stretch>
        </p:blipFill>
        <p:spPr>
          <a:xfrm>
            <a:off x="2258852" y="3591642"/>
            <a:ext cx="504895" cy="2991267"/>
          </a:xfrm>
          <a:prstGeom prst="rect">
            <a:avLst/>
          </a:prstGeom>
        </p:spPr>
      </p:pic>
      <p:pic>
        <p:nvPicPr>
          <p:cNvPr id="14" name="Picture 13">
            <a:extLst>
              <a:ext uri="{FF2B5EF4-FFF2-40B4-BE49-F238E27FC236}">
                <a16:creationId xmlns:a16="http://schemas.microsoft.com/office/drawing/2014/main" id="{6D258C6D-AD7F-E08A-50AC-6BDAE4E87A90}"/>
              </a:ext>
            </a:extLst>
          </p:cNvPr>
          <p:cNvPicPr>
            <a:picLocks noChangeAspect="1"/>
          </p:cNvPicPr>
          <p:nvPr/>
        </p:nvPicPr>
        <p:blipFill>
          <a:blip r:embed="rId6"/>
          <a:stretch>
            <a:fillRect/>
          </a:stretch>
        </p:blipFill>
        <p:spPr>
          <a:xfrm>
            <a:off x="6327621" y="136525"/>
            <a:ext cx="4076671" cy="3123776"/>
          </a:xfrm>
          <a:prstGeom prst="rect">
            <a:avLst/>
          </a:prstGeom>
        </p:spPr>
      </p:pic>
    </p:spTree>
    <p:extLst>
      <p:ext uri="{BB962C8B-B14F-4D97-AF65-F5344CB8AC3E}">
        <p14:creationId xmlns:p14="http://schemas.microsoft.com/office/powerpoint/2010/main" val="10352817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E7C38-917E-3D96-6271-F41403FC4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8F46D-7C26-FA2D-A377-16739C61AB76}"/>
              </a:ext>
            </a:extLst>
          </p:cNvPr>
          <p:cNvSpPr>
            <a:spLocks noGrp="1"/>
          </p:cNvSpPr>
          <p:nvPr>
            <p:ph type="title"/>
          </p:nvPr>
        </p:nvSpPr>
        <p:spPr/>
        <p:txBody>
          <a:bodyPr/>
          <a:lstStyle/>
          <a:p>
            <a:r>
              <a:rPr lang="en-US" dirty="0">
                <a:solidFill>
                  <a:srgbClr val="262626"/>
                </a:solidFill>
                <a:latin typeface="Inter"/>
              </a:rPr>
              <a:t>Learning Rate Annealing Schedules</a:t>
            </a:r>
            <a:endParaRPr lang="en-IN" dirty="0"/>
          </a:p>
        </p:txBody>
      </p:sp>
      <p:sp>
        <p:nvSpPr>
          <p:cNvPr id="4" name="Slide Number Placeholder 3">
            <a:extLst>
              <a:ext uri="{FF2B5EF4-FFF2-40B4-BE49-F238E27FC236}">
                <a16:creationId xmlns:a16="http://schemas.microsoft.com/office/drawing/2014/main" id="{305EAA84-5EBF-BCE6-1CAF-658053AABB83}"/>
              </a:ext>
            </a:extLst>
          </p:cNvPr>
          <p:cNvSpPr>
            <a:spLocks noGrp="1"/>
          </p:cNvSpPr>
          <p:nvPr>
            <p:ph type="sldNum" sz="quarter" idx="12"/>
          </p:nvPr>
        </p:nvSpPr>
        <p:spPr/>
        <p:txBody>
          <a:bodyPr/>
          <a:lstStyle/>
          <a:p>
            <a:fld id="{BB2CE0DE-867F-455F-B20B-96D381B4AB71}" type="slidenum">
              <a:rPr lang="en-US" smtClean="0"/>
              <a:t>150</a:t>
            </a:fld>
            <a:endParaRPr lang="en-US"/>
          </a:p>
        </p:txBody>
      </p:sp>
      <p:pic>
        <p:nvPicPr>
          <p:cNvPr id="6" name="Picture 5">
            <a:extLst>
              <a:ext uri="{FF2B5EF4-FFF2-40B4-BE49-F238E27FC236}">
                <a16:creationId xmlns:a16="http://schemas.microsoft.com/office/drawing/2014/main" id="{30713DCC-7FBE-5372-0294-BC28F0FBAE8C}"/>
              </a:ext>
            </a:extLst>
          </p:cNvPr>
          <p:cNvPicPr>
            <a:picLocks noChangeAspect="1"/>
          </p:cNvPicPr>
          <p:nvPr/>
        </p:nvPicPr>
        <p:blipFill>
          <a:blip r:embed="rId3"/>
          <a:stretch>
            <a:fillRect/>
          </a:stretch>
        </p:blipFill>
        <p:spPr>
          <a:xfrm>
            <a:off x="0" y="1109472"/>
            <a:ext cx="5570991" cy="5562600"/>
          </a:xfrm>
          <a:prstGeom prst="rect">
            <a:avLst/>
          </a:prstGeom>
        </p:spPr>
      </p:pic>
      <p:sp>
        <p:nvSpPr>
          <p:cNvPr id="3" name="TextBox 2">
            <a:extLst>
              <a:ext uri="{FF2B5EF4-FFF2-40B4-BE49-F238E27FC236}">
                <a16:creationId xmlns:a16="http://schemas.microsoft.com/office/drawing/2014/main" id="{E7B9B481-BCB8-730E-8A8E-CCAD1D8CA64E}"/>
              </a:ext>
            </a:extLst>
          </p:cNvPr>
          <p:cNvSpPr txBox="1"/>
          <p:nvPr/>
        </p:nvSpPr>
        <p:spPr>
          <a:xfrm>
            <a:off x="5594437" y="1138780"/>
            <a:ext cx="3815083" cy="369332"/>
          </a:xfrm>
          <a:prstGeom prst="rect">
            <a:avLst/>
          </a:prstGeom>
          <a:noFill/>
        </p:spPr>
        <p:txBody>
          <a:bodyPr wrap="none" rtlCol="0">
            <a:spAutoFit/>
          </a:bodyPr>
          <a:lstStyle/>
          <a:p>
            <a:r>
              <a:rPr lang="en-IN" dirty="0">
                <a:solidFill>
                  <a:srgbClr val="C00000"/>
                </a:solidFill>
              </a:rPr>
              <a:t>Case 3: Search-Then-Converge</a:t>
            </a:r>
          </a:p>
        </p:txBody>
      </p:sp>
      <p:pic>
        <p:nvPicPr>
          <p:cNvPr id="7" name="Picture 6">
            <a:extLst>
              <a:ext uri="{FF2B5EF4-FFF2-40B4-BE49-F238E27FC236}">
                <a16:creationId xmlns:a16="http://schemas.microsoft.com/office/drawing/2014/main" id="{AB707BBD-1303-5C78-BD34-458004217774}"/>
              </a:ext>
            </a:extLst>
          </p:cNvPr>
          <p:cNvPicPr>
            <a:picLocks noChangeAspect="1"/>
          </p:cNvPicPr>
          <p:nvPr/>
        </p:nvPicPr>
        <p:blipFill>
          <a:blip r:embed="rId4"/>
          <a:stretch>
            <a:fillRect/>
          </a:stretch>
        </p:blipFill>
        <p:spPr>
          <a:xfrm>
            <a:off x="5715000" y="1591797"/>
            <a:ext cx="2743200" cy="95950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8D35C-A42A-349E-62BD-EC51AC88A95B}"/>
                  </a:ext>
                </a:extLst>
              </p:cNvPr>
              <p:cNvSpPr txBox="1"/>
              <p:nvPr/>
            </p:nvSpPr>
            <p:spPr>
              <a:xfrm>
                <a:off x="8991600" y="1744215"/>
                <a:ext cx="2290242" cy="707886"/>
              </a:xfrm>
              <a:prstGeom prst="rect">
                <a:avLst/>
              </a:prstGeom>
              <a:noFill/>
            </p:spPr>
            <p:txBody>
              <a:bodyPr wrap="none" rtlCol="0">
                <a:spAutoFit/>
              </a:bodyPr>
              <a:lstStyle/>
              <a:p>
                <a:r>
                  <a:rPr lang="en-IN" sz="2000" dirty="0"/>
                  <a:t>Assume:</a:t>
                </a:r>
                <a14:m>
                  <m:oMath xmlns:m="http://schemas.openxmlformats.org/officeDocument/2006/math">
                    <m:r>
                      <a:rPr lang="en-US" sz="2000">
                        <a:latin typeface="Cambria Math" panose="02040503050406030204" pitchFamily="18" charset="0"/>
                      </a:rPr>
                      <m:t> </m:t>
                    </m:r>
                    <m:sSub>
                      <m:sSubPr>
                        <m:ctrlPr>
                          <a:rPr lang="ar-AE" sz="2000" i="1">
                            <a:latin typeface="Cambria Math" panose="02040503050406030204" pitchFamily="18" charset="0"/>
                          </a:rPr>
                        </m:ctrlPr>
                      </m:sSubPr>
                      <m:e>
                        <m:r>
                          <a:rPr lang="ar-AE" sz="2000" i="1">
                            <a:latin typeface="Cambria Math" panose="02040503050406030204" pitchFamily="18" charset="0"/>
                          </a:rPr>
                          <m:t>𝜂</m:t>
                        </m:r>
                      </m:e>
                      <m:sub>
                        <m:r>
                          <a:rPr lang="ar-AE" sz="2000">
                            <a:latin typeface="Cambria Math" panose="02040503050406030204" pitchFamily="18" charset="0"/>
                          </a:rPr>
                          <m:t>0</m:t>
                        </m:r>
                      </m:sub>
                    </m:sSub>
                    <m:r>
                      <a:rPr lang="ar-AE" sz="2000">
                        <a:latin typeface="Cambria Math" panose="02040503050406030204" pitchFamily="18" charset="0"/>
                      </a:rPr>
                      <m:t>=</m:t>
                    </m:r>
                    <m:r>
                      <a:rPr lang="ar-AE" sz="2000">
                        <a:latin typeface="Cambria Math" panose="02040503050406030204" pitchFamily="18" charset="0"/>
                      </a:rPr>
                      <m:t>0</m:t>
                    </m:r>
                    <m:r>
                      <a:rPr lang="ar-AE" sz="2000">
                        <a:latin typeface="Cambria Math" panose="02040503050406030204" pitchFamily="18" charset="0"/>
                      </a:rPr>
                      <m:t>.</m:t>
                    </m:r>
                    <m:r>
                      <a:rPr lang="ar-AE" sz="2000">
                        <a:latin typeface="Cambria Math" panose="02040503050406030204" pitchFamily="18" charset="0"/>
                      </a:rPr>
                      <m:t>1</m:t>
                    </m:r>
                  </m:oMath>
                </a14:m>
                <a:endParaRPr lang="en-US" sz="2000" dirty="0"/>
              </a:p>
              <a:p>
                <a:r>
                  <a:rPr lang="el-GR" sz="2000" dirty="0"/>
                  <a:t>τ</a:t>
                </a:r>
                <a:r>
                  <a:rPr lang="en-US" sz="2000" dirty="0"/>
                  <a:t>  =100</a:t>
                </a:r>
                <a:endParaRPr lang="ar-AE" sz="2000" dirty="0"/>
              </a:p>
            </p:txBody>
          </p:sp>
        </mc:Choice>
        <mc:Fallback xmlns="">
          <p:sp>
            <p:nvSpPr>
              <p:cNvPr id="9" name="TextBox 8">
                <a:extLst>
                  <a:ext uri="{FF2B5EF4-FFF2-40B4-BE49-F238E27FC236}">
                    <a16:creationId xmlns:a16="http://schemas.microsoft.com/office/drawing/2014/main" id="{EDF8D35C-A42A-349E-62BD-EC51AC88A95B}"/>
                  </a:ext>
                </a:extLst>
              </p:cNvPr>
              <p:cNvSpPr txBox="1">
                <a:spLocks noRot="1" noChangeAspect="1" noMove="1" noResize="1" noEditPoints="1" noAdjustHandles="1" noChangeArrowheads="1" noChangeShapeType="1" noTextEdit="1"/>
              </p:cNvSpPr>
              <p:nvPr/>
            </p:nvSpPr>
            <p:spPr>
              <a:xfrm>
                <a:off x="8991600" y="1744215"/>
                <a:ext cx="2290242" cy="707886"/>
              </a:xfrm>
              <a:prstGeom prst="rect">
                <a:avLst/>
              </a:prstGeom>
              <a:blipFill>
                <a:blip r:embed="rId5"/>
                <a:stretch>
                  <a:fillRect l="-2660" t="-4310" b="-14655"/>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B6FB240B-8D7E-D332-ABDF-0D10C7F7E5FF}"/>
              </a:ext>
            </a:extLst>
          </p:cNvPr>
          <p:cNvPicPr>
            <a:picLocks noChangeAspect="1"/>
          </p:cNvPicPr>
          <p:nvPr/>
        </p:nvPicPr>
        <p:blipFill>
          <a:blip r:embed="rId6"/>
          <a:stretch>
            <a:fillRect/>
          </a:stretch>
        </p:blipFill>
        <p:spPr>
          <a:xfrm>
            <a:off x="5943600" y="2836988"/>
            <a:ext cx="3844336" cy="3182811"/>
          </a:xfrm>
          <a:prstGeom prst="rect">
            <a:avLst/>
          </a:prstGeom>
        </p:spPr>
      </p:pic>
    </p:spTree>
    <p:extLst>
      <p:ext uri="{BB962C8B-B14F-4D97-AF65-F5344CB8AC3E}">
        <p14:creationId xmlns:p14="http://schemas.microsoft.com/office/powerpoint/2010/main" val="28879121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A4E30-5F43-7112-4265-9BA3639A9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6C2B1B-BF97-091C-64EF-2B3298DAEE83}"/>
              </a:ext>
            </a:extLst>
          </p:cNvPr>
          <p:cNvSpPr>
            <a:spLocks noGrp="1"/>
          </p:cNvSpPr>
          <p:nvPr>
            <p:ph type="title"/>
          </p:nvPr>
        </p:nvSpPr>
        <p:spPr/>
        <p:txBody>
          <a:bodyPr/>
          <a:lstStyle/>
          <a:p>
            <a:r>
              <a:rPr lang="en-US" dirty="0">
                <a:solidFill>
                  <a:srgbClr val="262626"/>
                </a:solidFill>
                <a:latin typeface="Inter"/>
              </a:rPr>
              <a:t>Learning Rate Annealing Schedules</a:t>
            </a:r>
            <a:endParaRPr lang="en-IN" dirty="0"/>
          </a:p>
        </p:txBody>
      </p:sp>
      <p:sp>
        <p:nvSpPr>
          <p:cNvPr id="4" name="Slide Number Placeholder 3">
            <a:extLst>
              <a:ext uri="{FF2B5EF4-FFF2-40B4-BE49-F238E27FC236}">
                <a16:creationId xmlns:a16="http://schemas.microsoft.com/office/drawing/2014/main" id="{E2E32B32-3CD9-F653-A3AB-DEBBDC506259}"/>
              </a:ext>
            </a:extLst>
          </p:cNvPr>
          <p:cNvSpPr>
            <a:spLocks noGrp="1"/>
          </p:cNvSpPr>
          <p:nvPr>
            <p:ph type="sldNum" sz="quarter" idx="12"/>
          </p:nvPr>
        </p:nvSpPr>
        <p:spPr/>
        <p:txBody>
          <a:bodyPr/>
          <a:lstStyle/>
          <a:p>
            <a:fld id="{BB2CE0DE-867F-455F-B20B-96D381B4AB71}" type="slidenum">
              <a:rPr lang="en-US" smtClean="0"/>
              <a:t>151</a:t>
            </a:fld>
            <a:endParaRPr lang="en-US"/>
          </a:p>
        </p:txBody>
      </p:sp>
      <p:pic>
        <p:nvPicPr>
          <p:cNvPr id="6" name="Picture 5">
            <a:extLst>
              <a:ext uri="{FF2B5EF4-FFF2-40B4-BE49-F238E27FC236}">
                <a16:creationId xmlns:a16="http://schemas.microsoft.com/office/drawing/2014/main" id="{1A91ABFF-17BD-6986-C567-B75A09F93348}"/>
              </a:ext>
            </a:extLst>
          </p:cNvPr>
          <p:cNvPicPr>
            <a:picLocks noChangeAspect="1"/>
          </p:cNvPicPr>
          <p:nvPr/>
        </p:nvPicPr>
        <p:blipFill>
          <a:blip r:embed="rId3"/>
          <a:stretch>
            <a:fillRect/>
          </a:stretch>
        </p:blipFill>
        <p:spPr>
          <a:xfrm>
            <a:off x="76200" y="762000"/>
            <a:ext cx="4114800" cy="4108602"/>
          </a:xfrm>
          <a:prstGeom prst="rect">
            <a:avLst/>
          </a:prstGeom>
        </p:spPr>
      </p:pic>
      <p:pic>
        <p:nvPicPr>
          <p:cNvPr id="10" name="Picture 9">
            <a:extLst>
              <a:ext uri="{FF2B5EF4-FFF2-40B4-BE49-F238E27FC236}">
                <a16:creationId xmlns:a16="http://schemas.microsoft.com/office/drawing/2014/main" id="{EDFA1D74-32D1-55B1-C259-566E5FDE145E}"/>
              </a:ext>
            </a:extLst>
          </p:cNvPr>
          <p:cNvPicPr>
            <a:picLocks noChangeAspect="1"/>
          </p:cNvPicPr>
          <p:nvPr/>
        </p:nvPicPr>
        <p:blipFill>
          <a:blip r:embed="rId4"/>
          <a:stretch>
            <a:fillRect/>
          </a:stretch>
        </p:blipFill>
        <p:spPr>
          <a:xfrm>
            <a:off x="4297725" y="914400"/>
            <a:ext cx="7714612" cy="2338279"/>
          </a:xfrm>
          <a:prstGeom prst="rect">
            <a:avLst/>
          </a:prstGeom>
        </p:spPr>
      </p:pic>
      <p:sp>
        <p:nvSpPr>
          <p:cNvPr id="11" name="TextBox 10">
            <a:extLst>
              <a:ext uri="{FF2B5EF4-FFF2-40B4-BE49-F238E27FC236}">
                <a16:creationId xmlns:a16="http://schemas.microsoft.com/office/drawing/2014/main" id="{26E6E9AF-101C-C48E-5826-A75DE3DC344F}"/>
              </a:ext>
            </a:extLst>
          </p:cNvPr>
          <p:cNvSpPr txBox="1"/>
          <p:nvPr/>
        </p:nvSpPr>
        <p:spPr>
          <a:xfrm>
            <a:off x="4309448" y="3429000"/>
            <a:ext cx="7714612" cy="1077218"/>
          </a:xfrm>
          <a:prstGeom prst="rect">
            <a:avLst/>
          </a:prstGeom>
          <a:noFill/>
        </p:spPr>
        <p:txBody>
          <a:bodyPr wrap="none" rtlCol="0">
            <a:spAutoFit/>
          </a:bodyPr>
          <a:lstStyle/>
          <a:p>
            <a:r>
              <a:rPr lang="en-US" sz="1600" dirty="0"/>
              <a:t>In stochastic approximation, the learning rate decreases </a:t>
            </a:r>
          </a:p>
          <a:p>
            <a:r>
              <a:rPr lang="en-US" sz="1600" dirty="0"/>
              <a:t>continuously from the beginning.</a:t>
            </a:r>
            <a:br>
              <a:rPr lang="en-US" sz="1600" dirty="0"/>
            </a:br>
            <a:r>
              <a:rPr lang="en-US" sz="1600" dirty="0"/>
              <a:t>In search-then-converge, the learning rate stays large initially to search </a:t>
            </a:r>
          </a:p>
          <a:p>
            <a:r>
              <a:rPr lang="en-US" sz="1600" dirty="0"/>
              <a:t>quickly, and then decreases to ensure stable convergence.</a:t>
            </a:r>
            <a:endParaRPr lang="en-IN" sz="1600" dirty="0"/>
          </a:p>
        </p:txBody>
      </p:sp>
    </p:spTree>
    <p:extLst>
      <p:ext uri="{BB962C8B-B14F-4D97-AF65-F5344CB8AC3E}">
        <p14:creationId xmlns:p14="http://schemas.microsoft.com/office/powerpoint/2010/main" val="1518704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D114-5C13-78C7-2507-A30C6F1E834B}"/>
              </a:ext>
            </a:extLst>
          </p:cNvPr>
          <p:cNvSpPr>
            <a:spLocks noGrp="1"/>
          </p:cNvSpPr>
          <p:nvPr>
            <p:ph type="title"/>
          </p:nvPr>
        </p:nvSpPr>
        <p:spPr/>
        <p:txBody>
          <a:bodyPr/>
          <a:lstStyle/>
          <a:p>
            <a:r>
              <a:rPr lang="en-US" dirty="0"/>
              <a:t>Questions</a:t>
            </a:r>
            <a:endParaRPr lang="en-IN" dirty="0"/>
          </a:p>
        </p:txBody>
      </p:sp>
      <p:sp>
        <p:nvSpPr>
          <p:cNvPr id="3" name="Content Placeholder 2">
            <a:extLst>
              <a:ext uri="{FF2B5EF4-FFF2-40B4-BE49-F238E27FC236}">
                <a16:creationId xmlns:a16="http://schemas.microsoft.com/office/drawing/2014/main" id="{DC9A4516-248B-5843-2407-546723BFEC7B}"/>
              </a:ext>
            </a:extLst>
          </p:cNvPr>
          <p:cNvSpPr>
            <a:spLocks noGrp="1"/>
          </p:cNvSpPr>
          <p:nvPr>
            <p:ph idx="1"/>
          </p:nvPr>
        </p:nvSpPr>
        <p:spPr/>
        <p:txBody>
          <a:bodyPr/>
          <a:lstStyle/>
          <a:p>
            <a:pPr marL="0" indent="0" algn="just">
              <a:buNone/>
            </a:pPr>
            <a:r>
              <a:rPr lang="en-US" sz="1400" dirty="0"/>
              <a:t>1. What are the three key assumptions made for the statistical analysis of the LMS algorithm using Kushner’s direct-averaging method, and why are each of these assumptions justifiable in this context?</a:t>
            </a:r>
          </a:p>
          <a:p>
            <a:pPr marL="0" indent="0" algn="just">
              <a:buNone/>
            </a:pPr>
            <a:r>
              <a:rPr lang="en-US" sz="1400" dirty="0"/>
              <a:t>2. Referring to below figure, which illustrates learning-rate annealing schedules for the LMS algorithm, explain the differences between the stochastic approximation schedule and the search-then-converge schedule. How do these schedules affect the learning rate η over time, and what are the practical implications for the algorithm's performance?</a:t>
            </a:r>
            <a:endParaRPr lang="en-IN" sz="1400" dirty="0"/>
          </a:p>
        </p:txBody>
      </p:sp>
      <p:sp>
        <p:nvSpPr>
          <p:cNvPr id="4" name="Slide Number Placeholder 3">
            <a:extLst>
              <a:ext uri="{FF2B5EF4-FFF2-40B4-BE49-F238E27FC236}">
                <a16:creationId xmlns:a16="http://schemas.microsoft.com/office/drawing/2014/main" id="{4F419E99-D2A0-38C5-AD15-33269FBE3AB7}"/>
              </a:ext>
            </a:extLst>
          </p:cNvPr>
          <p:cNvSpPr>
            <a:spLocks noGrp="1"/>
          </p:cNvSpPr>
          <p:nvPr>
            <p:ph type="sldNum" sz="quarter" idx="12"/>
          </p:nvPr>
        </p:nvSpPr>
        <p:spPr/>
        <p:txBody>
          <a:bodyPr/>
          <a:lstStyle/>
          <a:p>
            <a:fld id="{BB2CE0DE-867F-455F-B20B-96D381B4AB71}" type="slidenum">
              <a:rPr lang="en-US" smtClean="0"/>
              <a:t>152</a:t>
            </a:fld>
            <a:endParaRPr lang="en-US"/>
          </a:p>
        </p:txBody>
      </p:sp>
      <p:pic>
        <p:nvPicPr>
          <p:cNvPr id="6" name="Picture 5">
            <a:extLst>
              <a:ext uri="{FF2B5EF4-FFF2-40B4-BE49-F238E27FC236}">
                <a16:creationId xmlns:a16="http://schemas.microsoft.com/office/drawing/2014/main" id="{22ACD5F9-5831-7B6E-44B5-7FA6DDB1E4BF}"/>
              </a:ext>
            </a:extLst>
          </p:cNvPr>
          <p:cNvPicPr>
            <a:picLocks noChangeAspect="1"/>
          </p:cNvPicPr>
          <p:nvPr/>
        </p:nvPicPr>
        <p:blipFill>
          <a:blip r:embed="rId2"/>
          <a:stretch>
            <a:fillRect/>
          </a:stretch>
        </p:blipFill>
        <p:spPr>
          <a:xfrm>
            <a:off x="3251201" y="2612775"/>
            <a:ext cx="5029200" cy="3906012"/>
          </a:xfrm>
          <a:prstGeom prst="rect">
            <a:avLst/>
          </a:prstGeom>
        </p:spPr>
      </p:pic>
    </p:spTree>
    <p:extLst>
      <p:ext uri="{BB962C8B-B14F-4D97-AF65-F5344CB8AC3E}">
        <p14:creationId xmlns:p14="http://schemas.microsoft.com/office/powerpoint/2010/main" val="27447510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Thanks for Listening</a:t>
            </a:r>
          </a:p>
        </p:txBody>
      </p:sp>
      <p:sp>
        <p:nvSpPr>
          <p:cNvPr id="9219" name="Rectangle 3"/>
          <p:cNvSpPr>
            <a:spLocks noGrp="1" noChangeArrowheads="1"/>
          </p:cNvSpPr>
          <p:nvPr>
            <p:ph type="subTitle" idx="1"/>
          </p:nvPr>
        </p:nvSpPr>
        <p:spPr>
          <a:xfrm>
            <a:off x="2438400" y="3200400"/>
            <a:ext cx="7010400" cy="2209800"/>
          </a:xfrm>
        </p:spPr>
        <p:txBody>
          <a:bodyPr/>
          <a:lstStyle/>
          <a:p>
            <a:pPr>
              <a:lnSpc>
                <a:spcPct val="80000"/>
              </a:lnSpc>
            </a:pPr>
            <a:endParaRPr lang="en-US" sz="2000" dirty="0">
              <a:solidFill>
                <a:schemeClr val="tx1"/>
              </a:solidFill>
            </a:endParaRPr>
          </a:p>
          <a:p>
            <a:pPr>
              <a:lnSpc>
                <a:spcPct val="80000"/>
              </a:lnSpc>
            </a:pPr>
            <a:endParaRPr lang="en-US" sz="2000" dirty="0"/>
          </a:p>
          <a:p>
            <a:pPr eaLnBrk="1" hangingPunct="1">
              <a:lnSpc>
                <a:spcPct val="80000"/>
              </a:lnSpc>
            </a:pPr>
            <a:endParaRPr lang="en-US" altLang="en-US" sz="2000" dirty="0"/>
          </a:p>
          <a:p>
            <a:pPr algn="ctr">
              <a:lnSpc>
                <a:spcPct val="80000"/>
              </a:lnSpc>
            </a:pPr>
            <a:endParaRPr lang="en-US" altLang="en-US" sz="2000" dirty="0"/>
          </a:p>
        </p:txBody>
      </p:sp>
      <p:sp>
        <p:nvSpPr>
          <p:cNvPr id="3" name="Slide Number Placeholder 2"/>
          <p:cNvSpPr>
            <a:spLocks noGrp="1"/>
          </p:cNvSpPr>
          <p:nvPr>
            <p:ph type="sldNum" sz="quarter" idx="12"/>
          </p:nvPr>
        </p:nvSpPr>
        <p:spPr/>
        <p:txBody>
          <a:bodyPr/>
          <a:lstStyle/>
          <a:p>
            <a:fld id="{5DCC653A-8BE1-4A16-A754-27859D86C4A9}" type="slidenum">
              <a:rPr lang="en-US" smtClean="0"/>
              <a:t>153</a:t>
            </a:fld>
            <a:endParaRPr lang="en-US"/>
          </a:p>
        </p:txBody>
      </p:sp>
    </p:spTree>
    <p:extLst>
      <p:ext uri="{BB962C8B-B14F-4D97-AF65-F5344CB8AC3E}">
        <p14:creationId xmlns:p14="http://schemas.microsoft.com/office/powerpoint/2010/main" val="34707698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56B48-5CC3-73F2-095F-DC0DCFE1EE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7B5BE6-1B0B-DE61-6668-F41E8C668844}"/>
              </a:ext>
            </a:extLst>
          </p:cNvPr>
          <p:cNvSpPr>
            <a:spLocks noGrp="1"/>
          </p:cNvSpPr>
          <p:nvPr>
            <p:ph idx="1"/>
          </p:nvPr>
        </p:nvSpPr>
        <p:spPr/>
        <p:txBody>
          <a:bodyPr/>
          <a:lstStyle/>
          <a:p>
            <a:endParaRPr lang="en-IN" sz="2000" dirty="0"/>
          </a:p>
          <a:p>
            <a:endParaRPr lang="en-IN" sz="2000" dirty="0"/>
          </a:p>
          <a:p>
            <a:endParaRPr lang="en-IN" sz="2000" dirty="0"/>
          </a:p>
          <a:p>
            <a:endParaRPr lang="en-IN" sz="2000" dirty="0"/>
          </a:p>
          <a:p>
            <a:endParaRPr lang="en-IN" sz="2000" dirty="0"/>
          </a:p>
          <a:p>
            <a:pPr marL="0" indent="0">
              <a:buNone/>
            </a:pPr>
            <a:endParaRPr lang="en-IN" sz="2000" dirty="0"/>
          </a:p>
          <a:p>
            <a:endParaRPr lang="en-IN" dirty="0"/>
          </a:p>
        </p:txBody>
      </p:sp>
      <p:sp>
        <p:nvSpPr>
          <p:cNvPr id="6" name="Slide Number Placeholder 5">
            <a:extLst>
              <a:ext uri="{FF2B5EF4-FFF2-40B4-BE49-F238E27FC236}">
                <a16:creationId xmlns:a16="http://schemas.microsoft.com/office/drawing/2014/main" id="{6F97A0F7-A9A6-5FFB-1CCA-D6C1661B27BD}"/>
              </a:ext>
            </a:extLst>
          </p:cNvPr>
          <p:cNvSpPr>
            <a:spLocks noGrp="1"/>
          </p:cNvSpPr>
          <p:nvPr>
            <p:ph type="sldNum" sz="quarter" idx="12"/>
          </p:nvPr>
        </p:nvSpPr>
        <p:spPr/>
        <p:txBody>
          <a:bodyPr/>
          <a:lstStyle/>
          <a:p>
            <a:fld id="{BB2CE0DE-867F-455F-B20B-96D381B4AB71}" type="slidenum">
              <a:rPr lang="en-US" smtClean="0"/>
              <a:t>16</a:t>
            </a:fld>
            <a:endParaRPr lang="en-US"/>
          </a:p>
        </p:txBody>
      </p:sp>
      <p:pic>
        <p:nvPicPr>
          <p:cNvPr id="8" name="Picture 7">
            <a:extLst>
              <a:ext uri="{FF2B5EF4-FFF2-40B4-BE49-F238E27FC236}">
                <a16:creationId xmlns:a16="http://schemas.microsoft.com/office/drawing/2014/main" id="{9E57ACFE-6311-8788-6830-268BDFF6D737}"/>
              </a:ext>
            </a:extLst>
          </p:cNvPr>
          <p:cNvPicPr>
            <a:picLocks noChangeAspect="1"/>
          </p:cNvPicPr>
          <p:nvPr/>
        </p:nvPicPr>
        <p:blipFill>
          <a:blip r:embed="rId2"/>
          <a:srcRect b="24664"/>
          <a:stretch>
            <a:fillRect/>
          </a:stretch>
        </p:blipFill>
        <p:spPr>
          <a:xfrm>
            <a:off x="1850571" y="609600"/>
            <a:ext cx="4677428" cy="15860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AFBC29-6126-8C95-36B5-497F859C9C64}"/>
                  </a:ext>
                </a:extLst>
              </p:cNvPr>
              <p:cNvSpPr txBox="1"/>
              <p:nvPr/>
            </p:nvSpPr>
            <p:spPr>
              <a:xfrm>
                <a:off x="1975263" y="2390037"/>
                <a:ext cx="3967112" cy="1077218"/>
              </a:xfrm>
              <a:prstGeom prst="rect">
                <a:avLst/>
              </a:prstGeom>
              <a:noFill/>
            </p:spPr>
            <p:txBody>
              <a:bodyPr wrap="none" rtlCol="0">
                <a:spAutoFit/>
              </a:bodyPr>
              <a:lstStyle/>
              <a:p>
                <a:r>
                  <a:rPr lang="en-IN" sz="1600" dirty="0"/>
                  <a:t>For example, consider </a:t>
                </a:r>
              </a:p>
              <a:p>
                <a:r>
                  <a:rPr lang="en-IN" sz="1600" dirty="0"/>
                  <a:t>One input: </a:t>
                </a:r>
                <a14:m>
                  <m:oMath xmlns:m="http://schemas.openxmlformats.org/officeDocument/2006/math">
                    <m:r>
                      <a:rPr lang="en-IN" sz="1600" i="1">
                        <a:latin typeface="Cambria Math" panose="02040503050406030204" pitchFamily="18" charset="0"/>
                      </a:rPr>
                      <m:t>𝑥</m:t>
                    </m:r>
                    <m:r>
                      <a:rPr lang="en-IN" sz="1600">
                        <a:latin typeface="Cambria Math" panose="02040503050406030204" pitchFamily="18" charset="0"/>
                      </a:rPr>
                      <m:t>=</m:t>
                    </m:r>
                    <m:r>
                      <a:rPr lang="en-IN" sz="1600">
                        <a:latin typeface="Cambria Math" panose="02040503050406030204" pitchFamily="18" charset="0"/>
                      </a:rPr>
                      <m:t>1</m:t>
                    </m:r>
                  </m:oMath>
                </a14:m>
                <a:r>
                  <a:rPr lang="en-IN" sz="1600" dirty="0"/>
                  <a:t> ; Weight: </a:t>
                </a:r>
                <a14:m>
                  <m:oMath xmlns:m="http://schemas.openxmlformats.org/officeDocument/2006/math">
                    <m:r>
                      <a:rPr lang="en-IN" sz="1600" i="1">
                        <a:latin typeface="Cambria Math" panose="02040503050406030204" pitchFamily="18" charset="0"/>
                      </a:rPr>
                      <m:t>𝑤</m:t>
                    </m:r>
                    <m:r>
                      <a:rPr lang="en-IN" sz="1600">
                        <a:latin typeface="Cambria Math" panose="02040503050406030204" pitchFamily="18" charset="0"/>
                      </a:rPr>
                      <m:t>=</m:t>
                    </m:r>
                    <m:r>
                      <a:rPr lang="en-IN" sz="1600">
                        <a:latin typeface="Cambria Math" panose="02040503050406030204" pitchFamily="18" charset="0"/>
                      </a:rPr>
                      <m:t>2</m:t>
                    </m:r>
                  </m:oMath>
                </a14:m>
                <a:endParaRPr lang="en-IN" sz="1600" dirty="0"/>
              </a:p>
              <a:p>
                <a:r>
                  <a:rPr lang="en-IN" sz="1600" dirty="0"/>
                  <a:t>Then: </a:t>
                </a:r>
                <a14:m>
                  <m:oMath xmlns:m="http://schemas.openxmlformats.org/officeDocument/2006/math">
                    <m:sSub>
                      <m:sSubPr>
                        <m:ctrlPr>
                          <a:rPr lang="ar-AE" sz="1600" i="1">
                            <a:latin typeface="Cambria Math" panose="02040503050406030204" pitchFamily="18" charset="0"/>
                          </a:rPr>
                        </m:ctrlPr>
                      </m:sSubPr>
                      <m:e>
                        <m:r>
                          <a:rPr lang="ar-AE" sz="1600" i="1">
                            <a:latin typeface="Cambria Math" panose="02040503050406030204" pitchFamily="18" charset="0"/>
                          </a:rPr>
                          <m:t>𝑢</m:t>
                        </m:r>
                      </m:e>
                      <m:sub>
                        <m:r>
                          <a:rPr lang="ar-AE" sz="1600" i="1">
                            <a:latin typeface="Cambria Math" panose="02040503050406030204" pitchFamily="18" charset="0"/>
                          </a:rPr>
                          <m:t>𝑘</m:t>
                        </m:r>
                      </m:sub>
                    </m:sSub>
                    <m:r>
                      <a:rPr lang="ar-AE" sz="1600">
                        <a:latin typeface="Cambria Math" panose="02040503050406030204" pitchFamily="18" charset="0"/>
                      </a:rPr>
                      <m:t>=</m:t>
                    </m:r>
                    <m:r>
                      <a:rPr lang="ar-AE" sz="1600" i="1">
                        <a:latin typeface="Cambria Math" panose="02040503050406030204" pitchFamily="18" charset="0"/>
                      </a:rPr>
                      <m:t>𝑤𝑥</m:t>
                    </m:r>
                    <m:r>
                      <a:rPr lang="ar-AE" sz="1600">
                        <a:latin typeface="Cambria Math" panose="02040503050406030204" pitchFamily="18" charset="0"/>
                      </a:rPr>
                      <m:t>=</m:t>
                    </m:r>
                    <m:r>
                      <a:rPr lang="ar-AE" sz="1600">
                        <a:latin typeface="Cambria Math" panose="02040503050406030204" pitchFamily="18" charset="0"/>
                      </a:rPr>
                      <m:t>2</m:t>
                    </m:r>
                    <m:r>
                      <a:rPr lang="en-IN" sz="1600">
                        <a:latin typeface="Cambria Math" panose="02040503050406030204" pitchFamily="18" charset="0"/>
                      </a:rPr>
                      <m:t> </m:t>
                    </m:r>
                  </m:oMath>
                </a14:m>
                <a:r>
                  <a:rPr lang="en-IN" sz="1600" dirty="0"/>
                  <a:t> Now vary </a:t>
                </a:r>
                <a:r>
                  <a:rPr lang="en-IN" sz="1600" b="1" dirty="0"/>
                  <a:t>bias </a:t>
                </a:r>
                <a14:m>
                  <m:oMath xmlns:m="http://schemas.openxmlformats.org/officeDocument/2006/math">
                    <m:sSub>
                      <m:sSubPr>
                        <m:ctrlPr>
                          <a:rPr lang="ar-AE" sz="1600" i="1">
                            <a:latin typeface="Cambria Math" panose="02040503050406030204" pitchFamily="18" charset="0"/>
                          </a:rPr>
                        </m:ctrlPr>
                      </m:sSubPr>
                      <m:e>
                        <m:r>
                          <a:rPr lang="ar-AE" sz="1600" i="1">
                            <a:latin typeface="Cambria Math" panose="02040503050406030204" pitchFamily="18" charset="0"/>
                          </a:rPr>
                          <m:t>𝑏</m:t>
                        </m:r>
                      </m:e>
                      <m:sub>
                        <m:r>
                          <a:rPr lang="ar-AE" sz="1600" i="1">
                            <a:latin typeface="Cambria Math" panose="02040503050406030204" pitchFamily="18" charset="0"/>
                          </a:rPr>
                          <m:t>𝑘</m:t>
                        </m:r>
                      </m:sub>
                    </m:sSub>
                  </m:oMath>
                </a14:m>
                <a:r>
                  <a:rPr lang="ar-AE" sz="1600" dirty="0"/>
                  <a:t>.</a:t>
                </a:r>
              </a:p>
              <a:p>
                <a:endParaRPr lang="en-IN" sz="1600" dirty="0"/>
              </a:p>
            </p:txBody>
          </p:sp>
        </mc:Choice>
        <mc:Fallback xmlns="">
          <p:sp>
            <p:nvSpPr>
              <p:cNvPr id="12" name="TextBox 11">
                <a:extLst>
                  <a:ext uri="{FF2B5EF4-FFF2-40B4-BE49-F238E27FC236}">
                    <a16:creationId xmlns:a16="http://schemas.microsoft.com/office/drawing/2014/main" id="{D5AFBC29-6126-8C95-36B5-497F859C9C64}"/>
                  </a:ext>
                </a:extLst>
              </p:cNvPr>
              <p:cNvSpPr txBox="1">
                <a:spLocks noRot="1" noChangeAspect="1" noMove="1" noResize="1" noEditPoints="1" noAdjustHandles="1" noChangeArrowheads="1" noChangeShapeType="1" noTextEdit="1"/>
              </p:cNvSpPr>
              <p:nvPr/>
            </p:nvSpPr>
            <p:spPr>
              <a:xfrm>
                <a:off x="1975263" y="2390037"/>
                <a:ext cx="3967112" cy="1077218"/>
              </a:xfrm>
              <a:prstGeom prst="rect">
                <a:avLst/>
              </a:prstGeom>
              <a:blipFill>
                <a:blip r:embed="rId3"/>
                <a:stretch>
                  <a:fillRect l="-768" t="-1695"/>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F7B3FCAC-26B3-69A9-3D95-A8C9EA74446F}"/>
              </a:ext>
            </a:extLst>
          </p:cNvPr>
          <p:cNvPicPr>
            <a:picLocks noChangeAspect="1"/>
          </p:cNvPicPr>
          <p:nvPr/>
        </p:nvPicPr>
        <p:blipFill>
          <a:blip r:embed="rId4"/>
          <a:stretch>
            <a:fillRect/>
          </a:stretch>
        </p:blipFill>
        <p:spPr>
          <a:xfrm>
            <a:off x="2258852" y="3591642"/>
            <a:ext cx="504895" cy="2991267"/>
          </a:xfrm>
          <a:prstGeom prst="rect">
            <a:avLst/>
          </a:prstGeom>
        </p:spPr>
      </p:pic>
      <p:pic>
        <p:nvPicPr>
          <p:cNvPr id="10" name="Picture 9">
            <a:extLst>
              <a:ext uri="{FF2B5EF4-FFF2-40B4-BE49-F238E27FC236}">
                <a16:creationId xmlns:a16="http://schemas.microsoft.com/office/drawing/2014/main" id="{231E7330-00F3-6F97-F971-F4295203F176}"/>
              </a:ext>
            </a:extLst>
          </p:cNvPr>
          <p:cNvPicPr>
            <a:picLocks noChangeAspect="1"/>
          </p:cNvPicPr>
          <p:nvPr/>
        </p:nvPicPr>
        <p:blipFill>
          <a:blip r:embed="rId5"/>
          <a:stretch>
            <a:fillRect/>
          </a:stretch>
        </p:blipFill>
        <p:spPr>
          <a:xfrm>
            <a:off x="2763746" y="3220609"/>
            <a:ext cx="7411484" cy="3448531"/>
          </a:xfrm>
          <a:prstGeom prst="rect">
            <a:avLst/>
          </a:prstGeom>
        </p:spPr>
      </p:pic>
      <p:pic>
        <p:nvPicPr>
          <p:cNvPr id="11" name="Picture 10">
            <a:extLst>
              <a:ext uri="{FF2B5EF4-FFF2-40B4-BE49-F238E27FC236}">
                <a16:creationId xmlns:a16="http://schemas.microsoft.com/office/drawing/2014/main" id="{C4DA5FDC-DB57-F231-949D-E949F55CACE9}"/>
              </a:ext>
            </a:extLst>
          </p:cNvPr>
          <p:cNvPicPr>
            <a:picLocks noChangeAspect="1"/>
          </p:cNvPicPr>
          <p:nvPr/>
        </p:nvPicPr>
        <p:blipFill>
          <a:blip r:embed="rId6"/>
          <a:stretch>
            <a:fillRect/>
          </a:stretch>
        </p:blipFill>
        <p:spPr>
          <a:xfrm>
            <a:off x="6528000" y="136526"/>
            <a:ext cx="3835717" cy="2939143"/>
          </a:xfrm>
          <a:prstGeom prst="rect">
            <a:avLst/>
          </a:prstGeom>
        </p:spPr>
      </p:pic>
    </p:spTree>
    <p:extLst>
      <p:ext uri="{BB962C8B-B14F-4D97-AF65-F5344CB8AC3E}">
        <p14:creationId xmlns:p14="http://schemas.microsoft.com/office/powerpoint/2010/main" val="4005687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D940-C5A8-6A92-76F1-52CE9B80D05C}"/>
              </a:ext>
            </a:extLst>
          </p:cNvPr>
          <p:cNvSpPr>
            <a:spLocks noGrp="1"/>
          </p:cNvSpPr>
          <p:nvPr>
            <p:ph type="title"/>
          </p:nvPr>
        </p:nvSpPr>
        <p:spPr/>
        <p:txBody>
          <a:bodyPr/>
          <a:lstStyle/>
          <a:p>
            <a:r>
              <a:rPr lang="en-IN" dirty="0"/>
              <a:t>Why bias is important</a:t>
            </a:r>
          </a:p>
        </p:txBody>
      </p:sp>
      <p:sp>
        <p:nvSpPr>
          <p:cNvPr id="3" name="Content Placeholder 2">
            <a:extLst>
              <a:ext uri="{FF2B5EF4-FFF2-40B4-BE49-F238E27FC236}">
                <a16:creationId xmlns:a16="http://schemas.microsoft.com/office/drawing/2014/main" id="{86BB3DF8-5EE3-BFF1-91F8-659EC322B05F}"/>
              </a:ext>
            </a:extLst>
          </p:cNvPr>
          <p:cNvSpPr>
            <a:spLocks noGrp="1"/>
          </p:cNvSpPr>
          <p:nvPr>
            <p:ph idx="1"/>
          </p:nvPr>
        </p:nvSpPr>
        <p:spPr/>
        <p:txBody>
          <a:bodyPr/>
          <a:lstStyle/>
          <a:p>
            <a:pPr marL="0" indent="0">
              <a:buNone/>
            </a:pPr>
            <a:r>
              <a:rPr lang="en-US" sz="2000" dirty="0"/>
              <a:t>Without bias:</a:t>
            </a:r>
          </a:p>
          <a:p>
            <a:r>
              <a:rPr lang="en-US" sz="2000" dirty="0"/>
              <a:t>Decision boundary must pass through origin</a:t>
            </a:r>
          </a:p>
          <a:p>
            <a:r>
              <a:rPr lang="en-US" sz="2000" dirty="0"/>
              <a:t>Very restrictive</a:t>
            </a:r>
          </a:p>
          <a:p>
            <a:pPr marL="0" indent="0">
              <a:buNone/>
            </a:pPr>
            <a:endParaRPr lang="en-US" sz="2000" dirty="0"/>
          </a:p>
          <a:p>
            <a:pPr marL="0" indent="0">
              <a:buNone/>
            </a:pPr>
            <a:r>
              <a:rPr lang="en-US" sz="2000" dirty="0"/>
              <a:t>With bias:</a:t>
            </a:r>
          </a:p>
          <a:p>
            <a:r>
              <a:rPr lang="en-US" sz="2000" dirty="0"/>
              <a:t>Decision boundary can shift</a:t>
            </a:r>
          </a:p>
          <a:p>
            <a:r>
              <a:rPr lang="en-US" sz="2000" dirty="0"/>
              <a:t>Neuron becomes more flexible</a:t>
            </a:r>
          </a:p>
          <a:p>
            <a:r>
              <a:rPr lang="en-US" sz="2000" dirty="0"/>
              <a:t>Bias acts like a threshold</a:t>
            </a:r>
          </a:p>
          <a:p>
            <a:endParaRPr lang="en-IN" sz="2000" dirty="0"/>
          </a:p>
        </p:txBody>
      </p:sp>
      <p:sp>
        <p:nvSpPr>
          <p:cNvPr id="6" name="Slide Number Placeholder 5">
            <a:extLst>
              <a:ext uri="{FF2B5EF4-FFF2-40B4-BE49-F238E27FC236}">
                <a16:creationId xmlns:a16="http://schemas.microsoft.com/office/drawing/2014/main" id="{FAE1B9E7-EDEC-3750-8158-B4466B8AA54F}"/>
              </a:ext>
            </a:extLst>
          </p:cNvPr>
          <p:cNvSpPr>
            <a:spLocks noGrp="1"/>
          </p:cNvSpPr>
          <p:nvPr>
            <p:ph type="sldNum" sz="quarter" idx="12"/>
          </p:nvPr>
        </p:nvSpPr>
        <p:spPr/>
        <p:txBody>
          <a:bodyPr/>
          <a:lstStyle/>
          <a:p>
            <a:fld id="{BB2CE0DE-867F-455F-B20B-96D381B4AB71}" type="slidenum">
              <a:rPr lang="en-US" smtClean="0"/>
              <a:t>17</a:t>
            </a:fld>
            <a:endParaRPr lang="en-US"/>
          </a:p>
        </p:txBody>
      </p:sp>
      <p:pic>
        <p:nvPicPr>
          <p:cNvPr id="7" name="Picture 6">
            <a:extLst>
              <a:ext uri="{FF2B5EF4-FFF2-40B4-BE49-F238E27FC236}">
                <a16:creationId xmlns:a16="http://schemas.microsoft.com/office/drawing/2014/main" id="{B3D06E18-C513-7013-22A6-CB4505D6A3AE}"/>
              </a:ext>
            </a:extLst>
          </p:cNvPr>
          <p:cNvPicPr>
            <a:picLocks noChangeAspect="1"/>
          </p:cNvPicPr>
          <p:nvPr/>
        </p:nvPicPr>
        <p:blipFill>
          <a:blip r:embed="rId2"/>
          <a:stretch>
            <a:fillRect/>
          </a:stretch>
        </p:blipFill>
        <p:spPr>
          <a:xfrm>
            <a:off x="6477000" y="2514600"/>
            <a:ext cx="3429000" cy="3051424"/>
          </a:xfrm>
          <a:prstGeom prst="rect">
            <a:avLst/>
          </a:prstGeom>
        </p:spPr>
      </p:pic>
    </p:spTree>
    <p:extLst>
      <p:ext uri="{BB962C8B-B14F-4D97-AF65-F5344CB8AC3E}">
        <p14:creationId xmlns:p14="http://schemas.microsoft.com/office/powerpoint/2010/main" val="234740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60E2-C89F-1782-05C7-44055CFE904E}"/>
              </a:ext>
            </a:extLst>
          </p:cNvPr>
          <p:cNvSpPr>
            <a:spLocks noGrp="1"/>
          </p:cNvSpPr>
          <p:nvPr>
            <p:ph type="title"/>
          </p:nvPr>
        </p:nvSpPr>
        <p:spPr/>
        <p:txBody>
          <a:bodyPr/>
          <a:lstStyle/>
          <a:p>
            <a:r>
              <a:rPr lang="en-IN" dirty="0"/>
              <a:t>Model of Neuron</a:t>
            </a:r>
          </a:p>
        </p:txBody>
      </p:sp>
      <p:sp>
        <p:nvSpPr>
          <p:cNvPr id="6" name="Slide Number Placeholder 5">
            <a:extLst>
              <a:ext uri="{FF2B5EF4-FFF2-40B4-BE49-F238E27FC236}">
                <a16:creationId xmlns:a16="http://schemas.microsoft.com/office/drawing/2014/main" id="{74DA90B1-99AA-44CE-FA89-8008B983B831}"/>
              </a:ext>
            </a:extLst>
          </p:cNvPr>
          <p:cNvSpPr>
            <a:spLocks noGrp="1"/>
          </p:cNvSpPr>
          <p:nvPr>
            <p:ph type="sldNum" sz="quarter" idx="12"/>
          </p:nvPr>
        </p:nvSpPr>
        <p:spPr/>
        <p:txBody>
          <a:bodyPr/>
          <a:lstStyle/>
          <a:p>
            <a:fld id="{BB2CE0DE-867F-455F-B20B-96D381B4AB71}" type="slidenum">
              <a:rPr lang="en-US" smtClean="0"/>
              <a:t>18</a:t>
            </a:fld>
            <a:endParaRPr lang="en-US"/>
          </a:p>
        </p:txBody>
      </p:sp>
      <p:pic>
        <p:nvPicPr>
          <p:cNvPr id="7" name="Picture 6">
            <a:extLst>
              <a:ext uri="{FF2B5EF4-FFF2-40B4-BE49-F238E27FC236}">
                <a16:creationId xmlns:a16="http://schemas.microsoft.com/office/drawing/2014/main" id="{B6E8C777-7A20-6E89-D6DA-2DB59BF9804E}"/>
              </a:ext>
            </a:extLst>
          </p:cNvPr>
          <p:cNvPicPr>
            <a:picLocks noChangeAspect="1"/>
          </p:cNvPicPr>
          <p:nvPr/>
        </p:nvPicPr>
        <p:blipFill>
          <a:blip r:embed="rId2"/>
          <a:stretch>
            <a:fillRect/>
          </a:stretch>
        </p:blipFill>
        <p:spPr>
          <a:xfrm>
            <a:off x="2090739" y="1219200"/>
            <a:ext cx="6236153" cy="2732472"/>
          </a:xfrm>
          <a:prstGeom prst="rect">
            <a:avLst/>
          </a:prstGeom>
        </p:spPr>
      </p:pic>
      <p:pic>
        <p:nvPicPr>
          <p:cNvPr id="8" name="Picture 7">
            <a:extLst>
              <a:ext uri="{FF2B5EF4-FFF2-40B4-BE49-F238E27FC236}">
                <a16:creationId xmlns:a16="http://schemas.microsoft.com/office/drawing/2014/main" id="{AE8C8A5A-2E5F-F379-1224-ECD20CD3F8BD}"/>
              </a:ext>
            </a:extLst>
          </p:cNvPr>
          <p:cNvPicPr>
            <a:picLocks noChangeAspect="1"/>
          </p:cNvPicPr>
          <p:nvPr/>
        </p:nvPicPr>
        <p:blipFill>
          <a:blip r:embed="rId3"/>
          <a:stretch>
            <a:fillRect/>
          </a:stretch>
        </p:blipFill>
        <p:spPr>
          <a:xfrm>
            <a:off x="2280557" y="4256472"/>
            <a:ext cx="2895600" cy="2063262"/>
          </a:xfrm>
          <a:prstGeom prst="rect">
            <a:avLst/>
          </a:prstGeom>
        </p:spPr>
      </p:pic>
      <p:pic>
        <p:nvPicPr>
          <p:cNvPr id="9" name="Picture 8">
            <a:extLst>
              <a:ext uri="{FF2B5EF4-FFF2-40B4-BE49-F238E27FC236}">
                <a16:creationId xmlns:a16="http://schemas.microsoft.com/office/drawing/2014/main" id="{3FFCD6F4-9BFF-D707-3400-F40C28DD8343}"/>
              </a:ext>
            </a:extLst>
          </p:cNvPr>
          <p:cNvPicPr>
            <a:picLocks noChangeAspect="1"/>
          </p:cNvPicPr>
          <p:nvPr/>
        </p:nvPicPr>
        <p:blipFill>
          <a:blip r:embed="rId4"/>
          <a:stretch>
            <a:fillRect/>
          </a:stretch>
        </p:blipFill>
        <p:spPr>
          <a:xfrm>
            <a:off x="6300081" y="4737274"/>
            <a:ext cx="2026810" cy="492058"/>
          </a:xfrm>
          <a:prstGeom prst="rect">
            <a:avLst/>
          </a:prstGeom>
        </p:spPr>
      </p:pic>
    </p:spTree>
    <p:extLst>
      <p:ext uri="{BB962C8B-B14F-4D97-AF65-F5344CB8AC3E}">
        <p14:creationId xmlns:p14="http://schemas.microsoft.com/office/powerpoint/2010/main" val="110067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E3FA-28D7-FBCC-A87B-E1F5F72CC4F5}"/>
              </a:ext>
            </a:extLst>
          </p:cNvPr>
          <p:cNvSpPr>
            <a:spLocks noGrp="1"/>
          </p:cNvSpPr>
          <p:nvPr>
            <p:ph type="title"/>
          </p:nvPr>
        </p:nvSpPr>
        <p:spPr/>
        <p:txBody>
          <a:bodyPr/>
          <a:lstStyle/>
          <a:p>
            <a:r>
              <a:rPr lang="en-US" sz="2000" dirty="0"/>
              <a:t>Effect of adding fixed input of '1' with a weight equal to the bias (b</a:t>
            </a:r>
            <a:r>
              <a:rPr lang="en-US" sz="2000" baseline="-25000" dirty="0"/>
              <a:t>k</a:t>
            </a:r>
            <a:r>
              <a:rPr lang="en-US" sz="2000" dirty="0"/>
              <a:t>)</a:t>
            </a:r>
            <a:endParaRPr lang="en-IN" sz="2000" dirty="0"/>
          </a:p>
        </p:txBody>
      </p:sp>
      <p:sp>
        <p:nvSpPr>
          <p:cNvPr id="6" name="Slide Number Placeholder 5">
            <a:extLst>
              <a:ext uri="{FF2B5EF4-FFF2-40B4-BE49-F238E27FC236}">
                <a16:creationId xmlns:a16="http://schemas.microsoft.com/office/drawing/2014/main" id="{E819A10A-AE6E-682A-5CB9-CC0AD2F22A36}"/>
              </a:ext>
            </a:extLst>
          </p:cNvPr>
          <p:cNvSpPr>
            <a:spLocks noGrp="1"/>
          </p:cNvSpPr>
          <p:nvPr>
            <p:ph type="sldNum" sz="quarter" idx="12"/>
          </p:nvPr>
        </p:nvSpPr>
        <p:spPr/>
        <p:txBody>
          <a:bodyPr/>
          <a:lstStyle/>
          <a:p>
            <a:fld id="{BB2CE0DE-867F-455F-B20B-96D381B4AB71}" type="slidenum">
              <a:rPr lang="en-US" smtClean="0"/>
              <a:t>19</a:t>
            </a:fld>
            <a:endParaRPr lang="en-US"/>
          </a:p>
        </p:txBody>
      </p:sp>
      <p:pic>
        <p:nvPicPr>
          <p:cNvPr id="8" name="Picture 7">
            <a:extLst>
              <a:ext uri="{FF2B5EF4-FFF2-40B4-BE49-F238E27FC236}">
                <a16:creationId xmlns:a16="http://schemas.microsoft.com/office/drawing/2014/main" id="{63ED0755-32B9-055B-D2E5-016FDFD5805A}"/>
              </a:ext>
            </a:extLst>
          </p:cNvPr>
          <p:cNvPicPr>
            <a:picLocks noChangeAspect="1"/>
          </p:cNvPicPr>
          <p:nvPr/>
        </p:nvPicPr>
        <p:blipFill>
          <a:blip r:embed="rId2"/>
          <a:stretch>
            <a:fillRect/>
          </a:stretch>
        </p:blipFill>
        <p:spPr>
          <a:xfrm>
            <a:off x="2362200" y="1127714"/>
            <a:ext cx="6248400" cy="3792771"/>
          </a:xfrm>
          <a:prstGeom prst="rect">
            <a:avLst/>
          </a:prstGeom>
        </p:spPr>
      </p:pic>
      <p:pic>
        <p:nvPicPr>
          <p:cNvPr id="10" name="Picture 9">
            <a:extLst>
              <a:ext uri="{FF2B5EF4-FFF2-40B4-BE49-F238E27FC236}">
                <a16:creationId xmlns:a16="http://schemas.microsoft.com/office/drawing/2014/main" id="{207E486F-4EDE-D777-2C1D-6CA0EE5C3DFE}"/>
              </a:ext>
            </a:extLst>
          </p:cNvPr>
          <p:cNvPicPr>
            <a:picLocks noChangeAspect="1"/>
          </p:cNvPicPr>
          <p:nvPr/>
        </p:nvPicPr>
        <p:blipFill>
          <a:blip r:embed="rId3"/>
          <a:stretch>
            <a:fillRect/>
          </a:stretch>
        </p:blipFill>
        <p:spPr>
          <a:xfrm>
            <a:off x="2066018" y="5122911"/>
            <a:ext cx="1855706" cy="1267002"/>
          </a:xfrm>
          <a:prstGeom prst="rect">
            <a:avLst/>
          </a:prstGeom>
        </p:spPr>
      </p:pic>
      <p:pic>
        <p:nvPicPr>
          <p:cNvPr id="12" name="Picture 11">
            <a:extLst>
              <a:ext uri="{FF2B5EF4-FFF2-40B4-BE49-F238E27FC236}">
                <a16:creationId xmlns:a16="http://schemas.microsoft.com/office/drawing/2014/main" id="{BCBC4C08-ABD4-BB1E-AAB2-920962405809}"/>
              </a:ext>
            </a:extLst>
          </p:cNvPr>
          <p:cNvPicPr>
            <a:picLocks noChangeAspect="1"/>
          </p:cNvPicPr>
          <p:nvPr/>
        </p:nvPicPr>
        <p:blipFill>
          <a:blip r:embed="rId4"/>
          <a:stretch>
            <a:fillRect/>
          </a:stretch>
        </p:blipFill>
        <p:spPr>
          <a:xfrm>
            <a:off x="4343402" y="5133798"/>
            <a:ext cx="2850753" cy="1267001"/>
          </a:xfrm>
          <a:prstGeom prst="rect">
            <a:avLst/>
          </a:prstGeom>
        </p:spPr>
      </p:pic>
      <p:pic>
        <p:nvPicPr>
          <p:cNvPr id="14" name="Picture 13">
            <a:extLst>
              <a:ext uri="{FF2B5EF4-FFF2-40B4-BE49-F238E27FC236}">
                <a16:creationId xmlns:a16="http://schemas.microsoft.com/office/drawing/2014/main" id="{5F9D92C5-7A80-0D83-E609-8579CF4DD71D}"/>
              </a:ext>
            </a:extLst>
          </p:cNvPr>
          <p:cNvPicPr>
            <a:picLocks noChangeAspect="1"/>
          </p:cNvPicPr>
          <p:nvPr/>
        </p:nvPicPr>
        <p:blipFill>
          <a:blip r:embed="rId5"/>
          <a:stretch>
            <a:fillRect/>
          </a:stretch>
        </p:blipFill>
        <p:spPr>
          <a:xfrm>
            <a:off x="7848601" y="5333999"/>
            <a:ext cx="1859797" cy="762000"/>
          </a:xfrm>
          <a:prstGeom prst="rect">
            <a:avLst/>
          </a:prstGeom>
        </p:spPr>
      </p:pic>
    </p:spTree>
    <p:extLst>
      <p:ext uri="{BB962C8B-B14F-4D97-AF65-F5344CB8AC3E}">
        <p14:creationId xmlns:p14="http://schemas.microsoft.com/office/powerpoint/2010/main" val="357120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Unit-1</a:t>
            </a:r>
          </a:p>
        </p:txBody>
      </p:sp>
      <p:sp>
        <p:nvSpPr>
          <p:cNvPr id="9219" name="Rectangle 3"/>
          <p:cNvSpPr>
            <a:spLocks noGrp="1" noChangeArrowheads="1"/>
          </p:cNvSpPr>
          <p:nvPr>
            <p:ph type="subTitle" idx="1"/>
          </p:nvPr>
        </p:nvSpPr>
        <p:spPr>
          <a:xfrm>
            <a:off x="2438400" y="3200400"/>
            <a:ext cx="7010400" cy="1600200"/>
          </a:xfrm>
        </p:spPr>
        <p:txBody>
          <a:bodyPr/>
          <a:lstStyle/>
          <a:p>
            <a:pPr algn="just"/>
            <a:r>
              <a:rPr lang="en-US" sz="1800" b="1" dirty="0">
                <a:solidFill>
                  <a:srgbClr val="262626"/>
                </a:solidFill>
                <a:latin typeface="Inter"/>
              </a:rPr>
              <a:t>Unit-1: An Introduction to Neural Networks: </a:t>
            </a:r>
            <a:r>
              <a:rPr lang="en-US" sz="1800" dirty="0">
                <a:solidFill>
                  <a:srgbClr val="262626"/>
                </a:solidFill>
                <a:latin typeface="Inter"/>
              </a:rPr>
              <a:t>Models of a Neuron, Feedback, Network Architectures, Rosenblatt’s Perceptron: The Perceptron Convergence Theorem, Relation between Perceptron and Bayes Classifier for a Gaussian Environment, The Least-Mean- Square Algorithm: Statistical LMS Learning Theory for Small Learning Rate Parameter, Learning Rate Annealing Schedules</a:t>
            </a:r>
          </a:p>
        </p:txBody>
      </p:sp>
      <p:sp>
        <p:nvSpPr>
          <p:cNvPr id="3" name="Slide Number Placeholder 2"/>
          <p:cNvSpPr>
            <a:spLocks noGrp="1"/>
          </p:cNvSpPr>
          <p:nvPr>
            <p:ph type="sldNum" sz="quarter" idx="12"/>
          </p:nvPr>
        </p:nvSpPr>
        <p:spPr/>
        <p:txBody>
          <a:bodyPr/>
          <a:lstStyle/>
          <a:p>
            <a:fld id="{5DCC653A-8BE1-4A16-A754-27859D86C4A9}" type="slidenum">
              <a:rPr lang="en-US" smtClean="0"/>
              <a:t>2</a:t>
            </a:fld>
            <a:endParaRPr lang="en-US"/>
          </a:p>
        </p:txBody>
      </p:sp>
    </p:spTree>
    <p:extLst>
      <p:ext uri="{BB962C8B-B14F-4D97-AF65-F5344CB8AC3E}">
        <p14:creationId xmlns:p14="http://schemas.microsoft.com/office/powerpoint/2010/main" val="3650948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9694C-2879-A54C-6515-75506B5B915D}"/>
              </a:ext>
            </a:extLst>
          </p:cNvPr>
          <p:cNvSpPr>
            <a:spLocks noGrp="1"/>
          </p:cNvSpPr>
          <p:nvPr>
            <p:ph type="title"/>
          </p:nvPr>
        </p:nvSpPr>
        <p:spPr/>
        <p:txBody>
          <a:bodyPr/>
          <a:lstStyle/>
          <a:p>
            <a:r>
              <a:rPr lang="en-IN" dirty="0"/>
              <a:t>Question</a:t>
            </a:r>
          </a:p>
        </p:txBody>
      </p:sp>
      <p:sp>
        <p:nvSpPr>
          <p:cNvPr id="3" name="Content Placeholder 2">
            <a:extLst>
              <a:ext uri="{FF2B5EF4-FFF2-40B4-BE49-F238E27FC236}">
                <a16:creationId xmlns:a16="http://schemas.microsoft.com/office/drawing/2014/main" id="{96F5EF70-2673-BC1C-F58E-5035EF0B5FAB}"/>
              </a:ext>
            </a:extLst>
          </p:cNvPr>
          <p:cNvSpPr>
            <a:spLocks noGrp="1"/>
          </p:cNvSpPr>
          <p:nvPr>
            <p:ph idx="1"/>
          </p:nvPr>
        </p:nvSpPr>
        <p:spPr/>
        <p:txBody>
          <a:bodyPr/>
          <a:lstStyle/>
          <a:p>
            <a:pPr algn="just"/>
            <a:r>
              <a:rPr lang="en-US" sz="2000" dirty="0"/>
              <a:t>Identify and </a:t>
            </a:r>
            <a:r>
              <a:rPr lang="en-US" sz="2000" dirty="0" err="1"/>
              <a:t>analyse</a:t>
            </a:r>
            <a:r>
              <a:rPr lang="en-US" sz="2000" dirty="0"/>
              <a:t> three basic elements of the neuron model. Formulate the neuron k using mathematical terms. Compare the effect of adding the bias bk and adding fixed input x0 and show that they are mathematically equivalent.</a:t>
            </a:r>
            <a:endParaRPr lang="en-IN" sz="2000" dirty="0"/>
          </a:p>
        </p:txBody>
      </p:sp>
      <p:sp>
        <p:nvSpPr>
          <p:cNvPr id="6" name="Slide Number Placeholder 5">
            <a:extLst>
              <a:ext uri="{FF2B5EF4-FFF2-40B4-BE49-F238E27FC236}">
                <a16:creationId xmlns:a16="http://schemas.microsoft.com/office/drawing/2014/main" id="{2DBD076B-AD37-EC9C-B28C-828EF2B6FD72}"/>
              </a:ext>
            </a:extLst>
          </p:cNvPr>
          <p:cNvSpPr>
            <a:spLocks noGrp="1"/>
          </p:cNvSpPr>
          <p:nvPr>
            <p:ph type="sldNum" sz="quarter" idx="12"/>
          </p:nvPr>
        </p:nvSpPr>
        <p:spPr/>
        <p:txBody>
          <a:bodyPr/>
          <a:lstStyle/>
          <a:p>
            <a:fld id="{BB2CE0DE-867F-455F-B20B-96D381B4AB71}" type="slidenum">
              <a:rPr lang="en-US" smtClean="0"/>
              <a:t>20</a:t>
            </a:fld>
            <a:endParaRPr lang="en-US"/>
          </a:p>
        </p:txBody>
      </p:sp>
    </p:spTree>
    <p:extLst>
      <p:ext uri="{BB962C8B-B14F-4D97-AF65-F5344CB8AC3E}">
        <p14:creationId xmlns:p14="http://schemas.microsoft.com/office/powerpoint/2010/main" val="3986615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9D28-1A8D-0ECD-6FCE-F2D5EC15D491}"/>
              </a:ext>
            </a:extLst>
          </p:cNvPr>
          <p:cNvSpPr>
            <a:spLocks noGrp="1"/>
          </p:cNvSpPr>
          <p:nvPr>
            <p:ph type="title"/>
          </p:nvPr>
        </p:nvSpPr>
        <p:spPr/>
        <p:txBody>
          <a:bodyPr/>
          <a:lstStyle/>
          <a:p>
            <a:r>
              <a:rPr lang="en-IN" dirty="0"/>
              <a:t>Types of Activation Function</a:t>
            </a:r>
          </a:p>
        </p:txBody>
      </p:sp>
      <p:sp>
        <p:nvSpPr>
          <p:cNvPr id="3" name="Content Placeholder 2">
            <a:extLst>
              <a:ext uri="{FF2B5EF4-FFF2-40B4-BE49-F238E27FC236}">
                <a16:creationId xmlns:a16="http://schemas.microsoft.com/office/drawing/2014/main" id="{493DBCCE-558C-FAE3-310B-55BBE5F21A46}"/>
              </a:ext>
            </a:extLst>
          </p:cNvPr>
          <p:cNvSpPr>
            <a:spLocks noGrp="1"/>
          </p:cNvSpPr>
          <p:nvPr>
            <p:ph idx="1"/>
          </p:nvPr>
        </p:nvSpPr>
        <p:spPr/>
        <p:txBody>
          <a:bodyPr/>
          <a:lstStyle/>
          <a:p>
            <a:pPr marL="0" indent="0">
              <a:buNone/>
            </a:pPr>
            <a:r>
              <a:rPr lang="en-US" dirty="0"/>
              <a:t>The activation function, denoted by (</a:t>
            </a:r>
            <a:r>
              <a:rPr lang="el-GR" dirty="0"/>
              <a:t>φ</a:t>
            </a:r>
            <a:r>
              <a:rPr lang="en-IN" dirty="0"/>
              <a:t>(v)</a:t>
            </a:r>
            <a:r>
              <a:rPr lang="en-US" dirty="0"/>
              <a:t>), defines the output of a neuron:</a:t>
            </a:r>
          </a:p>
          <a:p>
            <a:pPr marL="0" indent="0">
              <a:buNone/>
            </a:pPr>
            <a:r>
              <a:rPr lang="en-US" dirty="0"/>
              <a:t>We identify two basic types of activation functions: </a:t>
            </a:r>
          </a:p>
          <a:p>
            <a:pPr marL="514350" indent="-514350">
              <a:buAutoNum type="arabicPeriod"/>
            </a:pPr>
            <a:r>
              <a:rPr lang="en-US" dirty="0"/>
              <a:t>Threshold Function. </a:t>
            </a:r>
          </a:p>
          <a:p>
            <a:pPr marL="514350" indent="-514350">
              <a:buAutoNum type="arabicPeriod"/>
            </a:pPr>
            <a:r>
              <a:rPr lang="en-IN" dirty="0"/>
              <a:t>Sigmoid Function</a:t>
            </a:r>
          </a:p>
        </p:txBody>
      </p:sp>
      <p:sp>
        <p:nvSpPr>
          <p:cNvPr id="6" name="Slide Number Placeholder 5">
            <a:extLst>
              <a:ext uri="{FF2B5EF4-FFF2-40B4-BE49-F238E27FC236}">
                <a16:creationId xmlns:a16="http://schemas.microsoft.com/office/drawing/2014/main" id="{D11BA668-32CC-F6D2-FC99-5D52D0F18196}"/>
              </a:ext>
            </a:extLst>
          </p:cNvPr>
          <p:cNvSpPr>
            <a:spLocks noGrp="1"/>
          </p:cNvSpPr>
          <p:nvPr>
            <p:ph type="sldNum" sz="quarter" idx="12"/>
          </p:nvPr>
        </p:nvSpPr>
        <p:spPr/>
        <p:txBody>
          <a:bodyPr/>
          <a:lstStyle/>
          <a:p>
            <a:fld id="{BB2CE0DE-867F-455F-B20B-96D381B4AB71}" type="slidenum">
              <a:rPr lang="en-US" smtClean="0"/>
              <a:t>21</a:t>
            </a:fld>
            <a:endParaRPr lang="en-US"/>
          </a:p>
        </p:txBody>
      </p:sp>
    </p:spTree>
    <p:extLst>
      <p:ext uri="{BB962C8B-B14F-4D97-AF65-F5344CB8AC3E}">
        <p14:creationId xmlns:p14="http://schemas.microsoft.com/office/powerpoint/2010/main" val="4238846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7511-317F-C4A5-3D8B-4D146033D324}"/>
              </a:ext>
            </a:extLst>
          </p:cNvPr>
          <p:cNvSpPr>
            <a:spLocks noGrp="1"/>
          </p:cNvSpPr>
          <p:nvPr>
            <p:ph type="title"/>
          </p:nvPr>
        </p:nvSpPr>
        <p:spPr/>
        <p:txBody>
          <a:bodyPr/>
          <a:lstStyle/>
          <a:p>
            <a:r>
              <a:rPr lang="en-IN" dirty="0"/>
              <a:t>Threshold Activation function</a:t>
            </a:r>
          </a:p>
        </p:txBody>
      </p:sp>
      <p:sp>
        <p:nvSpPr>
          <p:cNvPr id="6" name="Slide Number Placeholder 5">
            <a:extLst>
              <a:ext uri="{FF2B5EF4-FFF2-40B4-BE49-F238E27FC236}">
                <a16:creationId xmlns:a16="http://schemas.microsoft.com/office/drawing/2014/main" id="{9F1AE28B-278A-31FB-7610-799AC70FA985}"/>
              </a:ext>
            </a:extLst>
          </p:cNvPr>
          <p:cNvSpPr>
            <a:spLocks noGrp="1"/>
          </p:cNvSpPr>
          <p:nvPr>
            <p:ph type="sldNum" sz="quarter" idx="12"/>
          </p:nvPr>
        </p:nvSpPr>
        <p:spPr/>
        <p:txBody>
          <a:bodyPr/>
          <a:lstStyle/>
          <a:p>
            <a:fld id="{BB2CE0DE-867F-455F-B20B-96D381B4AB71}" type="slidenum">
              <a:rPr lang="en-US" smtClean="0"/>
              <a:t>22</a:t>
            </a:fld>
            <a:endParaRPr lang="en-US"/>
          </a:p>
        </p:txBody>
      </p:sp>
      <p:pic>
        <p:nvPicPr>
          <p:cNvPr id="8" name="Picture 7">
            <a:extLst>
              <a:ext uri="{FF2B5EF4-FFF2-40B4-BE49-F238E27FC236}">
                <a16:creationId xmlns:a16="http://schemas.microsoft.com/office/drawing/2014/main" id="{DE035992-C989-639B-300E-CB032C831D1D}"/>
              </a:ext>
            </a:extLst>
          </p:cNvPr>
          <p:cNvPicPr>
            <a:picLocks noChangeAspect="1"/>
          </p:cNvPicPr>
          <p:nvPr/>
        </p:nvPicPr>
        <p:blipFill>
          <a:blip r:embed="rId2"/>
          <a:stretch>
            <a:fillRect/>
          </a:stretch>
        </p:blipFill>
        <p:spPr>
          <a:xfrm>
            <a:off x="2362200" y="3722914"/>
            <a:ext cx="4848902" cy="2591162"/>
          </a:xfrm>
          <a:prstGeom prst="rect">
            <a:avLst/>
          </a:prstGeom>
        </p:spPr>
      </p:pic>
      <p:pic>
        <p:nvPicPr>
          <p:cNvPr id="10" name="Picture 9">
            <a:extLst>
              <a:ext uri="{FF2B5EF4-FFF2-40B4-BE49-F238E27FC236}">
                <a16:creationId xmlns:a16="http://schemas.microsoft.com/office/drawing/2014/main" id="{2F34BDC3-0630-4045-1DDC-8F2F13295908}"/>
              </a:ext>
            </a:extLst>
          </p:cNvPr>
          <p:cNvPicPr>
            <a:picLocks noChangeAspect="1"/>
          </p:cNvPicPr>
          <p:nvPr/>
        </p:nvPicPr>
        <p:blipFill>
          <a:blip r:embed="rId3"/>
          <a:stretch>
            <a:fillRect/>
          </a:stretch>
        </p:blipFill>
        <p:spPr>
          <a:xfrm>
            <a:off x="2362201" y="1447800"/>
            <a:ext cx="3505199" cy="1219200"/>
          </a:xfrm>
          <a:prstGeom prst="rect">
            <a:avLst/>
          </a:prstGeom>
        </p:spPr>
      </p:pic>
    </p:spTree>
    <p:extLst>
      <p:ext uri="{BB962C8B-B14F-4D97-AF65-F5344CB8AC3E}">
        <p14:creationId xmlns:p14="http://schemas.microsoft.com/office/powerpoint/2010/main" val="3306521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8C751-34D4-B4B4-2D63-647E0D47A3A0}"/>
              </a:ext>
            </a:extLst>
          </p:cNvPr>
          <p:cNvSpPr>
            <a:spLocks noGrp="1"/>
          </p:cNvSpPr>
          <p:nvPr>
            <p:ph type="title"/>
          </p:nvPr>
        </p:nvSpPr>
        <p:spPr/>
        <p:txBody>
          <a:bodyPr/>
          <a:lstStyle/>
          <a:p>
            <a:r>
              <a:rPr lang="en-IN" dirty="0"/>
              <a:t>McCulloch–Pitts model</a:t>
            </a:r>
          </a:p>
        </p:txBody>
      </p:sp>
      <p:sp>
        <p:nvSpPr>
          <p:cNvPr id="3" name="Content Placeholder 2">
            <a:extLst>
              <a:ext uri="{FF2B5EF4-FFF2-40B4-BE49-F238E27FC236}">
                <a16:creationId xmlns:a16="http://schemas.microsoft.com/office/drawing/2014/main" id="{D5EDB048-1B28-6057-6827-F3F86C4EDE0B}"/>
              </a:ext>
            </a:extLst>
          </p:cNvPr>
          <p:cNvSpPr>
            <a:spLocks noGrp="1"/>
          </p:cNvSpPr>
          <p:nvPr>
            <p:ph idx="1"/>
          </p:nvPr>
        </p:nvSpPr>
        <p:spPr/>
        <p:txBody>
          <a:bodyPr/>
          <a:lstStyle/>
          <a:p>
            <a:pPr marL="0" indent="0" algn="just">
              <a:buNone/>
            </a:pPr>
            <a:r>
              <a:rPr lang="en-IN" sz="1800" dirty="0"/>
              <a:t>Neuron using “threshold” activation function referred as McCulloch–Pitts model. </a:t>
            </a:r>
            <a:r>
              <a:rPr lang="en-US" sz="1800" dirty="0"/>
              <a:t>In this model, the output of a neuron takes on the value of 1 if the induced local field of that neuron is nonnegative, and 0 otherwise.</a:t>
            </a:r>
            <a:endParaRPr lang="en-IN" sz="1800" dirty="0"/>
          </a:p>
        </p:txBody>
      </p:sp>
      <p:sp>
        <p:nvSpPr>
          <p:cNvPr id="6" name="Slide Number Placeholder 5">
            <a:extLst>
              <a:ext uri="{FF2B5EF4-FFF2-40B4-BE49-F238E27FC236}">
                <a16:creationId xmlns:a16="http://schemas.microsoft.com/office/drawing/2014/main" id="{920B5DD4-5D02-984C-96C6-7F7B0C98B71B}"/>
              </a:ext>
            </a:extLst>
          </p:cNvPr>
          <p:cNvSpPr>
            <a:spLocks noGrp="1"/>
          </p:cNvSpPr>
          <p:nvPr>
            <p:ph type="sldNum" sz="quarter" idx="12"/>
          </p:nvPr>
        </p:nvSpPr>
        <p:spPr/>
        <p:txBody>
          <a:bodyPr/>
          <a:lstStyle/>
          <a:p>
            <a:fld id="{BB2CE0DE-867F-455F-B20B-96D381B4AB71}" type="slidenum">
              <a:rPr lang="en-US" smtClean="0"/>
              <a:t>23</a:t>
            </a:fld>
            <a:endParaRPr lang="en-US"/>
          </a:p>
        </p:txBody>
      </p:sp>
      <p:pic>
        <p:nvPicPr>
          <p:cNvPr id="8" name="Picture 7">
            <a:extLst>
              <a:ext uri="{FF2B5EF4-FFF2-40B4-BE49-F238E27FC236}">
                <a16:creationId xmlns:a16="http://schemas.microsoft.com/office/drawing/2014/main" id="{C1E5BC0B-31D6-0BC6-8195-85125CD3A3E2}"/>
              </a:ext>
            </a:extLst>
          </p:cNvPr>
          <p:cNvPicPr>
            <a:picLocks noChangeAspect="1"/>
          </p:cNvPicPr>
          <p:nvPr/>
        </p:nvPicPr>
        <p:blipFill>
          <a:blip r:embed="rId2"/>
          <a:stretch>
            <a:fillRect/>
          </a:stretch>
        </p:blipFill>
        <p:spPr>
          <a:xfrm>
            <a:off x="2155371" y="2667000"/>
            <a:ext cx="2930769" cy="1066800"/>
          </a:xfrm>
          <a:prstGeom prst="rect">
            <a:avLst/>
          </a:prstGeom>
        </p:spPr>
      </p:pic>
      <p:pic>
        <p:nvPicPr>
          <p:cNvPr id="10" name="Picture 9">
            <a:extLst>
              <a:ext uri="{FF2B5EF4-FFF2-40B4-BE49-F238E27FC236}">
                <a16:creationId xmlns:a16="http://schemas.microsoft.com/office/drawing/2014/main" id="{05892733-2F0D-7306-C5AD-ABBDC3F4F416}"/>
              </a:ext>
            </a:extLst>
          </p:cNvPr>
          <p:cNvPicPr>
            <a:picLocks noChangeAspect="1"/>
          </p:cNvPicPr>
          <p:nvPr/>
        </p:nvPicPr>
        <p:blipFill>
          <a:blip r:embed="rId3"/>
          <a:stretch>
            <a:fillRect/>
          </a:stretch>
        </p:blipFill>
        <p:spPr>
          <a:xfrm>
            <a:off x="2222055" y="4143380"/>
            <a:ext cx="3287737" cy="1190621"/>
          </a:xfrm>
          <a:prstGeom prst="rect">
            <a:avLst/>
          </a:prstGeom>
        </p:spPr>
      </p:pic>
    </p:spTree>
    <p:extLst>
      <p:ext uri="{BB962C8B-B14F-4D97-AF65-F5344CB8AC3E}">
        <p14:creationId xmlns:p14="http://schemas.microsoft.com/office/powerpoint/2010/main" val="2438485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D83D-29B7-0ADE-8E70-A4735F46069D}"/>
              </a:ext>
            </a:extLst>
          </p:cNvPr>
          <p:cNvSpPr>
            <a:spLocks noGrp="1"/>
          </p:cNvSpPr>
          <p:nvPr>
            <p:ph type="title"/>
          </p:nvPr>
        </p:nvSpPr>
        <p:spPr/>
        <p:txBody>
          <a:bodyPr/>
          <a:lstStyle/>
          <a:p>
            <a:r>
              <a:rPr lang="en-IN" dirty="0"/>
              <a:t>Sigmoid Activation function</a:t>
            </a:r>
          </a:p>
        </p:txBody>
      </p:sp>
      <p:sp>
        <p:nvSpPr>
          <p:cNvPr id="3" name="Content Placeholder 2">
            <a:extLst>
              <a:ext uri="{FF2B5EF4-FFF2-40B4-BE49-F238E27FC236}">
                <a16:creationId xmlns:a16="http://schemas.microsoft.com/office/drawing/2014/main" id="{F9E92380-C53D-7699-7290-4F06593C30E7}"/>
              </a:ext>
            </a:extLst>
          </p:cNvPr>
          <p:cNvSpPr>
            <a:spLocks noGrp="1"/>
          </p:cNvSpPr>
          <p:nvPr>
            <p:ph idx="1"/>
          </p:nvPr>
        </p:nvSpPr>
        <p:spPr/>
        <p:txBody>
          <a:bodyPr/>
          <a:lstStyle/>
          <a:p>
            <a:pPr marL="0" indent="0" algn="just">
              <a:buNone/>
            </a:pPr>
            <a:r>
              <a:rPr lang="en-US" sz="1800" dirty="0"/>
              <a:t>The sigmoid function, whose graph is </a:t>
            </a:r>
            <a:r>
              <a:rPr lang="en-US" sz="1800" b="1" dirty="0"/>
              <a:t>“S”-shaped</a:t>
            </a:r>
            <a:r>
              <a:rPr lang="en-US" sz="1800" dirty="0"/>
              <a:t>, is by far the most common form of activation function used in the construction of neural networks. It is defined as a strictly increasing function that exhibits a graceful balance between linear and nonlinear behavior. An example of the sigmoid function is the </a:t>
            </a:r>
            <a:r>
              <a:rPr lang="en-US" sz="1800" b="1" dirty="0"/>
              <a:t>logistic function</a:t>
            </a:r>
            <a:r>
              <a:rPr lang="en-US" sz="1800" dirty="0"/>
              <a:t>, defined by</a:t>
            </a:r>
            <a:endParaRPr lang="en-IN" sz="1800" dirty="0"/>
          </a:p>
        </p:txBody>
      </p:sp>
      <p:sp>
        <p:nvSpPr>
          <p:cNvPr id="6" name="Slide Number Placeholder 5">
            <a:extLst>
              <a:ext uri="{FF2B5EF4-FFF2-40B4-BE49-F238E27FC236}">
                <a16:creationId xmlns:a16="http://schemas.microsoft.com/office/drawing/2014/main" id="{D5A4D077-AF9A-A899-782C-B087A905B193}"/>
              </a:ext>
            </a:extLst>
          </p:cNvPr>
          <p:cNvSpPr>
            <a:spLocks noGrp="1"/>
          </p:cNvSpPr>
          <p:nvPr>
            <p:ph type="sldNum" sz="quarter" idx="12"/>
          </p:nvPr>
        </p:nvSpPr>
        <p:spPr/>
        <p:txBody>
          <a:bodyPr/>
          <a:lstStyle/>
          <a:p>
            <a:fld id="{BB2CE0DE-867F-455F-B20B-96D381B4AB71}" type="slidenum">
              <a:rPr lang="en-US" smtClean="0"/>
              <a:t>24</a:t>
            </a:fld>
            <a:endParaRPr lang="en-US"/>
          </a:p>
        </p:txBody>
      </p:sp>
      <p:pic>
        <p:nvPicPr>
          <p:cNvPr id="8" name="Picture 7">
            <a:extLst>
              <a:ext uri="{FF2B5EF4-FFF2-40B4-BE49-F238E27FC236}">
                <a16:creationId xmlns:a16="http://schemas.microsoft.com/office/drawing/2014/main" id="{CFBED62B-45D9-1E8F-9865-530277E982E2}"/>
              </a:ext>
            </a:extLst>
          </p:cNvPr>
          <p:cNvPicPr>
            <a:picLocks noChangeAspect="1"/>
          </p:cNvPicPr>
          <p:nvPr/>
        </p:nvPicPr>
        <p:blipFill>
          <a:blip r:embed="rId2"/>
          <a:stretch>
            <a:fillRect/>
          </a:stretch>
        </p:blipFill>
        <p:spPr>
          <a:xfrm>
            <a:off x="2068967" y="3913646"/>
            <a:ext cx="4982270" cy="2410161"/>
          </a:xfrm>
          <a:prstGeom prst="rect">
            <a:avLst/>
          </a:prstGeom>
        </p:spPr>
      </p:pic>
      <p:pic>
        <p:nvPicPr>
          <p:cNvPr id="10" name="Picture 9">
            <a:extLst>
              <a:ext uri="{FF2B5EF4-FFF2-40B4-BE49-F238E27FC236}">
                <a16:creationId xmlns:a16="http://schemas.microsoft.com/office/drawing/2014/main" id="{B80CC6ED-FA9E-30DB-7D17-2F33934401BE}"/>
              </a:ext>
            </a:extLst>
          </p:cNvPr>
          <p:cNvPicPr>
            <a:picLocks noChangeAspect="1"/>
          </p:cNvPicPr>
          <p:nvPr/>
        </p:nvPicPr>
        <p:blipFill>
          <a:blip r:embed="rId3"/>
          <a:stretch>
            <a:fillRect/>
          </a:stretch>
        </p:blipFill>
        <p:spPr>
          <a:xfrm>
            <a:off x="4585826" y="2752588"/>
            <a:ext cx="2905530" cy="981212"/>
          </a:xfrm>
          <a:prstGeom prst="rect">
            <a:avLst/>
          </a:prstGeom>
        </p:spPr>
      </p:pic>
      <p:sp>
        <p:nvSpPr>
          <p:cNvPr id="11" name="TextBox 10">
            <a:extLst>
              <a:ext uri="{FF2B5EF4-FFF2-40B4-BE49-F238E27FC236}">
                <a16:creationId xmlns:a16="http://schemas.microsoft.com/office/drawing/2014/main" id="{4CF6B139-1BF0-94F7-F14A-CFF4845D8148}"/>
              </a:ext>
            </a:extLst>
          </p:cNvPr>
          <p:cNvSpPr txBox="1"/>
          <p:nvPr/>
        </p:nvSpPr>
        <p:spPr>
          <a:xfrm>
            <a:off x="7543800" y="3085973"/>
            <a:ext cx="2605200" cy="923330"/>
          </a:xfrm>
          <a:prstGeom prst="rect">
            <a:avLst/>
          </a:prstGeom>
          <a:noFill/>
        </p:spPr>
        <p:txBody>
          <a:bodyPr wrap="none" rtlCol="0">
            <a:spAutoFit/>
          </a:bodyPr>
          <a:lstStyle/>
          <a:p>
            <a:r>
              <a:rPr lang="en-US" dirty="0"/>
              <a:t>where </a:t>
            </a:r>
            <a:r>
              <a:rPr lang="en-US" b="1" dirty="0"/>
              <a:t>a</a:t>
            </a:r>
            <a:r>
              <a:rPr lang="en-US" dirty="0"/>
              <a:t> is the slope </a:t>
            </a:r>
          </a:p>
          <a:p>
            <a:r>
              <a:rPr lang="en-US" dirty="0"/>
              <a:t>parameter of the </a:t>
            </a:r>
          </a:p>
          <a:p>
            <a:r>
              <a:rPr lang="en-US" dirty="0"/>
              <a:t>sigmoid function</a:t>
            </a:r>
            <a:endParaRPr lang="en-IN" dirty="0"/>
          </a:p>
        </p:txBody>
      </p:sp>
      <p:sp>
        <p:nvSpPr>
          <p:cNvPr id="12" name="TextBox 11">
            <a:extLst>
              <a:ext uri="{FF2B5EF4-FFF2-40B4-BE49-F238E27FC236}">
                <a16:creationId xmlns:a16="http://schemas.microsoft.com/office/drawing/2014/main" id="{7C03CFC2-5E32-A3B3-352A-01A7C84F3A54}"/>
              </a:ext>
            </a:extLst>
          </p:cNvPr>
          <p:cNvSpPr txBox="1"/>
          <p:nvPr/>
        </p:nvSpPr>
        <p:spPr>
          <a:xfrm>
            <a:off x="7155007" y="4715470"/>
            <a:ext cx="3545651" cy="923330"/>
          </a:xfrm>
          <a:prstGeom prst="rect">
            <a:avLst/>
          </a:prstGeom>
          <a:noFill/>
        </p:spPr>
        <p:txBody>
          <a:bodyPr wrap="none" rtlCol="0">
            <a:spAutoFit/>
          </a:bodyPr>
          <a:lstStyle/>
          <a:p>
            <a:r>
              <a:rPr lang="en-US" dirty="0"/>
              <a:t>By varying the parameter a, </a:t>
            </a:r>
          </a:p>
          <a:p>
            <a:r>
              <a:rPr lang="en-US" dirty="0"/>
              <a:t>we obtain sigmoid functions </a:t>
            </a:r>
          </a:p>
          <a:p>
            <a:r>
              <a:rPr lang="en-US" dirty="0"/>
              <a:t>of different slopes</a:t>
            </a:r>
            <a:endParaRPr lang="en-IN" dirty="0"/>
          </a:p>
        </p:txBody>
      </p:sp>
    </p:spTree>
    <p:extLst>
      <p:ext uri="{BB962C8B-B14F-4D97-AF65-F5344CB8AC3E}">
        <p14:creationId xmlns:p14="http://schemas.microsoft.com/office/powerpoint/2010/main" val="2858879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E37D-8CA7-47DD-344E-E82C07783442}"/>
              </a:ext>
            </a:extLst>
          </p:cNvPr>
          <p:cNvSpPr>
            <a:spLocks noGrp="1"/>
          </p:cNvSpPr>
          <p:nvPr>
            <p:ph type="title"/>
          </p:nvPr>
        </p:nvSpPr>
        <p:spPr/>
        <p:txBody>
          <a:bodyPr/>
          <a:lstStyle/>
          <a:p>
            <a:r>
              <a:rPr lang="en-US" sz="2400" dirty="0"/>
              <a:t>Threshold and Sigmoid Activation functions</a:t>
            </a:r>
            <a:endParaRPr lang="en-IN" sz="2400" dirty="0"/>
          </a:p>
        </p:txBody>
      </p:sp>
      <p:sp>
        <p:nvSpPr>
          <p:cNvPr id="3" name="Content Placeholder 2">
            <a:extLst>
              <a:ext uri="{FF2B5EF4-FFF2-40B4-BE49-F238E27FC236}">
                <a16:creationId xmlns:a16="http://schemas.microsoft.com/office/drawing/2014/main" id="{88E12128-8A14-A33E-534A-4A819440EAEF}"/>
              </a:ext>
            </a:extLst>
          </p:cNvPr>
          <p:cNvSpPr>
            <a:spLocks noGrp="1"/>
          </p:cNvSpPr>
          <p:nvPr>
            <p:ph idx="1"/>
          </p:nvPr>
        </p:nvSpPr>
        <p:spPr/>
        <p:txBody>
          <a:bodyPr/>
          <a:lstStyle/>
          <a:p>
            <a:pPr marL="0" indent="0" algn="just">
              <a:buNone/>
            </a:pPr>
            <a:r>
              <a:rPr lang="en-US" sz="1800" dirty="0"/>
              <a:t>Threshold function assumes the value of 0 or 1, a sigmoid function assumes a continuous range of values from 0 to 1. Note also that the sigmoid function is differentiable, whereas the threshold function is not. </a:t>
            </a:r>
          </a:p>
          <a:p>
            <a:pPr marL="0" indent="0" algn="just">
              <a:buNone/>
            </a:pPr>
            <a:r>
              <a:rPr lang="en-US" sz="1800" dirty="0"/>
              <a:t>Threshold and Sigmoid Activation functions: Range from 0 to 1. </a:t>
            </a:r>
          </a:p>
          <a:p>
            <a:pPr marL="0" indent="0" algn="just">
              <a:buNone/>
            </a:pPr>
            <a:endParaRPr lang="en-US" sz="1800" dirty="0"/>
          </a:p>
          <a:p>
            <a:pPr marL="0" indent="0" algn="just">
              <a:buNone/>
            </a:pPr>
            <a:r>
              <a:rPr lang="en-US" sz="1800" dirty="0"/>
              <a:t>It is sometimes desirable to have the activation function range from </a:t>
            </a:r>
            <a:r>
              <a:rPr lang="en-US" sz="1800" b="1" dirty="0"/>
              <a:t>-1 to 1</a:t>
            </a:r>
            <a:r>
              <a:rPr lang="en-US" sz="1800" dirty="0"/>
              <a:t>, in which case, the activation function is an odd function of the induced local field. Specifically, the threshold function is now defined as</a:t>
            </a:r>
            <a:endParaRPr lang="en-IN" sz="1800" dirty="0"/>
          </a:p>
        </p:txBody>
      </p:sp>
      <p:sp>
        <p:nvSpPr>
          <p:cNvPr id="6" name="Slide Number Placeholder 5">
            <a:extLst>
              <a:ext uri="{FF2B5EF4-FFF2-40B4-BE49-F238E27FC236}">
                <a16:creationId xmlns:a16="http://schemas.microsoft.com/office/drawing/2014/main" id="{90A1CF4E-D147-2680-5D4F-BC24394950F9}"/>
              </a:ext>
            </a:extLst>
          </p:cNvPr>
          <p:cNvSpPr>
            <a:spLocks noGrp="1"/>
          </p:cNvSpPr>
          <p:nvPr>
            <p:ph type="sldNum" sz="quarter" idx="12"/>
          </p:nvPr>
        </p:nvSpPr>
        <p:spPr/>
        <p:txBody>
          <a:bodyPr/>
          <a:lstStyle/>
          <a:p>
            <a:fld id="{BB2CE0DE-867F-455F-B20B-96D381B4AB71}" type="slidenum">
              <a:rPr lang="en-US" smtClean="0"/>
              <a:t>25</a:t>
            </a:fld>
            <a:endParaRPr lang="en-US"/>
          </a:p>
        </p:txBody>
      </p:sp>
      <p:pic>
        <p:nvPicPr>
          <p:cNvPr id="8" name="Picture 7">
            <a:extLst>
              <a:ext uri="{FF2B5EF4-FFF2-40B4-BE49-F238E27FC236}">
                <a16:creationId xmlns:a16="http://schemas.microsoft.com/office/drawing/2014/main" id="{4743898C-4ECC-65CE-90AC-A0D281E037C2}"/>
              </a:ext>
            </a:extLst>
          </p:cNvPr>
          <p:cNvPicPr>
            <a:picLocks noChangeAspect="1"/>
          </p:cNvPicPr>
          <p:nvPr/>
        </p:nvPicPr>
        <p:blipFill>
          <a:blip r:embed="rId2"/>
          <a:stretch>
            <a:fillRect/>
          </a:stretch>
        </p:blipFill>
        <p:spPr>
          <a:xfrm>
            <a:off x="2590800" y="4495640"/>
            <a:ext cx="2667372" cy="1143160"/>
          </a:xfrm>
          <a:prstGeom prst="rect">
            <a:avLst/>
          </a:prstGeom>
        </p:spPr>
      </p:pic>
      <p:sp>
        <p:nvSpPr>
          <p:cNvPr id="9" name="TextBox 8">
            <a:extLst>
              <a:ext uri="{FF2B5EF4-FFF2-40B4-BE49-F238E27FC236}">
                <a16:creationId xmlns:a16="http://schemas.microsoft.com/office/drawing/2014/main" id="{5D44A010-1AC4-D07C-9662-34EDED0D1D8D}"/>
              </a:ext>
            </a:extLst>
          </p:cNvPr>
          <p:cNvSpPr txBox="1"/>
          <p:nvPr/>
        </p:nvSpPr>
        <p:spPr>
          <a:xfrm>
            <a:off x="5412103" y="4384936"/>
            <a:ext cx="5198283" cy="369332"/>
          </a:xfrm>
          <a:prstGeom prst="rect">
            <a:avLst/>
          </a:prstGeom>
          <a:noFill/>
        </p:spPr>
        <p:txBody>
          <a:bodyPr wrap="none" rtlCol="0">
            <a:spAutoFit/>
          </a:bodyPr>
          <a:lstStyle/>
          <a:p>
            <a:r>
              <a:rPr lang="en-US" b="1" dirty="0"/>
              <a:t>Hyperbolic tangent function</a:t>
            </a:r>
            <a:r>
              <a:rPr lang="en-US" dirty="0"/>
              <a:t>, defined by</a:t>
            </a:r>
            <a:endParaRPr lang="en-IN" dirty="0"/>
          </a:p>
        </p:txBody>
      </p:sp>
      <p:pic>
        <p:nvPicPr>
          <p:cNvPr id="11" name="Picture 10">
            <a:extLst>
              <a:ext uri="{FF2B5EF4-FFF2-40B4-BE49-F238E27FC236}">
                <a16:creationId xmlns:a16="http://schemas.microsoft.com/office/drawing/2014/main" id="{873E0D47-41DF-D3A4-E6D7-DC18376ABC70}"/>
              </a:ext>
            </a:extLst>
          </p:cNvPr>
          <p:cNvPicPr>
            <a:picLocks noChangeAspect="1"/>
          </p:cNvPicPr>
          <p:nvPr/>
        </p:nvPicPr>
        <p:blipFill>
          <a:blip r:embed="rId3"/>
          <a:stretch>
            <a:fillRect/>
          </a:stretch>
        </p:blipFill>
        <p:spPr>
          <a:xfrm>
            <a:off x="6242436" y="4830469"/>
            <a:ext cx="2930353" cy="678607"/>
          </a:xfrm>
          <a:prstGeom prst="rect">
            <a:avLst/>
          </a:prstGeom>
        </p:spPr>
      </p:pic>
    </p:spTree>
    <p:extLst>
      <p:ext uri="{BB962C8B-B14F-4D97-AF65-F5344CB8AC3E}">
        <p14:creationId xmlns:p14="http://schemas.microsoft.com/office/powerpoint/2010/main" val="3855385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9FBA-B599-F091-18DA-FEA346C31DDF}"/>
              </a:ext>
            </a:extLst>
          </p:cNvPr>
          <p:cNvSpPr>
            <a:spLocks noGrp="1"/>
          </p:cNvSpPr>
          <p:nvPr>
            <p:ph type="title"/>
          </p:nvPr>
        </p:nvSpPr>
        <p:spPr/>
        <p:txBody>
          <a:bodyPr/>
          <a:lstStyle/>
          <a:p>
            <a:r>
              <a:rPr lang="en-IN" dirty="0"/>
              <a:t>Question</a:t>
            </a:r>
          </a:p>
        </p:txBody>
      </p:sp>
      <p:sp>
        <p:nvSpPr>
          <p:cNvPr id="3" name="Content Placeholder 2">
            <a:extLst>
              <a:ext uri="{FF2B5EF4-FFF2-40B4-BE49-F238E27FC236}">
                <a16:creationId xmlns:a16="http://schemas.microsoft.com/office/drawing/2014/main" id="{C96B81E7-58C5-24CC-D4AE-37C4AA03DE7B}"/>
              </a:ext>
            </a:extLst>
          </p:cNvPr>
          <p:cNvSpPr>
            <a:spLocks noGrp="1"/>
          </p:cNvSpPr>
          <p:nvPr>
            <p:ph idx="1"/>
          </p:nvPr>
        </p:nvSpPr>
        <p:spPr/>
        <p:txBody>
          <a:bodyPr/>
          <a:lstStyle/>
          <a:p>
            <a:pPr marL="0" indent="0" algn="just">
              <a:buNone/>
            </a:pPr>
            <a:r>
              <a:rPr lang="en-US" sz="2400" dirty="0"/>
              <a:t>Analyze the behavior of the Sigmoid and Threshold activation functions in the training and performance of the Neural Networks. Justify how does one activation function be preferred over the other.</a:t>
            </a:r>
            <a:endParaRPr lang="en-IN" sz="2400" dirty="0"/>
          </a:p>
        </p:txBody>
      </p:sp>
      <p:sp>
        <p:nvSpPr>
          <p:cNvPr id="6" name="Slide Number Placeholder 5">
            <a:extLst>
              <a:ext uri="{FF2B5EF4-FFF2-40B4-BE49-F238E27FC236}">
                <a16:creationId xmlns:a16="http://schemas.microsoft.com/office/drawing/2014/main" id="{E05CE435-CCE2-B8FC-C066-225E01AA8611}"/>
              </a:ext>
            </a:extLst>
          </p:cNvPr>
          <p:cNvSpPr>
            <a:spLocks noGrp="1"/>
          </p:cNvSpPr>
          <p:nvPr>
            <p:ph type="sldNum" sz="quarter" idx="12"/>
          </p:nvPr>
        </p:nvSpPr>
        <p:spPr/>
        <p:txBody>
          <a:bodyPr/>
          <a:lstStyle/>
          <a:p>
            <a:fld id="{BB2CE0DE-867F-455F-B20B-96D381B4AB71}" type="slidenum">
              <a:rPr lang="en-US" smtClean="0"/>
              <a:t>26</a:t>
            </a:fld>
            <a:endParaRPr lang="en-US"/>
          </a:p>
        </p:txBody>
      </p:sp>
    </p:spTree>
    <p:extLst>
      <p:ext uri="{BB962C8B-B14F-4D97-AF65-F5344CB8AC3E}">
        <p14:creationId xmlns:p14="http://schemas.microsoft.com/office/powerpoint/2010/main" val="89537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93BB-0138-E113-81A1-8283E0952686}"/>
              </a:ext>
            </a:extLst>
          </p:cNvPr>
          <p:cNvSpPr>
            <a:spLocks noGrp="1"/>
          </p:cNvSpPr>
          <p:nvPr>
            <p:ph type="title"/>
          </p:nvPr>
        </p:nvSpPr>
        <p:spPr/>
        <p:txBody>
          <a:bodyPr/>
          <a:lstStyle/>
          <a:p>
            <a:endParaRPr lang="en-IN"/>
          </a:p>
        </p:txBody>
      </p:sp>
      <p:sp>
        <p:nvSpPr>
          <p:cNvPr id="6" name="Slide Number Placeholder 5">
            <a:extLst>
              <a:ext uri="{FF2B5EF4-FFF2-40B4-BE49-F238E27FC236}">
                <a16:creationId xmlns:a16="http://schemas.microsoft.com/office/drawing/2014/main" id="{1B29875A-2839-CD39-8FDE-62B9374BA259}"/>
              </a:ext>
            </a:extLst>
          </p:cNvPr>
          <p:cNvSpPr>
            <a:spLocks noGrp="1"/>
          </p:cNvSpPr>
          <p:nvPr>
            <p:ph type="sldNum" sz="quarter" idx="12"/>
          </p:nvPr>
        </p:nvSpPr>
        <p:spPr/>
        <p:txBody>
          <a:bodyPr/>
          <a:lstStyle/>
          <a:p>
            <a:fld id="{BB2CE0DE-867F-455F-B20B-96D381B4AB71}" type="slidenum">
              <a:rPr lang="en-US" smtClean="0"/>
              <a:t>27</a:t>
            </a:fld>
            <a:endParaRPr lang="en-US"/>
          </a:p>
        </p:txBody>
      </p:sp>
      <p:pic>
        <p:nvPicPr>
          <p:cNvPr id="8" name="Picture 7">
            <a:extLst>
              <a:ext uri="{FF2B5EF4-FFF2-40B4-BE49-F238E27FC236}">
                <a16:creationId xmlns:a16="http://schemas.microsoft.com/office/drawing/2014/main" id="{EB56BFFF-4161-B4FB-0490-93F503268C12}"/>
              </a:ext>
            </a:extLst>
          </p:cNvPr>
          <p:cNvPicPr>
            <a:picLocks noChangeAspect="1"/>
          </p:cNvPicPr>
          <p:nvPr/>
        </p:nvPicPr>
        <p:blipFill>
          <a:blip r:embed="rId3"/>
          <a:stretch>
            <a:fillRect/>
          </a:stretch>
        </p:blipFill>
        <p:spPr>
          <a:xfrm>
            <a:off x="1556658" y="0"/>
            <a:ext cx="8958943" cy="2406328"/>
          </a:xfrm>
          <a:prstGeom prst="rect">
            <a:avLst/>
          </a:prstGeom>
        </p:spPr>
      </p:pic>
      <p:pic>
        <p:nvPicPr>
          <p:cNvPr id="10" name="Picture 9">
            <a:extLst>
              <a:ext uri="{FF2B5EF4-FFF2-40B4-BE49-F238E27FC236}">
                <a16:creationId xmlns:a16="http://schemas.microsoft.com/office/drawing/2014/main" id="{F64C0730-3D72-D5AA-C6C3-37267EF473F6}"/>
              </a:ext>
            </a:extLst>
          </p:cNvPr>
          <p:cNvPicPr>
            <a:picLocks noChangeAspect="1"/>
          </p:cNvPicPr>
          <p:nvPr/>
        </p:nvPicPr>
        <p:blipFill>
          <a:blip r:embed="rId4"/>
          <a:stretch>
            <a:fillRect/>
          </a:stretch>
        </p:blipFill>
        <p:spPr>
          <a:xfrm>
            <a:off x="1556657" y="2406328"/>
            <a:ext cx="9144000" cy="1367414"/>
          </a:xfrm>
          <a:prstGeom prst="rect">
            <a:avLst/>
          </a:prstGeom>
        </p:spPr>
      </p:pic>
      <p:pic>
        <p:nvPicPr>
          <p:cNvPr id="12" name="Picture 11">
            <a:extLst>
              <a:ext uri="{FF2B5EF4-FFF2-40B4-BE49-F238E27FC236}">
                <a16:creationId xmlns:a16="http://schemas.microsoft.com/office/drawing/2014/main" id="{E5BE5DE6-0047-AF15-BAC7-8B414241E77D}"/>
              </a:ext>
            </a:extLst>
          </p:cNvPr>
          <p:cNvPicPr>
            <a:picLocks noChangeAspect="1"/>
          </p:cNvPicPr>
          <p:nvPr/>
        </p:nvPicPr>
        <p:blipFill>
          <a:blip r:embed="rId5"/>
          <a:stretch>
            <a:fillRect/>
          </a:stretch>
        </p:blipFill>
        <p:spPr>
          <a:xfrm>
            <a:off x="1578428" y="3926142"/>
            <a:ext cx="9144000" cy="2461846"/>
          </a:xfrm>
          <a:prstGeom prst="rect">
            <a:avLst/>
          </a:prstGeom>
        </p:spPr>
      </p:pic>
    </p:spTree>
    <p:extLst>
      <p:ext uri="{BB962C8B-B14F-4D97-AF65-F5344CB8AC3E}">
        <p14:creationId xmlns:p14="http://schemas.microsoft.com/office/powerpoint/2010/main" val="2452564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5A1F-F22C-04C8-C3F2-822080B25069}"/>
              </a:ext>
            </a:extLst>
          </p:cNvPr>
          <p:cNvSpPr>
            <a:spLocks noGrp="1"/>
          </p:cNvSpPr>
          <p:nvPr>
            <p:ph type="title"/>
          </p:nvPr>
        </p:nvSpPr>
        <p:spPr/>
        <p:txBody>
          <a:bodyPr/>
          <a:lstStyle/>
          <a:p>
            <a:r>
              <a:rPr lang="en-US" dirty="0"/>
              <a:t>Linear System </a:t>
            </a:r>
            <a:endParaRPr lang="en-IN" dirty="0"/>
          </a:p>
        </p:txBody>
      </p:sp>
      <p:sp>
        <p:nvSpPr>
          <p:cNvPr id="3" name="Content Placeholder 2">
            <a:extLst>
              <a:ext uri="{FF2B5EF4-FFF2-40B4-BE49-F238E27FC236}">
                <a16:creationId xmlns:a16="http://schemas.microsoft.com/office/drawing/2014/main" id="{A2BEE2D4-6D39-2ACB-DE3C-D98F0F91F9C2}"/>
              </a:ext>
            </a:extLst>
          </p:cNvPr>
          <p:cNvSpPr>
            <a:spLocks noGrp="1"/>
          </p:cNvSpPr>
          <p:nvPr>
            <p:ph idx="1"/>
          </p:nvPr>
        </p:nvSpPr>
        <p:spPr/>
        <p:txBody>
          <a:bodyPr/>
          <a:lstStyle/>
          <a:p>
            <a:pPr marL="0" indent="0">
              <a:buNone/>
            </a:pPr>
            <a:r>
              <a:rPr lang="en-US" sz="2000" dirty="0"/>
              <a:t>A system is </a:t>
            </a:r>
            <a:r>
              <a:rPr lang="en-US" sz="2000" b="1" dirty="0"/>
              <a:t>linear</a:t>
            </a:r>
            <a:r>
              <a:rPr lang="en-US" sz="2000" dirty="0"/>
              <a:t> if it satisfies </a:t>
            </a:r>
            <a:r>
              <a:rPr lang="en-US" sz="2000" b="1" dirty="0"/>
              <a:t>both</a:t>
            </a:r>
            <a:r>
              <a:rPr lang="en-US" sz="2000" dirty="0"/>
              <a:t>:</a:t>
            </a:r>
          </a:p>
          <a:p>
            <a:pPr marL="0" indent="0">
              <a:buNone/>
            </a:pPr>
            <a:r>
              <a:rPr lang="en-US" sz="2000" dirty="0"/>
              <a:t>- </a:t>
            </a:r>
            <a:r>
              <a:rPr lang="en-US" sz="2000" b="1" dirty="0"/>
              <a:t>A</a:t>
            </a:r>
            <a:r>
              <a:rPr lang="en-US" sz="2000" dirty="0"/>
              <a:t> is operator</a:t>
            </a:r>
          </a:p>
          <a:p>
            <a:pPr marL="0" indent="0">
              <a:buNone/>
            </a:pPr>
            <a:r>
              <a:rPr lang="en-IN" sz="2000" dirty="0"/>
              <a:t>- Signals x</a:t>
            </a:r>
            <a:r>
              <a:rPr lang="en-IN" sz="2000" baseline="-25000" dirty="0"/>
              <a:t>1</a:t>
            </a:r>
            <a:r>
              <a:rPr lang="en-IN" sz="2000" dirty="0"/>
              <a:t>(n) and x</a:t>
            </a:r>
            <a:r>
              <a:rPr lang="en-IN" sz="2000" baseline="-25000" dirty="0"/>
              <a:t>2</a:t>
            </a:r>
            <a:r>
              <a:rPr lang="en-IN" sz="2000" dirty="0"/>
              <a:t>(n) </a:t>
            </a:r>
            <a:r>
              <a:rPr lang="en-US" sz="2000" dirty="0"/>
              <a:t>are functions of the discrete-time variable n</a:t>
            </a:r>
          </a:p>
          <a:p>
            <a:pPr marL="0" indent="0">
              <a:buNone/>
            </a:pPr>
            <a:endParaRPr lang="en-IN" dirty="0"/>
          </a:p>
        </p:txBody>
      </p:sp>
      <p:sp>
        <p:nvSpPr>
          <p:cNvPr id="6" name="Slide Number Placeholder 5">
            <a:extLst>
              <a:ext uri="{FF2B5EF4-FFF2-40B4-BE49-F238E27FC236}">
                <a16:creationId xmlns:a16="http://schemas.microsoft.com/office/drawing/2014/main" id="{93EEE2C5-94FA-A86D-F257-7E03CDCBE3C7}"/>
              </a:ext>
            </a:extLst>
          </p:cNvPr>
          <p:cNvSpPr>
            <a:spLocks noGrp="1"/>
          </p:cNvSpPr>
          <p:nvPr>
            <p:ph type="sldNum" sz="quarter" idx="12"/>
          </p:nvPr>
        </p:nvSpPr>
        <p:spPr/>
        <p:txBody>
          <a:bodyPr/>
          <a:lstStyle/>
          <a:p>
            <a:fld id="{BB2CE0DE-867F-455F-B20B-96D381B4AB71}" type="slidenum">
              <a:rPr lang="en-US" smtClean="0"/>
              <a:t>28</a:t>
            </a:fld>
            <a:endParaRPr lang="en-US"/>
          </a:p>
        </p:txBody>
      </p:sp>
      <p:pic>
        <p:nvPicPr>
          <p:cNvPr id="8" name="Picture 7">
            <a:extLst>
              <a:ext uri="{FF2B5EF4-FFF2-40B4-BE49-F238E27FC236}">
                <a16:creationId xmlns:a16="http://schemas.microsoft.com/office/drawing/2014/main" id="{F58E6D32-FE50-5F05-F3C8-ECF6C33D1A30}"/>
              </a:ext>
            </a:extLst>
          </p:cNvPr>
          <p:cNvPicPr>
            <a:picLocks noChangeAspect="1"/>
          </p:cNvPicPr>
          <p:nvPr/>
        </p:nvPicPr>
        <p:blipFill>
          <a:blip r:embed="rId2"/>
          <a:stretch>
            <a:fillRect/>
          </a:stretch>
        </p:blipFill>
        <p:spPr>
          <a:xfrm>
            <a:off x="2332686" y="2971800"/>
            <a:ext cx="7696199" cy="2438400"/>
          </a:xfrm>
          <a:prstGeom prst="rect">
            <a:avLst/>
          </a:prstGeom>
        </p:spPr>
      </p:pic>
    </p:spTree>
    <p:extLst>
      <p:ext uri="{BB962C8B-B14F-4D97-AF65-F5344CB8AC3E}">
        <p14:creationId xmlns:p14="http://schemas.microsoft.com/office/powerpoint/2010/main" val="3806061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933D-FA2D-657B-64F6-1909869666E0}"/>
              </a:ext>
            </a:extLst>
          </p:cNvPr>
          <p:cNvSpPr>
            <a:spLocks noGrp="1"/>
          </p:cNvSpPr>
          <p:nvPr>
            <p:ph type="title"/>
          </p:nvPr>
        </p:nvSpPr>
        <p:spPr/>
        <p:txBody>
          <a:bodyPr/>
          <a:lstStyle/>
          <a:p>
            <a:r>
              <a:rPr lang="en-US" dirty="0"/>
              <a:t>Feedback</a:t>
            </a:r>
            <a:endParaRPr lang="en-IN" dirty="0"/>
          </a:p>
        </p:txBody>
      </p:sp>
      <p:sp>
        <p:nvSpPr>
          <p:cNvPr id="3" name="Content Placeholder 2">
            <a:extLst>
              <a:ext uri="{FF2B5EF4-FFF2-40B4-BE49-F238E27FC236}">
                <a16:creationId xmlns:a16="http://schemas.microsoft.com/office/drawing/2014/main" id="{4CCE62D1-9425-1734-9762-850420FDC85C}"/>
              </a:ext>
            </a:extLst>
          </p:cNvPr>
          <p:cNvSpPr>
            <a:spLocks noGrp="1"/>
          </p:cNvSpPr>
          <p:nvPr>
            <p:ph idx="1"/>
          </p:nvPr>
        </p:nvSpPr>
        <p:spPr/>
        <p:txBody>
          <a:bodyPr/>
          <a:lstStyle/>
          <a:p>
            <a:pPr marL="0" indent="0" algn="just">
              <a:buNone/>
            </a:pPr>
            <a:r>
              <a:rPr lang="en-US" sz="1800" b="1" dirty="0"/>
              <a:t>Feedback</a:t>
            </a:r>
            <a:r>
              <a:rPr lang="en-US" sz="1800" dirty="0"/>
              <a:t> is said to exist in a dynamic system whenever the output of an element in the system influences in part the input applied to that particular element, thereby giving rise to one or more closed paths for the transmission of signals around the system. </a:t>
            </a:r>
          </a:p>
          <a:p>
            <a:pPr marL="0" indent="0" algn="just">
              <a:buNone/>
            </a:pPr>
            <a:r>
              <a:rPr lang="en-US" sz="1800" dirty="0"/>
              <a:t>Indeed, feedback occurs in almost every part of the nervous system of every animal. </a:t>
            </a:r>
          </a:p>
          <a:p>
            <a:pPr marL="0" indent="0" algn="just">
              <a:buNone/>
            </a:pPr>
            <a:r>
              <a:rPr lang="en-US" sz="1800" dirty="0"/>
              <a:t>Moreover, it plays a major role in the study of a special class of neural networks known as </a:t>
            </a:r>
            <a:r>
              <a:rPr lang="en-US" sz="1800" b="1" dirty="0"/>
              <a:t>recurrent networks.</a:t>
            </a:r>
            <a:endParaRPr lang="en-IN" sz="1800" b="1" dirty="0"/>
          </a:p>
        </p:txBody>
      </p:sp>
      <p:sp>
        <p:nvSpPr>
          <p:cNvPr id="6" name="Slide Number Placeholder 5">
            <a:extLst>
              <a:ext uri="{FF2B5EF4-FFF2-40B4-BE49-F238E27FC236}">
                <a16:creationId xmlns:a16="http://schemas.microsoft.com/office/drawing/2014/main" id="{CE415983-3354-0417-C573-697F300A649F}"/>
              </a:ext>
            </a:extLst>
          </p:cNvPr>
          <p:cNvSpPr>
            <a:spLocks noGrp="1"/>
          </p:cNvSpPr>
          <p:nvPr>
            <p:ph type="sldNum" sz="quarter" idx="12"/>
          </p:nvPr>
        </p:nvSpPr>
        <p:spPr/>
        <p:txBody>
          <a:bodyPr/>
          <a:lstStyle/>
          <a:p>
            <a:fld id="{BB2CE0DE-867F-455F-B20B-96D381B4AB71}" type="slidenum">
              <a:rPr lang="en-US" smtClean="0"/>
              <a:t>29</a:t>
            </a:fld>
            <a:endParaRPr lang="en-US"/>
          </a:p>
        </p:txBody>
      </p:sp>
    </p:spTree>
    <p:extLst>
      <p:ext uri="{BB962C8B-B14F-4D97-AF65-F5344CB8AC3E}">
        <p14:creationId xmlns:p14="http://schemas.microsoft.com/office/powerpoint/2010/main" val="177886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A208-B0EC-0856-17FC-10FFF9759B33}"/>
              </a:ext>
            </a:extLst>
          </p:cNvPr>
          <p:cNvSpPr>
            <a:spLocks noGrp="1"/>
          </p:cNvSpPr>
          <p:nvPr>
            <p:ph type="title"/>
          </p:nvPr>
        </p:nvSpPr>
        <p:spPr/>
        <p:txBody>
          <a:bodyPr/>
          <a:lstStyle/>
          <a:p>
            <a:r>
              <a:rPr lang="en-IN" sz="2800" dirty="0"/>
              <a:t>Introduction to Artificial Neural Network</a:t>
            </a:r>
          </a:p>
        </p:txBody>
      </p:sp>
      <p:sp>
        <p:nvSpPr>
          <p:cNvPr id="3" name="Content Placeholder 2">
            <a:extLst>
              <a:ext uri="{FF2B5EF4-FFF2-40B4-BE49-F238E27FC236}">
                <a16:creationId xmlns:a16="http://schemas.microsoft.com/office/drawing/2014/main" id="{E39A827C-700E-A340-185D-7B9EB21127CE}"/>
              </a:ext>
            </a:extLst>
          </p:cNvPr>
          <p:cNvSpPr>
            <a:spLocks noGrp="1"/>
          </p:cNvSpPr>
          <p:nvPr>
            <p:ph idx="1"/>
          </p:nvPr>
        </p:nvSpPr>
        <p:spPr/>
        <p:txBody>
          <a:bodyPr/>
          <a:lstStyle/>
          <a:p>
            <a:r>
              <a:rPr lang="en-US" sz="1800" dirty="0"/>
              <a:t>An Artificial Neural Network (ANN) is an information-processing system inspired by the functioning of the biological nervous system, particularly the human brain.</a:t>
            </a:r>
            <a:br>
              <a:rPr lang="en-US" sz="1800" dirty="0"/>
            </a:br>
            <a:endParaRPr lang="en-US" sz="1800" dirty="0"/>
          </a:p>
          <a:p>
            <a:r>
              <a:rPr lang="en-US" sz="1800" dirty="0"/>
              <a:t>It attempts to imitate only the fundamental working principles of the brain rather than its complete complexity.</a:t>
            </a:r>
            <a:br>
              <a:rPr lang="en-US" sz="1800" dirty="0"/>
            </a:br>
            <a:endParaRPr lang="en-US" sz="1800" dirty="0"/>
          </a:p>
          <a:p>
            <a:r>
              <a:rPr lang="en-US" sz="1800" dirty="0"/>
              <a:t>An ANN consists of many interconnected processing elements called neurons that operate together to solve specific tasks.</a:t>
            </a:r>
            <a:br>
              <a:rPr lang="en-US" sz="1800" dirty="0"/>
            </a:br>
            <a:endParaRPr lang="en-US" sz="1800" dirty="0"/>
          </a:p>
          <a:p>
            <a:r>
              <a:rPr lang="en-US" sz="1800" dirty="0"/>
              <a:t>Similar to humans, an ANN learns from examples through a training process.</a:t>
            </a:r>
            <a:br>
              <a:rPr lang="en-US" sz="1800" dirty="0"/>
            </a:br>
            <a:endParaRPr lang="en-US" sz="1800" dirty="0"/>
          </a:p>
          <a:p>
            <a:r>
              <a:rPr lang="en-US" sz="1800" dirty="0"/>
              <a:t>Once trained, the network can be applied to particular problems such as spam detection, face recognition, and pattern recognition.</a:t>
            </a:r>
            <a:endParaRPr lang="en-IN" sz="1800" dirty="0"/>
          </a:p>
        </p:txBody>
      </p:sp>
      <p:sp>
        <p:nvSpPr>
          <p:cNvPr id="6" name="Slide Number Placeholder 5">
            <a:extLst>
              <a:ext uri="{FF2B5EF4-FFF2-40B4-BE49-F238E27FC236}">
                <a16:creationId xmlns:a16="http://schemas.microsoft.com/office/drawing/2014/main" id="{DD66B179-14BE-44AA-DA64-9D20F7BF2DF3}"/>
              </a:ext>
            </a:extLst>
          </p:cNvPr>
          <p:cNvSpPr>
            <a:spLocks noGrp="1"/>
          </p:cNvSpPr>
          <p:nvPr>
            <p:ph type="sldNum" sz="quarter" idx="12"/>
          </p:nvPr>
        </p:nvSpPr>
        <p:spPr/>
        <p:txBody>
          <a:bodyPr/>
          <a:lstStyle/>
          <a:p>
            <a:fld id="{BB2CE0DE-867F-455F-B20B-96D381B4AB71}" type="slidenum">
              <a:rPr lang="en-US" smtClean="0"/>
              <a:t>3</a:t>
            </a:fld>
            <a:endParaRPr lang="en-US"/>
          </a:p>
        </p:txBody>
      </p:sp>
    </p:spTree>
    <p:extLst>
      <p:ext uri="{BB962C8B-B14F-4D97-AF65-F5344CB8AC3E}">
        <p14:creationId xmlns:p14="http://schemas.microsoft.com/office/powerpoint/2010/main" val="2160172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07529-661F-B848-B615-3E9EC4CBB982}"/>
              </a:ext>
            </a:extLst>
          </p:cNvPr>
          <p:cNvSpPr>
            <a:spLocks noGrp="1"/>
          </p:cNvSpPr>
          <p:nvPr>
            <p:ph type="title"/>
          </p:nvPr>
        </p:nvSpPr>
        <p:spPr/>
        <p:txBody>
          <a:bodyPr/>
          <a:lstStyle/>
          <a:p>
            <a:r>
              <a:rPr lang="en-US" dirty="0"/>
              <a:t>Feedback</a:t>
            </a:r>
            <a:endParaRPr lang="en-IN" dirty="0"/>
          </a:p>
        </p:txBody>
      </p:sp>
      <p:sp>
        <p:nvSpPr>
          <p:cNvPr id="3" name="Content Placeholder 2">
            <a:extLst>
              <a:ext uri="{FF2B5EF4-FFF2-40B4-BE49-F238E27FC236}">
                <a16:creationId xmlns:a16="http://schemas.microsoft.com/office/drawing/2014/main" id="{C5BD45C3-47B8-0526-8593-4716D7A1820B}"/>
              </a:ext>
            </a:extLst>
          </p:cNvPr>
          <p:cNvSpPr>
            <a:spLocks noGrp="1"/>
          </p:cNvSpPr>
          <p:nvPr>
            <p:ph idx="1"/>
          </p:nvPr>
        </p:nvSpPr>
        <p:spPr/>
        <p:txBody>
          <a:bodyPr/>
          <a:lstStyle/>
          <a:p>
            <a:pPr marL="0" indent="0">
              <a:buNone/>
            </a:pPr>
            <a:r>
              <a:rPr lang="en-US" sz="2000" dirty="0"/>
              <a:t>Signal-flow graph of a single-loop feedback system</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Input signal </a:t>
            </a:r>
            <a:r>
              <a:rPr lang="en-US" sz="2000" dirty="0" err="1"/>
              <a:t>x</a:t>
            </a:r>
            <a:r>
              <a:rPr lang="en-US" sz="2000" baseline="-25000" dirty="0" err="1"/>
              <a:t>j</a:t>
            </a:r>
            <a:r>
              <a:rPr lang="en-US" sz="2000" dirty="0"/>
              <a:t> (n), internal signal </a:t>
            </a:r>
            <a:r>
              <a:rPr lang="en-US" sz="2000" dirty="0" err="1"/>
              <a:t>x’</a:t>
            </a:r>
            <a:r>
              <a:rPr lang="en-US" sz="2000" baseline="-25000" dirty="0" err="1"/>
              <a:t>j</a:t>
            </a:r>
            <a:r>
              <a:rPr lang="en-US" sz="2000" dirty="0"/>
              <a:t> (n), and output signal </a:t>
            </a:r>
            <a:r>
              <a:rPr lang="en-US" sz="2000" dirty="0" err="1"/>
              <a:t>y</a:t>
            </a:r>
            <a:r>
              <a:rPr lang="en-US" sz="2000" baseline="-25000" dirty="0" err="1"/>
              <a:t>k</a:t>
            </a:r>
            <a:r>
              <a:rPr lang="en-US" sz="2000" dirty="0"/>
              <a:t>(n) are functions of the discrete-time variable n. </a:t>
            </a:r>
          </a:p>
          <a:p>
            <a:pPr marL="0" indent="0">
              <a:buNone/>
            </a:pPr>
            <a:endParaRPr lang="en-US" sz="2000" dirty="0"/>
          </a:p>
          <a:p>
            <a:pPr marL="0" indent="0">
              <a:buNone/>
            </a:pPr>
            <a:r>
              <a:rPr lang="en-US" sz="2000" dirty="0"/>
              <a:t>The system is assumed to be </a:t>
            </a:r>
            <a:r>
              <a:rPr lang="en-US" sz="2000" b="1" dirty="0"/>
              <a:t>linear</a:t>
            </a:r>
            <a:r>
              <a:rPr lang="en-US" sz="2000" dirty="0"/>
              <a:t>, consisting of </a:t>
            </a:r>
          </a:p>
          <a:p>
            <a:pPr marL="0" indent="0">
              <a:buNone/>
            </a:pPr>
            <a:r>
              <a:rPr lang="en-US" sz="2000" dirty="0"/>
              <a:t>a </a:t>
            </a:r>
            <a:r>
              <a:rPr lang="en-US" sz="2000" dirty="0">
                <a:solidFill>
                  <a:srgbClr val="C00000"/>
                </a:solidFill>
              </a:rPr>
              <a:t>forward path </a:t>
            </a:r>
            <a:r>
              <a:rPr lang="en-US" sz="2000" dirty="0"/>
              <a:t>and a </a:t>
            </a:r>
            <a:r>
              <a:rPr lang="en-US" sz="2000" dirty="0">
                <a:solidFill>
                  <a:srgbClr val="C00000"/>
                </a:solidFill>
              </a:rPr>
              <a:t>feedback path </a:t>
            </a:r>
            <a:r>
              <a:rPr lang="en-US" sz="2000" dirty="0"/>
              <a:t>that are characterized by the “operators” A and B, respectively.</a:t>
            </a:r>
            <a:endParaRPr lang="en-IN" sz="2000" dirty="0"/>
          </a:p>
        </p:txBody>
      </p:sp>
      <p:sp>
        <p:nvSpPr>
          <p:cNvPr id="6" name="Slide Number Placeholder 5">
            <a:extLst>
              <a:ext uri="{FF2B5EF4-FFF2-40B4-BE49-F238E27FC236}">
                <a16:creationId xmlns:a16="http://schemas.microsoft.com/office/drawing/2014/main" id="{0A5D4EE9-E65D-3825-5D6F-BDFB6372B33E}"/>
              </a:ext>
            </a:extLst>
          </p:cNvPr>
          <p:cNvSpPr>
            <a:spLocks noGrp="1"/>
          </p:cNvSpPr>
          <p:nvPr>
            <p:ph type="sldNum" sz="quarter" idx="12"/>
          </p:nvPr>
        </p:nvSpPr>
        <p:spPr/>
        <p:txBody>
          <a:bodyPr/>
          <a:lstStyle/>
          <a:p>
            <a:fld id="{BB2CE0DE-867F-455F-B20B-96D381B4AB71}" type="slidenum">
              <a:rPr lang="en-US" smtClean="0"/>
              <a:t>30</a:t>
            </a:fld>
            <a:endParaRPr lang="en-US"/>
          </a:p>
        </p:txBody>
      </p:sp>
      <p:pic>
        <p:nvPicPr>
          <p:cNvPr id="8" name="Picture 7">
            <a:extLst>
              <a:ext uri="{FF2B5EF4-FFF2-40B4-BE49-F238E27FC236}">
                <a16:creationId xmlns:a16="http://schemas.microsoft.com/office/drawing/2014/main" id="{BC9F3608-2738-D3A9-60CE-643654E1295B}"/>
              </a:ext>
            </a:extLst>
          </p:cNvPr>
          <p:cNvPicPr>
            <a:picLocks noChangeAspect="1"/>
          </p:cNvPicPr>
          <p:nvPr/>
        </p:nvPicPr>
        <p:blipFill>
          <a:blip r:embed="rId2"/>
          <a:stretch>
            <a:fillRect/>
          </a:stretch>
        </p:blipFill>
        <p:spPr>
          <a:xfrm>
            <a:off x="3200401" y="1981200"/>
            <a:ext cx="4618007" cy="1676400"/>
          </a:xfrm>
          <a:prstGeom prst="rect">
            <a:avLst/>
          </a:prstGeom>
        </p:spPr>
      </p:pic>
      <p:sp>
        <p:nvSpPr>
          <p:cNvPr id="9" name="TextBox 8">
            <a:extLst>
              <a:ext uri="{FF2B5EF4-FFF2-40B4-BE49-F238E27FC236}">
                <a16:creationId xmlns:a16="http://schemas.microsoft.com/office/drawing/2014/main" id="{5BBA4B43-67CB-381C-EB8E-E54E841765D4}"/>
              </a:ext>
            </a:extLst>
          </p:cNvPr>
          <p:cNvSpPr txBox="1"/>
          <p:nvPr/>
        </p:nvSpPr>
        <p:spPr>
          <a:xfrm>
            <a:off x="2895601" y="4038600"/>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154284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6B246-1BC6-8462-713F-0A2A3CC78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089E3F-008E-9DCF-15B7-69E5CACA46DD}"/>
              </a:ext>
            </a:extLst>
          </p:cNvPr>
          <p:cNvSpPr>
            <a:spLocks noGrp="1"/>
          </p:cNvSpPr>
          <p:nvPr>
            <p:ph type="title"/>
          </p:nvPr>
        </p:nvSpPr>
        <p:spPr/>
        <p:txBody>
          <a:bodyPr/>
          <a:lstStyle/>
          <a:p>
            <a:r>
              <a:rPr lang="en-US" dirty="0"/>
              <a:t>Feedback</a:t>
            </a:r>
            <a:endParaRPr lang="en-IN" dirty="0"/>
          </a:p>
        </p:txBody>
      </p:sp>
      <p:sp>
        <p:nvSpPr>
          <p:cNvPr id="3" name="Content Placeholder 2">
            <a:extLst>
              <a:ext uri="{FF2B5EF4-FFF2-40B4-BE49-F238E27FC236}">
                <a16:creationId xmlns:a16="http://schemas.microsoft.com/office/drawing/2014/main" id="{1232DA8B-1F0C-BA53-9BA8-FA0B85B0514E}"/>
              </a:ext>
            </a:extLst>
          </p:cNvPr>
          <p:cNvSpPr>
            <a:spLocks noGrp="1"/>
          </p:cNvSpPr>
          <p:nvPr>
            <p:ph idx="1"/>
          </p:nvPr>
        </p:nvSpPr>
        <p:spPr/>
        <p:txBody>
          <a:bodyPr/>
          <a:lstStyle/>
          <a:p>
            <a:pPr marL="0" indent="0">
              <a:buNone/>
            </a:pPr>
            <a:r>
              <a:rPr lang="en-US" sz="2000" dirty="0"/>
              <a:t>Signal-flow graph of a single-loop feedback system</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6" name="Slide Number Placeholder 5">
            <a:extLst>
              <a:ext uri="{FF2B5EF4-FFF2-40B4-BE49-F238E27FC236}">
                <a16:creationId xmlns:a16="http://schemas.microsoft.com/office/drawing/2014/main" id="{3D99BEEB-630A-583A-F2C6-4162C3544C0A}"/>
              </a:ext>
            </a:extLst>
          </p:cNvPr>
          <p:cNvSpPr>
            <a:spLocks noGrp="1"/>
          </p:cNvSpPr>
          <p:nvPr>
            <p:ph type="sldNum" sz="quarter" idx="12"/>
          </p:nvPr>
        </p:nvSpPr>
        <p:spPr/>
        <p:txBody>
          <a:bodyPr/>
          <a:lstStyle/>
          <a:p>
            <a:fld id="{BB2CE0DE-867F-455F-B20B-96D381B4AB71}" type="slidenum">
              <a:rPr lang="en-US" smtClean="0"/>
              <a:t>31</a:t>
            </a:fld>
            <a:endParaRPr lang="en-US"/>
          </a:p>
        </p:txBody>
      </p:sp>
      <p:pic>
        <p:nvPicPr>
          <p:cNvPr id="8" name="Picture 7">
            <a:extLst>
              <a:ext uri="{FF2B5EF4-FFF2-40B4-BE49-F238E27FC236}">
                <a16:creationId xmlns:a16="http://schemas.microsoft.com/office/drawing/2014/main" id="{713678CB-AD1E-008E-7F04-A3D58647B35C}"/>
              </a:ext>
            </a:extLst>
          </p:cNvPr>
          <p:cNvPicPr>
            <a:picLocks noChangeAspect="1"/>
          </p:cNvPicPr>
          <p:nvPr/>
        </p:nvPicPr>
        <p:blipFill>
          <a:blip r:embed="rId2"/>
          <a:stretch>
            <a:fillRect/>
          </a:stretch>
        </p:blipFill>
        <p:spPr>
          <a:xfrm>
            <a:off x="3124201" y="1676400"/>
            <a:ext cx="4618007" cy="1676400"/>
          </a:xfrm>
          <a:prstGeom prst="rect">
            <a:avLst/>
          </a:prstGeom>
        </p:spPr>
      </p:pic>
      <p:sp>
        <p:nvSpPr>
          <p:cNvPr id="9" name="TextBox 8">
            <a:extLst>
              <a:ext uri="{FF2B5EF4-FFF2-40B4-BE49-F238E27FC236}">
                <a16:creationId xmlns:a16="http://schemas.microsoft.com/office/drawing/2014/main" id="{A89233D6-03CC-FA09-DC9E-687D46A36F60}"/>
              </a:ext>
            </a:extLst>
          </p:cNvPr>
          <p:cNvSpPr txBox="1"/>
          <p:nvPr/>
        </p:nvSpPr>
        <p:spPr>
          <a:xfrm>
            <a:off x="2895601" y="4038600"/>
            <a:ext cx="184731" cy="369332"/>
          </a:xfrm>
          <a:prstGeom prst="rect">
            <a:avLst/>
          </a:prstGeom>
          <a:noFill/>
        </p:spPr>
        <p:txBody>
          <a:bodyPr wrap="none" rtlCol="0">
            <a:spAutoFit/>
          </a:bodyPr>
          <a:lstStyle/>
          <a:p>
            <a:endParaRPr lang="en-IN" dirty="0"/>
          </a:p>
        </p:txBody>
      </p:sp>
      <p:pic>
        <p:nvPicPr>
          <p:cNvPr id="10" name="Picture 9">
            <a:extLst>
              <a:ext uri="{FF2B5EF4-FFF2-40B4-BE49-F238E27FC236}">
                <a16:creationId xmlns:a16="http://schemas.microsoft.com/office/drawing/2014/main" id="{E5EF7AA7-7BCB-27F7-F3F1-28FA9C0DFAD3}"/>
              </a:ext>
            </a:extLst>
          </p:cNvPr>
          <p:cNvPicPr>
            <a:picLocks noChangeAspect="1"/>
          </p:cNvPicPr>
          <p:nvPr/>
        </p:nvPicPr>
        <p:blipFill>
          <a:blip r:embed="rId3"/>
          <a:stretch>
            <a:fillRect/>
          </a:stretch>
        </p:blipFill>
        <p:spPr>
          <a:xfrm>
            <a:off x="3557234" y="3581336"/>
            <a:ext cx="4645024" cy="1676400"/>
          </a:xfrm>
          <a:prstGeom prst="rect">
            <a:avLst/>
          </a:prstGeom>
        </p:spPr>
      </p:pic>
    </p:spTree>
    <p:extLst>
      <p:ext uri="{BB962C8B-B14F-4D97-AF65-F5344CB8AC3E}">
        <p14:creationId xmlns:p14="http://schemas.microsoft.com/office/powerpoint/2010/main" val="1120317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417DA-476C-AE34-92CC-AE337D5BB3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2C38A-5A94-B021-49EA-3F839D1EF08F}"/>
              </a:ext>
            </a:extLst>
          </p:cNvPr>
          <p:cNvSpPr>
            <a:spLocks noGrp="1"/>
          </p:cNvSpPr>
          <p:nvPr>
            <p:ph type="title"/>
          </p:nvPr>
        </p:nvSpPr>
        <p:spPr/>
        <p:txBody>
          <a:bodyPr/>
          <a:lstStyle/>
          <a:p>
            <a:r>
              <a:rPr lang="en-US" dirty="0"/>
              <a:t>Feedback</a:t>
            </a:r>
            <a:endParaRPr lang="en-IN" dirty="0"/>
          </a:p>
        </p:txBody>
      </p:sp>
      <p:sp>
        <p:nvSpPr>
          <p:cNvPr id="6" name="Slide Number Placeholder 5">
            <a:extLst>
              <a:ext uri="{FF2B5EF4-FFF2-40B4-BE49-F238E27FC236}">
                <a16:creationId xmlns:a16="http://schemas.microsoft.com/office/drawing/2014/main" id="{34B3E356-7EDC-8AF0-3903-2247F548A8E7}"/>
              </a:ext>
            </a:extLst>
          </p:cNvPr>
          <p:cNvSpPr>
            <a:spLocks noGrp="1"/>
          </p:cNvSpPr>
          <p:nvPr>
            <p:ph type="sldNum" sz="quarter" idx="12"/>
          </p:nvPr>
        </p:nvSpPr>
        <p:spPr/>
        <p:txBody>
          <a:bodyPr/>
          <a:lstStyle/>
          <a:p>
            <a:fld id="{BB2CE0DE-867F-455F-B20B-96D381B4AB71}" type="slidenum">
              <a:rPr lang="en-US" smtClean="0"/>
              <a:t>32</a:t>
            </a:fld>
            <a:endParaRPr lang="en-US"/>
          </a:p>
        </p:txBody>
      </p:sp>
      <p:pic>
        <p:nvPicPr>
          <p:cNvPr id="8" name="Picture 7">
            <a:extLst>
              <a:ext uri="{FF2B5EF4-FFF2-40B4-BE49-F238E27FC236}">
                <a16:creationId xmlns:a16="http://schemas.microsoft.com/office/drawing/2014/main" id="{979370F3-2D92-F822-2CFA-F4DFF2AA2205}"/>
              </a:ext>
            </a:extLst>
          </p:cNvPr>
          <p:cNvPicPr>
            <a:picLocks noChangeAspect="1"/>
          </p:cNvPicPr>
          <p:nvPr/>
        </p:nvPicPr>
        <p:blipFill>
          <a:blip r:embed="rId2"/>
          <a:stretch>
            <a:fillRect/>
          </a:stretch>
        </p:blipFill>
        <p:spPr>
          <a:xfrm>
            <a:off x="1766012" y="855547"/>
            <a:ext cx="4153970" cy="1507948"/>
          </a:xfrm>
          <a:prstGeom prst="rect">
            <a:avLst/>
          </a:prstGeom>
        </p:spPr>
      </p:pic>
      <p:sp>
        <p:nvSpPr>
          <p:cNvPr id="9" name="TextBox 8">
            <a:extLst>
              <a:ext uri="{FF2B5EF4-FFF2-40B4-BE49-F238E27FC236}">
                <a16:creationId xmlns:a16="http://schemas.microsoft.com/office/drawing/2014/main" id="{665506BF-0177-7EB7-297B-3CC634A6F905}"/>
              </a:ext>
            </a:extLst>
          </p:cNvPr>
          <p:cNvSpPr txBox="1"/>
          <p:nvPr/>
        </p:nvSpPr>
        <p:spPr>
          <a:xfrm>
            <a:off x="2895601" y="4038600"/>
            <a:ext cx="184731" cy="369332"/>
          </a:xfrm>
          <a:prstGeom prst="rect">
            <a:avLst/>
          </a:prstGeom>
          <a:noFill/>
        </p:spPr>
        <p:txBody>
          <a:bodyPr wrap="none" rtlCol="0">
            <a:spAutoFit/>
          </a:bodyPr>
          <a:lstStyle/>
          <a:p>
            <a:endParaRPr lang="en-IN" dirty="0"/>
          </a:p>
        </p:txBody>
      </p:sp>
      <p:pic>
        <p:nvPicPr>
          <p:cNvPr id="10" name="Picture 9">
            <a:extLst>
              <a:ext uri="{FF2B5EF4-FFF2-40B4-BE49-F238E27FC236}">
                <a16:creationId xmlns:a16="http://schemas.microsoft.com/office/drawing/2014/main" id="{2B21E3DD-CD7B-B62C-777D-EF88118C29EA}"/>
              </a:ext>
            </a:extLst>
          </p:cNvPr>
          <p:cNvPicPr>
            <a:picLocks noChangeAspect="1"/>
          </p:cNvPicPr>
          <p:nvPr/>
        </p:nvPicPr>
        <p:blipFill>
          <a:blip r:embed="rId3"/>
          <a:stretch>
            <a:fillRect/>
          </a:stretch>
        </p:blipFill>
        <p:spPr>
          <a:xfrm>
            <a:off x="1881382" y="2515746"/>
            <a:ext cx="4038600" cy="1457540"/>
          </a:xfrm>
          <a:prstGeom prst="rect">
            <a:avLst/>
          </a:prstGeom>
        </p:spPr>
      </p:pic>
      <p:pic>
        <p:nvPicPr>
          <p:cNvPr id="12" name="Picture 11">
            <a:extLst>
              <a:ext uri="{FF2B5EF4-FFF2-40B4-BE49-F238E27FC236}">
                <a16:creationId xmlns:a16="http://schemas.microsoft.com/office/drawing/2014/main" id="{BD89EB27-AB1E-AE16-0CA7-19140912A94F}"/>
              </a:ext>
            </a:extLst>
          </p:cNvPr>
          <p:cNvPicPr>
            <a:picLocks noChangeAspect="1"/>
          </p:cNvPicPr>
          <p:nvPr/>
        </p:nvPicPr>
        <p:blipFill>
          <a:blip r:embed="rId4"/>
          <a:srcRect t="59328"/>
          <a:stretch>
            <a:fillRect/>
          </a:stretch>
        </p:blipFill>
        <p:spPr>
          <a:xfrm>
            <a:off x="1881383" y="4615192"/>
            <a:ext cx="3504519" cy="744219"/>
          </a:xfrm>
          <a:prstGeom prst="rect">
            <a:avLst/>
          </a:prstGeom>
        </p:spPr>
      </p:pic>
      <p:sp>
        <p:nvSpPr>
          <p:cNvPr id="7" name="TextBox 6">
            <a:extLst>
              <a:ext uri="{FF2B5EF4-FFF2-40B4-BE49-F238E27FC236}">
                <a16:creationId xmlns:a16="http://schemas.microsoft.com/office/drawing/2014/main" id="{7F43262B-4493-8DDF-FF6C-CED2352A5E95}"/>
              </a:ext>
            </a:extLst>
          </p:cNvPr>
          <p:cNvSpPr txBox="1"/>
          <p:nvPr/>
        </p:nvSpPr>
        <p:spPr>
          <a:xfrm>
            <a:off x="1914039" y="4178147"/>
            <a:ext cx="2489784" cy="369332"/>
          </a:xfrm>
          <a:prstGeom prst="rect">
            <a:avLst/>
          </a:prstGeom>
          <a:noFill/>
        </p:spPr>
        <p:txBody>
          <a:bodyPr wrap="none" rtlCol="0">
            <a:spAutoFit/>
          </a:bodyPr>
          <a:lstStyle/>
          <a:p>
            <a:r>
              <a:rPr lang="en-US" dirty="0"/>
              <a:t>Substitute for </a:t>
            </a:r>
            <a:r>
              <a:rPr lang="en-US" dirty="0" err="1"/>
              <a:t>x’</a:t>
            </a:r>
            <a:r>
              <a:rPr lang="en-US" baseline="-25000" dirty="0" err="1"/>
              <a:t>j</a:t>
            </a:r>
            <a:r>
              <a:rPr lang="en-US" dirty="0"/>
              <a:t>(n)</a:t>
            </a:r>
            <a:endParaRPr lang="en-IN" dirty="0"/>
          </a:p>
        </p:txBody>
      </p:sp>
    </p:spTree>
    <p:extLst>
      <p:ext uri="{BB962C8B-B14F-4D97-AF65-F5344CB8AC3E}">
        <p14:creationId xmlns:p14="http://schemas.microsoft.com/office/powerpoint/2010/main" val="4227135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64C4B-714F-A040-5925-D38A10D41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28552C-070C-A7BE-8254-6222EBD9ABE5}"/>
              </a:ext>
            </a:extLst>
          </p:cNvPr>
          <p:cNvSpPr>
            <a:spLocks noGrp="1"/>
          </p:cNvSpPr>
          <p:nvPr>
            <p:ph type="title"/>
          </p:nvPr>
        </p:nvSpPr>
        <p:spPr/>
        <p:txBody>
          <a:bodyPr/>
          <a:lstStyle/>
          <a:p>
            <a:r>
              <a:rPr lang="en-US" dirty="0"/>
              <a:t>Feedback</a:t>
            </a:r>
            <a:endParaRPr lang="en-IN" dirty="0"/>
          </a:p>
        </p:txBody>
      </p:sp>
      <p:sp>
        <p:nvSpPr>
          <p:cNvPr id="3" name="Content Placeholder 2">
            <a:extLst>
              <a:ext uri="{FF2B5EF4-FFF2-40B4-BE49-F238E27FC236}">
                <a16:creationId xmlns:a16="http://schemas.microsoft.com/office/drawing/2014/main" id="{52C4B836-91FB-8583-F7A7-52C53D317E94}"/>
              </a:ext>
            </a:extLst>
          </p:cNvPr>
          <p:cNvSpPr>
            <a:spLocks noGrp="1"/>
          </p:cNvSpPr>
          <p:nvPr>
            <p:ph idx="1"/>
          </p:nvPr>
        </p:nvSpPr>
        <p:spPr/>
        <p:txBody>
          <a:body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6" name="Slide Number Placeholder 5">
            <a:extLst>
              <a:ext uri="{FF2B5EF4-FFF2-40B4-BE49-F238E27FC236}">
                <a16:creationId xmlns:a16="http://schemas.microsoft.com/office/drawing/2014/main" id="{2A57CE38-592F-D2F5-0BCF-AD55751F1EAF}"/>
              </a:ext>
            </a:extLst>
          </p:cNvPr>
          <p:cNvSpPr>
            <a:spLocks noGrp="1"/>
          </p:cNvSpPr>
          <p:nvPr>
            <p:ph type="sldNum" sz="quarter" idx="12"/>
          </p:nvPr>
        </p:nvSpPr>
        <p:spPr/>
        <p:txBody>
          <a:bodyPr/>
          <a:lstStyle/>
          <a:p>
            <a:fld id="{BB2CE0DE-867F-455F-B20B-96D381B4AB71}" type="slidenum">
              <a:rPr lang="en-US" smtClean="0"/>
              <a:t>33</a:t>
            </a:fld>
            <a:endParaRPr lang="en-US"/>
          </a:p>
        </p:txBody>
      </p:sp>
      <p:pic>
        <p:nvPicPr>
          <p:cNvPr id="8" name="Picture 7">
            <a:extLst>
              <a:ext uri="{FF2B5EF4-FFF2-40B4-BE49-F238E27FC236}">
                <a16:creationId xmlns:a16="http://schemas.microsoft.com/office/drawing/2014/main" id="{4E6D2F57-04FF-BB8B-58DA-23B4E660C6E0}"/>
              </a:ext>
            </a:extLst>
          </p:cNvPr>
          <p:cNvPicPr>
            <a:picLocks noChangeAspect="1"/>
          </p:cNvPicPr>
          <p:nvPr/>
        </p:nvPicPr>
        <p:blipFill>
          <a:blip r:embed="rId2"/>
          <a:stretch>
            <a:fillRect/>
          </a:stretch>
        </p:blipFill>
        <p:spPr>
          <a:xfrm>
            <a:off x="1766012" y="855547"/>
            <a:ext cx="4153970" cy="1507948"/>
          </a:xfrm>
          <a:prstGeom prst="rect">
            <a:avLst/>
          </a:prstGeom>
        </p:spPr>
      </p:pic>
      <p:sp>
        <p:nvSpPr>
          <p:cNvPr id="9" name="TextBox 8">
            <a:extLst>
              <a:ext uri="{FF2B5EF4-FFF2-40B4-BE49-F238E27FC236}">
                <a16:creationId xmlns:a16="http://schemas.microsoft.com/office/drawing/2014/main" id="{83B69F43-7AE7-8796-DE7C-EB4024DCCD78}"/>
              </a:ext>
            </a:extLst>
          </p:cNvPr>
          <p:cNvSpPr txBox="1"/>
          <p:nvPr/>
        </p:nvSpPr>
        <p:spPr>
          <a:xfrm>
            <a:off x="2895601" y="4038600"/>
            <a:ext cx="184731" cy="369332"/>
          </a:xfrm>
          <a:prstGeom prst="rect">
            <a:avLst/>
          </a:prstGeom>
          <a:noFill/>
        </p:spPr>
        <p:txBody>
          <a:bodyPr wrap="none" rtlCol="0">
            <a:spAutoFit/>
          </a:bodyPr>
          <a:lstStyle/>
          <a:p>
            <a:endParaRPr lang="en-IN" dirty="0"/>
          </a:p>
        </p:txBody>
      </p:sp>
      <p:pic>
        <p:nvPicPr>
          <p:cNvPr id="10" name="Picture 9">
            <a:extLst>
              <a:ext uri="{FF2B5EF4-FFF2-40B4-BE49-F238E27FC236}">
                <a16:creationId xmlns:a16="http://schemas.microsoft.com/office/drawing/2014/main" id="{F24CBFCE-6739-E736-D95A-608A752BCD04}"/>
              </a:ext>
            </a:extLst>
          </p:cNvPr>
          <p:cNvPicPr>
            <a:picLocks noChangeAspect="1"/>
          </p:cNvPicPr>
          <p:nvPr/>
        </p:nvPicPr>
        <p:blipFill>
          <a:blip r:embed="rId3"/>
          <a:stretch>
            <a:fillRect/>
          </a:stretch>
        </p:blipFill>
        <p:spPr>
          <a:xfrm>
            <a:off x="1881382" y="2515746"/>
            <a:ext cx="4038600" cy="1457540"/>
          </a:xfrm>
          <a:prstGeom prst="rect">
            <a:avLst/>
          </a:prstGeom>
        </p:spPr>
      </p:pic>
      <p:pic>
        <p:nvPicPr>
          <p:cNvPr id="12" name="Picture 11">
            <a:extLst>
              <a:ext uri="{FF2B5EF4-FFF2-40B4-BE49-F238E27FC236}">
                <a16:creationId xmlns:a16="http://schemas.microsoft.com/office/drawing/2014/main" id="{4050D062-FD5E-B6A5-27D0-AF90F7B60EED}"/>
              </a:ext>
            </a:extLst>
          </p:cNvPr>
          <p:cNvPicPr>
            <a:picLocks noChangeAspect="1"/>
          </p:cNvPicPr>
          <p:nvPr/>
        </p:nvPicPr>
        <p:blipFill>
          <a:blip r:embed="rId4"/>
          <a:srcRect t="59328"/>
          <a:stretch>
            <a:fillRect/>
          </a:stretch>
        </p:blipFill>
        <p:spPr>
          <a:xfrm>
            <a:off x="1881383" y="4615192"/>
            <a:ext cx="3504519" cy="744219"/>
          </a:xfrm>
          <a:prstGeom prst="rect">
            <a:avLst/>
          </a:prstGeom>
        </p:spPr>
      </p:pic>
      <p:sp>
        <p:nvSpPr>
          <p:cNvPr id="7" name="TextBox 6">
            <a:extLst>
              <a:ext uri="{FF2B5EF4-FFF2-40B4-BE49-F238E27FC236}">
                <a16:creationId xmlns:a16="http://schemas.microsoft.com/office/drawing/2014/main" id="{032C670C-7B65-CB86-CE37-4AC55A43126D}"/>
              </a:ext>
            </a:extLst>
          </p:cNvPr>
          <p:cNvSpPr txBox="1"/>
          <p:nvPr/>
        </p:nvSpPr>
        <p:spPr>
          <a:xfrm>
            <a:off x="1914039" y="4178147"/>
            <a:ext cx="2489784" cy="369332"/>
          </a:xfrm>
          <a:prstGeom prst="rect">
            <a:avLst/>
          </a:prstGeom>
          <a:noFill/>
        </p:spPr>
        <p:txBody>
          <a:bodyPr wrap="none" rtlCol="0">
            <a:spAutoFit/>
          </a:bodyPr>
          <a:lstStyle/>
          <a:p>
            <a:r>
              <a:rPr lang="en-US" dirty="0"/>
              <a:t>Substitute for </a:t>
            </a:r>
            <a:r>
              <a:rPr lang="en-US" dirty="0" err="1"/>
              <a:t>x’j</a:t>
            </a:r>
            <a:r>
              <a:rPr lang="en-US" dirty="0"/>
              <a:t>(n)</a:t>
            </a:r>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30E817-DD61-A412-1CF2-B4E12C44BCB4}"/>
                  </a:ext>
                </a:extLst>
              </p:cNvPr>
              <p:cNvSpPr txBox="1"/>
              <p:nvPr/>
            </p:nvSpPr>
            <p:spPr>
              <a:xfrm>
                <a:off x="6298058" y="5618852"/>
                <a:ext cx="3407471" cy="1015663"/>
              </a:xfrm>
              <a:prstGeom prst="rect">
                <a:avLst/>
              </a:prstGeom>
              <a:noFill/>
            </p:spPr>
            <p:txBody>
              <a:bodyPr wrap="none" rtlCol="0">
                <a:spAutoFit/>
              </a:bodyPr>
              <a:lstStyle/>
              <a:p>
                <a:r>
                  <a:rPr lang="en-IN" dirty="0"/>
                  <a:t>Since </a:t>
                </a:r>
                <a14:m>
                  <m:oMath xmlns:m="http://schemas.openxmlformats.org/officeDocument/2006/math">
                    <m:r>
                      <a:rPr lang="en-IN" i="1">
                        <a:latin typeface="Cambria Math" panose="02040503050406030204" pitchFamily="18" charset="0"/>
                      </a:rPr>
                      <m:t>𝐴</m:t>
                    </m:r>
                  </m:oMath>
                </a14:m>
                <a:r>
                  <a:rPr lang="en-IN" dirty="0"/>
                  <a:t> is linear:</a:t>
                </a:r>
              </a:p>
              <a:p>
                <a:pPr/>
                <a14:m>
                  <m:oMathPara xmlns:m="http://schemas.openxmlformats.org/officeDocument/2006/math">
                    <m:oMathParaPr>
                      <m:jc m:val="centerGroup"/>
                    </m:oMathParaPr>
                    <m:oMath xmlns:m="http://schemas.openxmlformats.org/officeDocument/2006/math">
                      <m:r>
                        <a:rPr lang="en-IN" sz="2400" i="1">
                          <a:latin typeface="Cambria Math" panose="02040503050406030204" pitchFamily="18" charset="0"/>
                        </a:rPr>
                        <m:t>𝐴</m:t>
                      </m:r>
                      <m:d>
                        <m:dPr>
                          <m:begChr m:val="["/>
                          <m:endChr m:val="]"/>
                          <m:ctrlPr>
                            <a:rPr lang="ar-AE" sz="2400" i="1">
                              <a:latin typeface="Cambria Math" panose="02040503050406030204" pitchFamily="18" charset="0"/>
                            </a:rPr>
                          </m:ctrlPr>
                        </m:dPr>
                        <m:e>
                          <m:r>
                            <a:rPr lang="ar-AE" sz="2400" i="1">
                              <a:latin typeface="Cambria Math" panose="02040503050406030204" pitchFamily="18" charset="0"/>
                            </a:rPr>
                            <m:t>𝑎</m:t>
                          </m:r>
                          <m:r>
                            <a:rPr lang="ar-AE" sz="2400">
                              <a:latin typeface="Cambria Math" panose="02040503050406030204" pitchFamily="18" charset="0"/>
                            </a:rPr>
                            <m:t>+</m:t>
                          </m:r>
                          <m:r>
                            <a:rPr lang="ar-AE" sz="2400" i="1">
                              <a:latin typeface="Cambria Math" panose="02040503050406030204" pitchFamily="18" charset="0"/>
                            </a:rPr>
                            <m:t>𝑏</m:t>
                          </m:r>
                        </m:e>
                      </m:d>
                      <m:r>
                        <a:rPr lang="ar-AE" sz="2400">
                          <a:latin typeface="Cambria Math" panose="02040503050406030204" pitchFamily="18" charset="0"/>
                        </a:rPr>
                        <m:t>=</m:t>
                      </m:r>
                      <m:r>
                        <a:rPr lang="ar-AE" sz="2400" i="1">
                          <a:latin typeface="Cambria Math" panose="02040503050406030204" pitchFamily="18" charset="0"/>
                        </a:rPr>
                        <m:t>𝐴</m:t>
                      </m:r>
                      <m:d>
                        <m:dPr>
                          <m:begChr m:val="["/>
                          <m:endChr m:val="]"/>
                          <m:ctrlPr>
                            <a:rPr lang="ar-AE" sz="2400" i="1">
                              <a:latin typeface="Cambria Math" panose="02040503050406030204" pitchFamily="18" charset="0"/>
                            </a:rPr>
                          </m:ctrlPr>
                        </m:dPr>
                        <m:e>
                          <m:r>
                            <a:rPr lang="ar-AE" sz="2400" i="1">
                              <a:latin typeface="Cambria Math" panose="02040503050406030204" pitchFamily="18" charset="0"/>
                            </a:rPr>
                            <m:t>𝑎</m:t>
                          </m:r>
                        </m:e>
                      </m:d>
                      <m:r>
                        <a:rPr lang="ar-AE" sz="2400">
                          <a:latin typeface="Cambria Math" panose="02040503050406030204" pitchFamily="18" charset="0"/>
                        </a:rPr>
                        <m:t>+</m:t>
                      </m:r>
                      <m:r>
                        <a:rPr lang="ar-AE" sz="2400" i="1">
                          <a:latin typeface="Cambria Math" panose="02040503050406030204" pitchFamily="18" charset="0"/>
                        </a:rPr>
                        <m:t>𝐴</m:t>
                      </m:r>
                      <m:d>
                        <m:dPr>
                          <m:begChr m:val="["/>
                          <m:endChr m:val="]"/>
                          <m:ctrlPr>
                            <a:rPr lang="ar-AE" sz="2400" i="1">
                              <a:latin typeface="Cambria Math" panose="02040503050406030204" pitchFamily="18" charset="0"/>
                            </a:rPr>
                          </m:ctrlPr>
                        </m:dPr>
                        <m:e>
                          <m:r>
                            <a:rPr lang="ar-AE" sz="2400" i="1">
                              <a:latin typeface="Cambria Math" panose="02040503050406030204" pitchFamily="18" charset="0"/>
                            </a:rPr>
                            <m:t>𝑏</m:t>
                          </m:r>
                        </m:e>
                      </m:d>
                    </m:oMath>
                  </m:oMathPara>
                </a14:m>
                <a:endParaRPr lang="ar-AE" sz="2400" dirty="0"/>
              </a:p>
              <a:p>
                <a:endParaRPr lang="en-IN" dirty="0"/>
              </a:p>
            </p:txBody>
          </p:sp>
        </mc:Choice>
        <mc:Fallback xmlns="">
          <p:sp>
            <p:nvSpPr>
              <p:cNvPr id="11" name="TextBox 10">
                <a:extLst>
                  <a:ext uri="{FF2B5EF4-FFF2-40B4-BE49-F238E27FC236}">
                    <a16:creationId xmlns:a16="http://schemas.microsoft.com/office/drawing/2014/main" id="{3730E817-DD61-A412-1CF2-B4E12C44BCB4}"/>
                  </a:ext>
                </a:extLst>
              </p:cNvPr>
              <p:cNvSpPr txBox="1">
                <a:spLocks noRot="1" noChangeAspect="1" noMove="1" noResize="1" noEditPoints="1" noAdjustHandles="1" noChangeArrowheads="1" noChangeShapeType="1" noTextEdit="1"/>
              </p:cNvSpPr>
              <p:nvPr/>
            </p:nvSpPr>
            <p:spPr>
              <a:xfrm>
                <a:off x="6298058" y="5618852"/>
                <a:ext cx="3407471" cy="1015663"/>
              </a:xfrm>
              <a:prstGeom prst="rect">
                <a:avLst/>
              </a:prstGeom>
              <a:blipFill>
                <a:blip r:embed="rId5"/>
                <a:stretch>
                  <a:fillRect l="-1431" t="-3614"/>
                </a:stretch>
              </a:blipFill>
            </p:spPr>
            <p:txBody>
              <a:bodyPr/>
              <a:lstStyle/>
              <a:p>
                <a:r>
                  <a:rPr lang="en-IN">
                    <a:noFill/>
                  </a:rPr>
                  <a:t> </a:t>
                </a:r>
              </a:p>
            </p:txBody>
          </p:sp>
        </mc:Fallback>
      </mc:AlternateContent>
      <p:sp>
        <p:nvSpPr>
          <p:cNvPr id="13" name="Arrow: Down 12">
            <a:extLst>
              <a:ext uri="{FF2B5EF4-FFF2-40B4-BE49-F238E27FC236}">
                <a16:creationId xmlns:a16="http://schemas.microsoft.com/office/drawing/2014/main" id="{08B39692-B137-0338-955F-D150D607A149}"/>
              </a:ext>
            </a:extLst>
          </p:cNvPr>
          <p:cNvSpPr/>
          <p:nvPr/>
        </p:nvSpPr>
        <p:spPr bwMode="auto">
          <a:xfrm>
            <a:off x="3633642" y="5359411"/>
            <a:ext cx="252559" cy="363653"/>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a:latin typeface="Verdana" pitchFamily="34" charset="0"/>
            </a:endParaRPr>
          </a:p>
        </p:txBody>
      </p:sp>
      <p:pic>
        <p:nvPicPr>
          <p:cNvPr id="15" name="Picture 14">
            <a:extLst>
              <a:ext uri="{FF2B5EF4-FFF2-40B4-BE49-F238E27FC236}">
                <a16:creationId xmlns:a16="http://schemas.microsoft.com/office/drawing/2014/main" id="{9E3ACF40-9EE4-6BB9-F556-EAF15A6351F9}"/>
              </a:ext>
            </a:extLst>
          </p:cNvPr>
          <p:cNvPicPr>
            <a:picLocks noChangeAspect="1"/>
          </p:cNvPicPr>
          <p:nvPr/>
        </p:nvPicPr>
        <p:blipFill>
          <a:blip r:embed="rId6"/>
          <a:stretch>
            <a:fillRect/>
          </a:stretch>
        </p:blipFill>
        <p:spPr>
          <a:xfrm>
            <a:off x="1822476" y="5746595"/>
            <a:ext cx="3874889" cy="706667"/>
          </a:xfrm>
          <a:prstGeom prst="rect">
            <a:avLst/>
          </a:prstGeom>
        </p:spPr>
      </p:pic>
    </p:spTree>
    <p:extLst>
      <p:ext uri="{BB962C8B-B14F-4D97-AF65-F5344CB8AC3E}">
        <p14:creationId xmlns:p14="http://schemas.microsoft.com/office/powerpoint/2010/main" val="152788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149D-B1D1-E28B-6C2F-4A0E8132CE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A6AF93-52A4-6B09-DEA3-451981307010}"/>
              </a:ext>
            </a:extLst>
          </p:cNvPr>
          <p:cNvSpPr>
            <a:spLocks noGrp="1"/>
          </p:cNvSpPr>
          <p:nvPr>
            <p:ph type="title"/>
          </p:nvPr>
        </p:nvSpPr>
        <p:spPr/>
        <p:txBody>
          <a:bodyPr/>
          <a:lstStyle/>
          <a:p>
            <a:r>
              <a:rPr lang="en-US" dirty="0"/>
              <a:t>Feedback</a:t>
            </a:r>
            <a:endParaRPr lang="en-IN" dirty="0"/>
          </a:p>
        </p:txBody>
      </p:sp>
      <p:sp>
        <p:nvSpPr>
          <p:cNvPr id="3" name="Content Placeholder 2">
            <a:extLst>
              <a:ext uri="{FF2B5EF4-FFF2-40B4-BE49-F238E27FC236}">
                <a16:creationId xmlns:a16="http://schemas.microsoft.com/office/drawing/2014/main" id="{45B5A6AB-DFF8-AC9D-A663-97C6D10352C7}"/>
              </a:ext>
            </a:extLst>
          </p:cNvPr>
          <p:cNvSpPr>
            <a:spLocks noGrp="1"/>
          </p:cNvSpPr>
          <p:nvPr>
            <p:ph idx="1"/>
          </p:nvPr>
        </p:nvSpPr>
        <p:spPr/>
        <p:txBody>
          <a:body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6" name="Slide Number Placeholder 5">
            <a:extLst>
              <a:ext uri="{FF2B5EF4-FFF2-40B4-BE49-F238E27FC236}">
                <a16:creationId xmlns:a16="http://schemas.microsoft.com/office/drawing/2014/main" id="{6219B32D-BDE9-D0EB-B8BC-D71C0676911C}"/>
              </a:ext>
            </a:extLst>
          </p:cNvPr>
          <p:cNvSpPr>
            <a:spLocks noGrp="1"/>
          </p:cNvSpPr>
          <p:nvPr>
            <p:ph type="sldNum" sz="quarter" idx="12"/>
          </p:nvPr>
        </p:nvSpPr>
        <p:spPr/>
        <p:txBody>
          <a:bodyPr/>
          <a:lstStyle/>
          <a:p>
            <a:fld id="{BB2CE0DE-867F-455F-B20B-96D381B4AB71}" type="slidenum">
              <a:rPr lang="en-US" smtClean="0"/>
              <a:t>34</a:t>
            </a:fld>
            <a:endParaRPr lang="en-US"/>
          </a:p>
        </p:txBody>
      </p:sp>
      <p:pic>
        <p:nvPicPr>
          <p:cNvPr id="8" name="Picture 7">
            <a:extLst>
              <a:ext uri="{FF2B5EF4-FFF2-40B4-BE49-F238E27FC236}">
                <a16:creationId xmlns:a16="http://schemas.microsoft.com/office/drawing/2014/main" id="{5C9DB5AD-A8A8-FE73-6F13-1F756A897341}"/>
              </a:ext>
            </a:extLst>
          </p:cNvPr>
          <p:cNvPicPr>
            <a:picLocks noChangeAspect="1"/>
          </p:cNvPicPr>
          <p:nvPr/>
        </p:nvPicPr>
        <p:blipFill>
          <a:blip r:embed="rId2"/>
          <a:stretch>
            <a:fillRect/>
          </a:stretch>
        </p:blipFill>
        <p:spPr>
          <a:xfrm>
            <a:off x="1766012" y="855547"/>
            <a:ext cx="4153970" cy="1507948"/>
          </a:xfrm>
          <a:prstGeom prst="rect">
            <a:avLst/>
          </a:prstGeom>
        </p:spPr>
      </p:pic>
      <p:sp>
        <p:nvSpPr>
          <p:cNvPr id="9" name="TextBox 8">
            <a:extLst>
              <a:ext uri="{FF2B5EF4-FFF2-40B4-BE49-F238E27FC236}">
                <a16:creationId xmlns:a16="http://schemas.microsoft.com/office/drawing/2014/main" id="{E05F0008-F768-3B65-BA1F-5F13EAD73364}"/>
              </a:ext>
            </a:extLst>
          </p:cNvPr>
          <p:cNvSpPr txBox="1"/>
          <p:nvPr/>
        </p:nvSpPr>
        <p:spPr>
          <a:xfrm>
            <a:off x="2895601" y="4038600"/>
            <a:ext cx="184731" cy="369332"/>
          </a:xfrm>
          <a:prstGeom prst="rect">
            <a:avLst/>
          </a:prstGeom>
          <a:noFill/>
        </p:spPr>
        <p:txBody>
          <a:bodyPr wrap="none" rtlCol="0">
            <a:spAutoFit/>
          </a:bodyPr>
          <a:lstStyle/>
          <a:p>
            <a:endParaRPr lang="en-IN" dirty="0"/>
          </a:p>
        </p:txBody>
      </p:sp>
      <p:pic>
        <p:nvPicPr>
          <p:cNvPr id="15" name="Picture 14">
            <a:extLst>
              <a:ext uri="{FF2B5EF4-FFF2-40B4-BE49-F238E27FC236}">
                <a16:creationId xmlns:a16="http://schemas.microsoft.com/office/drawing/2014/main" id="{7F7FC98F-4011-9FD7-291D-57F7020D9F6F}"/>
              </a:ext>
            </a:extLst>
          </p:cNvPr>
          <p:cNvPicPr>
            <a:picLocks noChangeAspect="1"/>
          </p:cNvPicPr>
          <p:nvPr/>
        </p:nvPicPr>
        <p:blipFill>
          <a:blip r:embed="rId3"/>
          <a:stretch>
            <a:fillRect/>
          </a:stretch>
        </p:blipFill>
        <p:spPr>
          <a:xfrm>
            <a:off x="1766013" y="2589506"/>
            <a:ext cx="3874889" cy="706667"/>
          </a:xfrm>
          <a:prstGeom prst="rect">
            <a:avLst/>
          </a:prstGeom>
        </p:spPr>
      </p:pic>
      <p:pic>
        <p:nvPicPr>
          <p:cNvPr id="16" name="Picture 15">
            <a:extLst>
              <a:ext uri="{FF2B5EF4-FFF2-40B4-BE49-F238E27FC236}">
                <a16:creationId xmlns:a16="http://schemas.microsoft.com/office/drawing/2014/main" id="{CF4AE178-231C-3529-F609-13AC47EA7BDC}"/>
              </a:ext>
            </a:extLst>
          </p:cNvPr>
          <p:cNvPicPr>
            <a:picLocks noChangeAspect="1"/>
          </p:cNvPicPr>
          <p:nvPr/>
        </p:nvPicPr>
        <p:blipFill>
          <a:blip r:embed="rId4"/>
          <a:stretch>
            <a:fillRect/>
          </a:stretch>
        </p:blipFill>
        <p:spPr>
          <a:xfrm>
            <a:off x="1693698" y="3511297"/>
            <a:ext cx="3791689" cy="590773"/>
          </a:xfrm>
          <a:prstGeom prst="rect">
            <a:avLst/>
          </a:prstGeom>
        </p:spPr>
      </p:pic>
      <p:pic>
        <p:nvPicPr>
          <p:cNvPr id="18" name="Picture 17">
            <a:extLst>
              <a:ext uri="{FF2B5EF4-FFF2-40B4-BE49-F238E27FC236}">
                <a16:creationId xmlns:a16="http://schemas.microsoft.com/office/drawing/2014/main" id="{AD34BA39-8862-1217-8B9A-2E952FBAFF25}"/>
              </a:ext>
            </a:extLst>
          </p:cNvPr>
          <p:cNvPicPr>
            <a:picLocks noChangeAspect="1"/>
          </p:cNvPicPr>
          <p:nvPr/>
        </p:nvPicPr>
        <p:blipFill>
          <a:blip r:embed="rId5"/>
          <a:stretch>
            <a:fillRect/>
          </a:stretch>
        </p:blipFill>
        <p:spPr>
          <a:xfrm>
            <a:off x="1870782" y="4406870"/>
            <a:ext cx="3603718" cy="590773"/>
          </a:xfrm>
          <a:prstGeom prst="rect">
            <a:avLst/>
          </a:prstGeom>
        </p:spPr>
      </p:pic>
      <p:pic>
        <p:nvPicPr>
          <p:cNvPr id="20" name="Picture 19">
            <a:extLst>
              <a:ext uri="{FF2B5EF4-FFF2-40B4-BE49-F238E27FC236}">
                <a16:creationId xmlns:a16="http://schemas.microsoft.com/office/drawing/2014/main" id="{6B15FDC7-3FCD-51B4-4BA5-6781044BEC3B}"/>
              </a:ext>
            </a:extLst>
          </p:cNvPr>
          <p:cNvPicPr>
            <a:picLocks noChangeAspect="1"/>
          </p:cNvPicPr>
          <p:nvPr/>
        </p:nvPicPr>
        <p:blipFill>
          <a:blip r:embed="rId6"/>
          <a:stretch>
            <a:fillRect/>
          </a:stretch>
        </p:blipFill>
        <p:spPr>
          <a:xfrm>
            <a:off x="1981200" y="5249870"/>
            <a:ext cx="3603718" cy="1201239"/>
          </a:xfrm>
          <a:prstGeom prst="rect">
            <a:avLst/>
          </a:prstGeom>
        </p:spPr>
      </p:pic>
    </p:spTree>
    <p:extLst>
      <p:ext uri="{BB962C8B-B14F-4D97-AF65-F5344CB8AC3E}">
        <p14:creationId xmlns:p14="http://schemas.microsoft.com/office/powerpoint/2010/main" val="1029744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527D-1C3B-7DAE-3CCB-E64D8F39B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655E94-691B-F917-F585-165E73B276A4}"/>
              </a:ext>
            </a:extLst>
          </p:cNvPr>
          <p:cNvSpPr>
            <a:spLocks noGrp="1"/>
          </p:cNvSpPr>
          <p:nvPr>
            <p:ph type="title"/>
          </p:nvPr>
        </p:nvSpPr>
        <p:spPr/>
        <p:txBody>
          <a:bodyPr/>
          <a:lstStyle/>
          <a:p>
            <a:r>
              <a:rPr lang="en-US" dirty="0"/>
              <a:t>Feedback</a:t>
            </a:r>
            <a:endParaRPr lang="en-IN" dirty="0"/>
          </a:p>
        </p:txBody>
      </p:sp>
      <p:sp>
        <p:nvSpPr>
          <p:cNvPr id="3" name="Content Placeholder 2">
            <a:extLst>
              <a:ext uri="{FF2B5EF4-FFF2-40B4-BE49-F238E27FC236}">
                <a16:creationId xmlns:a16="http://schemas.microsoft.com/office/drawing/2014/main" id="{DC0761FC-ED53-4CBE-8332-6D1AAC1AA4FE}"/>
              </a:ext>
            </a:extLst>
          </p:cNvPr>
          <p:cNvSpPr>
            <a:spLocks noGrp="1"/>
          </p:cNvSpPr>
          <p:nvPr>
            <p:ph idx="1"/>
          </p:nvPr>
        </p:nvSpPr>
        <p:spPr/>
        <p:txBody>
          <a:body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6" name="Slide Number Placeholder 5">
            <a:extLst>
              <a:ext uri="{FF2B5EF4-FFF2-40B4-BE49-F238E27FC236}">
                <a16:creationId xmlns:a16="http://schemas.microsoft.com/office/drawing/2014/main" id="{C42D3467-C289-7257-4D60-772B3A05C29F}"/>
              </a:ext>
            </a:extLst>
          </p:cNvPr>
          <p:cNvSpPr>
            <a:spLocks noGrp="1"/>
          </p:cNvSpPr>
          <p:nvPr>
            <p:ph type="sldNum" sz="quarter" idx="12"/>
          </p:nvPr>
        </p:nvSpPr>
        <p:spPr/>
        <p:txBody>
          <a:bodyPr/>
          <a:lstStyle/>
          <a:p>
            <a:fld id="{BB2CE0DE-867F-455F-B20B-96D381B4AB71}" type="slidenum">
              <a:rPr lang="en-US" smtClean="0"/>
              <a:t>35</a:t>
            </a:fld>
            <a:endParaRPr lang="en-US"/>
          </a:p>
        </p:txBody>
      </p:sp>
      <p:pic>
        <p:nvPicPr>
          <p:cNvPr id="8" name="Picture 7">
            <a:extLst>
              <a:ext uri="{FF2B5EF4-FFF2-40B4-BE49-F238E27FC236}">
                <a16:creationId xmlns:a16="http://schemas.microsoft.com/office/drawing/2014/main" id="{5F5C5603-0D9C-A6F4-4CB7-228CE002E1E6}"/>
              </a:ext>
            </a:extLst>
          </p:cNvPr>
          <p:cNvPicPr>
            <a:picLocks noChangeAspect="1"/>
          </p:cNvPicPr>
          <p:nvPr/>
        </p:nvPicPr>
        <p:blipFill>
          <a:blip r:embed="rId2"/>
          <a:stretch>
            <a:fillRect/>
          </a:stretch>
        </p:blipFill>
        <p:spPr>
          <a:xfrm>
            <a:off x="1524000" y="864412"/>
            <a:ext cx="3756118" cy="1363522"/>
          </a:xfrm>
          <a:prstGeom prst="rect">
            <a:avLst/>
          </a:prstGeom>
        </p:spPr>
      </p:pic>
      <p:sp>
        <p:nvSpPr>
          <p:cNvPr id="9" name="TextBox 8">
            <a:extLst>
              <a:ext uri="{FF2B5EF4-FFF2-40B4-BE49-F238E27FC236}">
                <a16:creationId xmlns:a16="http://schemas.microsoft.com/office/drawing/2014/main" id="{AC48025C-569B-EE23-FBB7-03365FF93A33}"/>
              </a:ext>
            </a:extLst>
          </p:cNvPr>
          <p:cNvSpPr txBox="1"/>
          <p:nvPr/>
        </p:nvSpPr>
        <p:spPr>
          <a:xfrm>
            <a:off x="2895601" y="4038600"/>
            <a:ext cx="184731" cy="369332"/>
          </a:xfrm>
          <a:prstGeom prst="rect">
            <a:avLst/>
          </a:prstGeom>
          <a:noFill/>
        </p:spPr>
        <p:txBody>
          <a:bodyPr wrap="none" rtlCol="0">
            <a:spAutoFit/>
          </a:bodyPr>
          <a:lstStyle/>
          <a:p>
            <a:endParaRPr lang="en-IN" dirty="0"/>
          </a:p>
        </p:txBody>
      </p:sp>
      <p:pic>
        <p:nvPicPr>
          <p:cNvPr id="20" name="Picture 19">
            <a:extLst>
              <a:ext uri="{FF2B5EF4-FFF2-40B4-BE49-F238E27FC236}">
                <a16:creationId xmlns:a16="http://schemas.microsoft.com/office/drawing/2014/main" id="{A8C292D7-55D6-4FAB-B52F-41E070D5009F}"/>
              </a:ext>
            </a:extLst>
          </p:cNvPr>
          <p:cNvPicPr>
            <a:picLocks noChangeAspect="1"/>
          </p:cNvPicPr>
          <p:nvPr/>
        </p:nvPicPr>
        <p:blipFill>
          <a:blip r:embed="rId3"/>
          <a:stretch>
            <a:fillRect/>
          </a:stretch>
        </p:blipFill>
        <p:spPr>
          <a:xfrm>
            <a:off x="1676400" y="2306521"/>
            <a:ext cx="3352800" cy="1117600"/>
          </a:xfrm>
          <a:prstGeom prst="rect">
            <a:avLst/>
          </a:prstGeom>
        </p:spPr>
      </p:pic>
      <p:pic>
        <p:nvPicPr>
          <p:cNvPr id="10" name="Picture 9">
            <a:extLst>
              <a:ext uri="{FF2B5EF4-FFF2-40B4-BE49-F238E27FC236}">
                <a16:creationId xmlns:a16="http://schemas.microsoft.com/office/drawing/2014/main" id="{D3ED6096-D80D-6D45-789B-2DE4C4EF5CCD}"/>
              </a:ext>
            </a:extLst>
          </p:cNvPr>
          <p:cNvPicPr>
            <a:picLocks noChangeAspect="1"/>
          </p:cNvPicPr>
          <p:nvPr/>
        </p:nvPicPr>
        <p:blipFill>
          <a:blip r:embed="rId4"/>
          <a:stretch>
            <a:fillRect/>
          </a:stretch>
        </p:blipFill>
        <p:spPr>
          <a:xfrm>
            <a:off x="4206541" y="3534304"/>
            <a:ext cx="6260600" cy="28395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FB3676-0099-D5E9-C6FE-BFC3FC7A1125}"/>
                  </a:ext>
                </a:extLst>
              </p:cNvPr>
              <p:cNvSpPr txBox="1"/>
              <p:nvPr/>
            </p:nvSpPr>
            <p:spPr>
              <a:xfrm>
                <a:off x="5443538" y="2511788"/>
                <a:ext cx="4021870" cy="584775"/>
              </a:xfrm>
              <a:prstGeom prst="rect">
                <a:avLst/>
              </a:prstGeom>
              <a:noFill/>
            </p:spPr>
            <p:txBody>
              <a:bodyPr wrap="none" rtlCol="0">
                <a:spAutoFit/>
              </a:bodyPr>
              <a:lstStyle/>
              <a:p>
                <a:r>
                  <a:rPr lang="en-US" sz="1600" dirty="0"/>
                  <a:t>Feedback modifies the effective gain </a:t>
                </a:r>
              </a:p>
              <a:p>
                <a:r>
                  <a:rPr lang="en-US" sz="1600" dirty="0"/>
                  <a:t>of the system from </a:t>
                </a:r>
                <a14:m>
                  <m:oMath xmlns:m="http://schemas.openxmlformats.org/officeDocument/2006/math">
                    <m:r>
                      <a:rPr lang="en-US" sz="1600" i="1">
                        <a:latin typeface="Cambria Math" panose="02040503050406030204" pitchFamily="18" charset="0"/>
                      </a:rPr>
                      <m:t>𝐴</m:t>
                    </m:r>
                  </m:oMath>
                </a14:m>
                <a:r>
                  <a:rPr lang="en-US" sz="1600" dirty="0"/>
                  <a:t> to</a:t>
                </a:r>
                <a:endParaRPr lang="en-IN" sz="1600" dirty="0"/>
              </a:p>
            </p:txBody>
          </p:sp>
        </mc:Choice>
        <mc:Fallback xmlns="">
          <p:sp>
            <p:nvSpPr>
              <p:cNvPr id="11" name="TextBox 10">
                <a:extLst>
                  <a:ext uri="{FF2B5EF4-FFF2-40B4-BE49-F238E27FC236}">
                    <a16:creationId xmlns:a16="http://schemas.microsoft.com/office/drawing/2014/main" id="{58FB3676-0099-D5E9-C6FE-BFC3FC7A1125}"/>
                  </a:ext>
                </a:extLst>
              </p:cNvPr>
              <p:cNvSpPr txBox="1">
                <a:spLocks noRot="1" noChangeAspect="1" noMove="1" noResize="1" noEditPoints="1" noAdjustHandles="1" noChangeArrowheads="1" noChangeShapeType="1" noTextEdit="1"/>
              </p:cNvSpPr>
              <p:nvPr/>
            </p:nvSpPr>
            <p:spPr>
              <a:xfrm>
                <a:off x="5443538" y="2511788"/>
                <a:ext cx="4021870" cy="584775"/>
              </a:xfrm>
              <a:prstGeom prst="rect">
                <a:avLst/>
              </a:prstGeom>
              <a:blipFill>
                <a:blip r:embed="rId5"/>
                <a:stretch>
                  <a:fillRect l="-909" t="-3125" b="-12500"/>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01D32B5B-94A2-51B2-0D6E-F82166B6EC9D}"/>
              </a:ext>
            </a:extLst>
          </p:cNvPr>
          <p:cNvPicPr>
            <a:picLocks noChangeAspect="1"/>
          </p:cNvPicPr>
          <p:nvPr/>
        </p:nvPicPr>
        <p:blipFill>
          <a:blip r:embed="rId6"/>
          <a:stretch>
            <a:fillRect/>
          </a:stretch>
        </p:blipFill>
        <p:spPr>
          <a:xfrm>
            <a:off x="8077200" y="2854425"/>
            <a:ext cx="685800" cy="540572"/>
          </a:xfrm>
          <a:prstGeom prst="rect">
            <a:avLst/>
          </a:prstGeom>
        </p:spPr>
      </p:pic>
    </p:spTree>
    <p:extLst>
      <p:ext uri="{BB962C8B-B14F-4D97-AF65-F5344CB8AC3E}">
        <p14:creationId xmlns:p14="http://schemas.microsoft.com/office/powerpoint/2010/main" val="311254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DF8E2-9017-7F73-4252-41DA740FE003}"/>
              </a:ext>
            </a:extLst>
          </p:cNvPr>
          <p:cNvSpPr>
            <a:spLocks noGrp="1"/>
          </p:cNvSpPr>
          <p:nvPr>
            <p:ph type="title"/>
          </p:nvPr>
        </p:nvSpPr>
        <p:spPr/>
        <p:txBody>
          <a:bodyPr/>
          <a:lstStyle/>
          <a:p>
            <a:r>
              <a:rPr lang="en-IN" dirty="0"/>
              <a:t>Question</a:t>
            </a:r>
          </a:p>
        </p:txBody>
      </p:sp>
      <p:sp>
        <p:nvSpPr>
          <p:cNvPr id="3" name="Content Placeholder 2">
            <a:extLst>
              <a:ext uri="{FF2B5EF4-FFF2-40B4-BE49-F238E27FC236}">
                <a16:creationId xmlns:a16="http://schemas.microsoft.com/office/drawing/2014/main" id="{96744728-E413-8234-E7B5-F34AFD107D2E}"/>
              </a:ext>
            </a:extLst>
          </p:cNvPr>
          <p:cNvSpPr>
            <a:spLocks noGrp="1"/>
          </p:cNvSpPr>
          <p:nvPr>
            <p:ph idx="1"/>
          </p:nvPr>
        </p:nvSpPr>
        <p:spPr/>
        <p:txBody>
          <a:bodyPr/>
          <a:lstStyle/>
          <a:p>
            <a:pPr marL="0" indent="0">
              <a:buNone/>
            </a:pPr>
            <a:r>
              <a:rPr lang="en-US" sz="2000" dirty="0"/>
              <a:t>Analyze the influence of feedback in the neural networks. Obtain the expressions input signal </a:t>
            </a:r>
            <a:r>
              <a:rPr lang="en-US" sz="2000" dirty="0" err="1"/>
              <a:t>x</a:t>
            </a:r>
            <a:r>
              <a:rPr lang="en-US" sz="2000" baseline="-25000" dirty="0" err="1"/>
              <a:t>j</a:t>
            </a:r>
            <a:r>
              <a:rPr lang="en-US" sz="2000" dirty="0"/>
              <a:t>(n), internal signal </a:t>
            </a:r>
            <a:r>
              <a:rPr lang="en-US" sz="2000" dirty="0" err="1"/>
              <a:t>x’</a:t>
            </a:r>
            <a:r>
              <a:rPr lang="en-US" sz="2000" baseline="-25000" dirty="0" err="1"/>
              <a:t>j</a:t>
            </a:r>
            <a:r>
              <a:rPr lang="en-US" sz="2000" dirty="0"/>
              <a:t>  (n) and output signal </a:t>
            </a:r>
            <a:r>
              <a:rPr lang="en-US" sz="2000" dirty="0" err="1"/>
              <a:t>y</a:t>
            </a:r>
            <a:r>
              <a:rPr lang="en-US" sz="2000" baseline="-25000" dirty="0" err="1"/>
              <a:t>k</a:t>
            </a:r>
            <a:r>
              <a:rPr lang="en-US" sz="2000" dirty="0"/>
              <a:t>(n).</a:t>
            </a:r>
            <a:endParaRPr lang="en-IN" sz="2000" dirty="0"/>
          </a:p>
        </p:txBody>
      </p:sp>
      <p:sp>
        <p:nvSpPr>
          <p:cNvPr id="6" name="Slide Number Placeholder 5">
            <a:extLst>
              <a:ext uri="{FF2B5EF4-FFF2-40B4-BE49-F238E27FC236}">
                <a16:creationId xmlns:a16="http://schemas.microsoft.com/office/drawing/2014/main" id="{044B979E-ECBA-89A9-E3CE-CB05A9CF9E41}"/>
              </a:ext>
            </a:extLst>
          </p:cNvPr>
          <p:cNvSpPr>
            <a:spLocks noGrp="1"/>
          </p:cNvSpPr>
          <p:nvPr>
            <p:ph type="sldNum" sz="quarter" idx="12"/>
          </p:nvPr>
        </p:nvSpPr>
        <p:spPr/>
        <p:txBody>
          <a:bodyPr/>
          <a:lstStyle/>
          <a:p>
            <a:fld id="{BB2CE0DE-867F-455F-B20B-96D381B4AB71}" type="slidenum">
              <a:rPr lang="en-US" smtClean="0"/>
              <a:t>36</a:t>
            </a:fld>
            <a:endParaRPr lang="en-US"/>
          </a:p>
        </p:txBody>
      </p:sp>
    </p:spTree>
    <p:extLst>
      <p:ext uri="{BB962C8B-B14F-4D97-AF65-F5344CB8AC3E}">
        <p14:creationId xmlns:p14="http://schemas.microsoft.com/office/powerpoint/2010/main" val="2465754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AD7FB-ABF6-6AA3-C2CD-C3C07641C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707F2-C992-5667-A468-C5CDA458ECAD}"/>
              </a:ext>
            </a:extLst>
          </p:cNvPr>
          <p:cNvSpPr>
            <a:spLocks noGrp="1"/>
          </p:cNvSpPr>
          <p:nvPr>
            <p:ph type="title"/>
          </p:nvPr>
        </p:nvSpPr>
        <p:spPr/>
        <p:txBody>
          <a:bodyPr/>
          <a:lstStyle/>
          <a:p>
            <a:r>
              <a:rPr lang="en-US" dirty="0"/>
              <a:t>Feedback</a:t>
            </a:r>
            <a:endParaRPr lang="en-IN" dirty="0"/>
          </a:p>
        </p:txBody>
      </p:sp>
      <p:sp>
        <p:nvSpPr>
          <p:cNvPr id="6" name="Slide Number Placeholder 5">
            <a:extLst>
              <a:ext uri="{FF2B5EF4-FFF2-40B4-BE49-F238E27FC236}">
                <a16:creationId xmlns:a16="http://schemas.microsoft.com/office/drawing/2014/main" id="{2D2A9EF0-0D56-0A6A-F2A0-9168C131619C}"/>
              </a:ext>
            </a:extLst>
          </p:cNvPr>
          <p:cNvSpPr>
            <a:spLocks noGrp="1"/>
          </p:cNvSpPr>
          <p:nvPr>
            <p:ph type="sldNum" sz="quarter" idx="12"/>
          </p:nvPr>
        </p:nvSpPr>
        <p:spPr/>
        <p:txBody>
          <a:bodyPr/>
          <a:lstStyle/>
          <a:p>
            <a:fld id="{BB2CE0DE-867F-455F-B20B-96D381B4AB71}" type="slidenum">
              <a:rPr lang="en-US" smtClean="0"/>
              <a:t>37</a:t>
            </a:fld>
            <a:endParaRPr lang="en-US"/>
          </a:p>
        </p:txBody>
      </p:sp>
      <p:pic>
        <p:nvPicPr>
          <p:cNvPr id="8" name="Picture 7">
            <a:extLst>
              <a:ext uri="{FF2B5EF4-FFF2-40B4-BE49-F238E27FC236}">
                <a16:creationId xmlns:a16="http://schemas.microsoft.com/office/drawing/2014/main" id="{F3738703-57D0-91C4-4D03-7921248A2DE6}"/>
              </a:ext>
            </a:extLst>
          </p:cNvPr>
          <p:cNvPicPr>
            <a:picLocks noChangeAspect="1"/>
          </p:cNvPicPr>
          <p:nvPr/>
        </p:nvPicPr>
        <p:blipFill>
          <a:blip r:embed="rId2"/>
          <a:stretch>
            <a:fillRect/>
          </a:stretch>
        </p:blipFill>
        <p:spPr>
          <a:xfrm>
            <a:off x="6172200" y="609601"/>
            <a:ext cx="4495800" cy="1534167"/>
          </a:xfrm>
          <a:prstGeom prst="rect">
            <a:avLst/>
          </a:prstGeom>
        </p:spPr>
      </p:pic>
      <p:pic>
        <p:nvPicPr>
          <p:cNvPr id="9" name="Picture 8">
            <a:extLst>
              <a:ext uri="{FF2B5EF4-FFF2-40B4-BE49-F238E27FC236}">
                <a16:creationId xmlns:a16="http://schemas.microsoft.com/office/drawing/2014/main" id="{E45148D8-1084-01AE-F77A-F610D9D19A91}"/>
              </a:ext>
            </a:extLst>
          </p:cNvPr>
          <p:cNvPicPr>
            <a:picLocks noChangeAspect="1"/>
          </p:cNvPicPr>
          <p:nvPr/>
        </p:nvPicPr>
        <p:blipFill>
          <a:blip r:embed="rId3"/>
          <a:stretch>
            <a:fillRect/>
          </a:stretch>
        </p:blipFill>
        <p:spPr>
          <a:xfrm>
            <a:off x="1766012" y="855547"/>
            <a:ext cx="3548682" cy="1288220"/>
          </a:xfrm>
          <a:prstGeom prst="rect">
            <a:avLst/>
          </a:prstGeom>
        </p:spPr>
      </p:pic>
      <p:sp>
        <p:nvSpPr>
          <p:cNvPr id="10" name="Arrow: Right 9">
            <a:extLst>
              <a:ext uri="{FF2B5EF4-FFF2-40B4-BE49-F238E27FC236}">
                <a16:creationId xmlns:a16="http://schemas.microsoft.com/office/drawing/2014/main" id="{76FFA1EF-1E5A-2F49-2CE5-77D9F310DBAC}"/>
              </a:ext>
            </a:extLst>
          </p:cNvPr>
          <p:cNvSpPr/>
          <p:nvPr/>
        </p:nvSpPr>
        <p:spPr bwMode="auto">
          <a:xfrm>
            <a:off x="5314694" y="1499658"/>
            <a:ext cx="857506" cy="4053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a:latin typeface="Verdana" pitchFamily="34" charset="0"/>
            </a:endParaRPr>
          </a:p>
        </p:txBody>
      </p:sp>
      <p:sp>
        <p:nvSpPr>
          <p:cNvPr id="11" name="TextBox 10">
            <a:extLst>
              <a:ext uri="{FF2B5EF4-FFF2-40B4-BE49-F238E27FC236}">
                <a16:creationId xmlns:a16="http://schemas.microsoft.com/office/drawing/2014/main" id="{0C079B6E-A4A7-FB62-FB73-211DA6C3A522}"/>
              </a:ext>
            </a:extLst>
          </p:cNvPr>
          <p:cNvSpPr txBox="1"/>
          <p:nvPr/>
        </p:nvSpPr>
        <p:spPr>
          <a:xfrm>
            <a:off x="5718184" y="2285138"/>
            <a:ext cx="4949817" cy="584775"/>
          </a:xfrm>
          <a:prstGeom prst="rect">
            <a:avLst/>
          </a:prstGeom>
          <a:noFill/>
        </p:spPr>
        <p:txBody>
          <a:bodyPr wrap="none" rtlCol="0">
            <a:spAutoFit/>
          </a:bodyPr>
          <a:lstStyle/>
          <a:p>
            <a:r>
              <a:rPr lang="en-US" sz="1600" dirty="0"/>
              <a:t>Signal-flow graph of a first-order, </a:t>
            </a:r>
          </a:p>
          <a:p>
            <a:r>
              <a:rPr lang="en-US" sz="1600" dirty="0"/>
              <a:t>infinite-duration impulse response (IIR) filter. </a:t>
            </a:r>
            <a:endParaRPr lang="en-IN" sz="1600" dirty="0"/>
          </a:p>
        </p:txBody>
      </p:sp>
    </p:spTree>
    <p:extLst>
      <p:ext uri="{BB962C8B-B14F-4D97-AF65-F5344CB8AC3E}">
        <p14:creationId xmlns:p14="http://schemas.microsoft.com/office/powerpoint/2010/main" val="3357914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36D87-2F3B-95D8-C319-BA77540F9C72}"/>
              </a:ext>
            </a:extLst>
          </p:cNvPr>
          <p:cNvSpPr>
            <a:spLocks noGrp="1"/>
          </p:cNvSpPr>
          <p:nvPr>
            <p:ph type="title"/>
          </p:nvPr>
        </p:nvSpPr>
        <p:spPr/>
        <p:txBody>
          <a:bodyPr/>
          <a:lstStyle/>
          <a:p>
            <a:r>
              <a:rPr lang="en-US" dirty="0"/>
              <a:t>Feedback</a:t>
            </a:r>
            <a:endParaRPr lang="en-IN" dirty="0"/>
          </a:p>
        </p:txBody>
      </p:sp>
      <p:sp>
        <p:nvSpPr>
          <p:cNvPr id="6" name="Slide Number Placeholder 5">
            <a:extLst>
              <a:ext uri="{FF2B5EF4-FFF2-40B4-BE49-F238E27FC236}">
                <a16:creationId xmlns:a16="http://schemas.microsoft.com/office/drawing/2014/main" id="{0B981C79-E054-5EAC-FC6C-3AF26B448A13}"/>
              </a:ext>
            </a:extLst>
          </p:cNvPr>
          <p:cNvSpPr>
            <a:spLocks noGrp="1"/>
          </p:cNvSpPr>
          <p:nvPr>
            <p:ph type="sldNum" sz="quarter" idx="12"/>
          </p:nvPr>
        </p:nvSpPr>
        <p:spPr/>
        <p:txBody>
          <a:bodyPr/>
          <a:lstStyle/>
          <a:p>
            <a:fld id="{BB2CE0DE-867F-455F-B20B-96D381B4AB71}" type="slidenum">
              <a:rPr lang="en-US" smtClean="0"/>
              <a:t>38</a:t>
            </a:fld>
            <a:endParaRPr lang="en-US"/>
          </a:p>
        </p:txBody>
      </p:sp>
      <p:pic>
        <p:nvPicPr>
          <p:cNvPr id="8" name="Picture 7">
            <a:extLst>
              <a:ext uri="{FF2B5EF4-FFF2-40B4-BE49-F238E27FC236}">
                <a16:creationId xmlns:a16="http://schemas.microsoft.com/office/drawing/2014/main" id="{624B7C5A-A65C-45C7-5F98-8338ED81B7A4}"/>
              </a:ext>
            </a:extLst>
          </p:cNvPr>
          <p:cNvPicPr>
            <a:picLocks noChangeAspect="1"/>
          </p:cNvPicPr>
          <p:nvPr/>
        </p:nvPicPr>
        <p:blipFill>
          <a:blip r:embed="rId2"/>
          <a:stretch>
            <a:fillRect/>
          </a:stretch>
        </p:blipFill>
        <p:spPr>
          <a:xfrm>
            <a:off x="6172200" y="609601"/>
            <a:ext cx="3294062" cy="1534167"/>
          </a:xfrm>
          <a:prstGeom prst="rect">
            <a:avLst/>
          </a:prstGeom>
        </p:spPr>
      </p:pic>
      <p:pic>
        <p:nvPicPr>
          <p:cNvPr id="9" name="Picture 8">
            <a:extLst>
              <a:ext uri="{FF2B5EF4-FFF2-40B4-BE49-F238E27FC236}">
                <a16:creationId xmlns:a16="http://schemas.microsoft.com/office/drawing/2014/main" id="{45274BBD-884E-0EB5-96BE-BC976954352E}"/>
              </a:ext>
            </a:extLst>
          </p:cNvPr>
          <p:cNvPicPr>
            <a:picLocks noChangeAspect="1"/>
          </p:cNvPicPr>
          <p:nvPr/>
        </p:nvPicPr>
        <p:blipFill>
          <a:blip r:embed="rId3"/>
          <a:stretch>
            <a:fillRect/>
          </a:stretch>
        </p:blipFill>
        <p:spPr>
          <a:xfrm>
            <a:off x="1766012" y="855547"/>
            <a:ext cx="3548682" cy="1288220"/>
          </a:xfrm>
          <a:prstGeom prst="rect">
            <a:avLst/>
          </a:prstGeom>
        </p:spPr>
      </p:pic>
      <p:sp>
        <p:nvSpPr>
          <p:cNvPr id="10" name="Arrow: Right 9">
            <a:extLst>
              <a:ext uri="{FF2B5EF4-FFF2-40B4-BE49-F238E27FC236}">
                <a16:creationId xmlns:a16="http://schemas.microsoft.com/office/drawing/2014/main" id="{0AA170C2-22F0-C2B4-DE9E-52B6E8386926}"/>
              </a:ext>
            </a:extLst>
          </p:cNvPr>
          <p:cNvSpPr/>
          <p:nvPr/>
        </p:nvSpPr>
        <p:spPr bwMode="auto">
          <a:xfrm>
            <a:off x="5314694" y="1499658"/>
            <a:ext cx="857506" cy="40534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a:latin typeface="Verdana" pitchFamily="34" charset="0"/>
            </a:endParaRPr>
          </a:p>
        </p:txBody>
      </p:sp>
      <p:sp>
        <p:nvSpPr>
          <p:cNvPr id="11" name="TextBox 10">
            <a:extLst>
              <a:ext uri="{FF2B5EF4-FFF2-40B4-BE49-F238E27FC236}">
                <a16:creationId xmlns:a16="http://schemas.microsoft.com/office/drawing/2014/main" id="{4129B358-5BD3-E723-DB1B-68935CE15D30}"/>
              </a:ext>
            </a:extLst>
          </p:cNvPr>
          <p:cNvSpPr txBox="1"/>
          <p:nvPr/>
        </p:nvSpPr>
        <p:spPr>
          <a:xfrm>
            <a:off x="5874835" y="2197770"/>
            <a:ext cx="4949817" cy="584775"/>
          </a:xfrm>
          <a:prstGeom prst="rect">
            <a:avLst/>
          </a:prstGeom>
          <a:noFill/>
        </p:spPr>
        <p:txBody>
          <a:bodyPr wrap="none" rtlCol="0">
            <a:spAutoFit/>
          </a:bodyPr>
          <a:lstStyle/>
          <a:p>
            <a:r>
              <a:rPr lang="en-US" sz="1600" dirty="0"/>
              <a:t>Signal-flow graph of a first-order, </a:t>
            </a:r>
          </a:p>
          <a:p>
            <a:r>
              <a:rPr lang="en-US" sz="1600" dirty="0"/>
              <a:t>infinite-duration impulse response (IIR) filter. </a:t>
            </a:r>
            <a:endParaRPr lang="en-IN" sz="1600" dirty="0"/>
          </a:p>
        </p:txBody>
      </p:sp>
      <p:sp>
        <p:nvSpPr>
          <p:cNvPr id="12" name="TextBox 11">
            <a:extLst>
              <a:ext uri="{FF2B5EF4-FFF2-40B4-BE49-F238E27FC236}">
                <a16:creationId xmlns:a16="http://schemas.microsoft.com/office/drawing/2014/main" id="{33AEC04D-9DED-806D-04B1-2E68484A7753}"/>
              </a:ext>
            </a:extLst>
          </p:cNvPr>
          <p:cNvSpPr txBox="1"/>
          <p:nvPr/>
        </p:nvSpPr>
        <p:spPr>
          <a:xfrm>
            <a:off x="5867401" y="2860609"/>
            <a:ext cx="4589077" cy="1200329"/>
          </a:xfrm>
          <a:prstGeom prst="rect">
            <a:avLst/>
          </a:prstGeom>
          <a:noFill/>
        </p:spPr>
        <p:txBody>
          <a:bodyPr wrap="none" rtlCol="0">
            <a:spAutoFit/>
          </a:bodyPr>
          <a:lstStyle/>
          <a:p>
            <a:r>
              <a:rPr lang="en-US" dirty="0"/>
              <a:t>- </a:t>
            </a:r>
            <a:r>
              <a:rPr lang="en-US" b="1" dirty="0"/>
              <a:t>A</a:t>
            </a:r>
            <a:r>
              <a:rPr lang="en-US" dirty="0"/>
              <a:t> is a fixed weight w and </a:t>
            </a:r>
          </a:p>
          <a:p>
            <a:r>
              <a:rPr lang="en-US" dirty="0"/>
              <a:t>- </a:t>
            </a:r>
            <a:r>
              <a:rPr lang="en-US" b="1" dirty="0"/>
              <a:t>B</a:t>
            </a:r>
            <a:r>
              <a:rPr lang="en-US" dirty="0"/>
              <a:t> is a unit-delay operator z</a:t>
            </a:r>
            <a:r>
              <a:rPr lang="en-US" baseline="30000" dirty="0"/>
              <a:t>-1</a:t>
            </a:r>
            <a:r>
              <a:rPr lang="en-US" dirty="0"/>
              <a:t> , </a:t>
            </a:r>
          </a:p>
          <a:p>
            <a:r>
              <a:rPr lang="en-US" dirty="0"/>
              <a:t>whose output is delayed with respect </a:t>
            </a:r>
          </a:p>
          <a:p>
            <a:r>
              <a:rPr lang="en-US" dirty="0"/>
              <a:t>to the input by one time unit. </a:t>
            </a:r>
            <a:endParaRPr lang="en-IN" dirty="0"/>
          </a:p>
        </p:txBody>
      </p:sp>
      <p:pic>
        <p:nvPicPr>
          <p:cNvPr id="14" name="Picture 13">
            <a:extLst>
              <a:ext uri="{FF2B5EF4-FFF2-40B4-BE49-F238E27FC236}">
                <a16:creationId xmlns:a16="http://schemas.microsoft.com/office/drawing/2014/main" id="{B04D0A4C-0340-F204-FD07-25BE2E388EBD}"/>
              </a:ext>
            </a:extLst>
          </p:cNvPr>
          <p:cNvPicPr>
            <a:picLocks noChangeAspect="1"/>
          </p:cNvPicPr>
          <p:nvPr/>
        </p:nvPicPr>
        <p:blipFill>
          <a:blip r:embed="rId4"/>
          <a:stretch>
            <a:fillRect/>
          </a:stretch>
        </p:blipFill>
        <p:spPr>
          <a:xfrm>
            <a:off x="5874835" y="4216445"/>
            <a:ext cx="3952629" cy="1600200"/>
          </a:xfrm>
          <a:prstGeom prst="rect">
            <a:avLst/>
          </a:prstGeom>
        </p:spPr>
      </p:pic>
    </p:spTree>
    <p:extLst>
      <p:ext uri="{BB962C8B-B14F-4D97-AF65-F5344CB8AC3E}">
        <p14:creationId xmlns:p14="http://schemas.microsoft.com/office/powerpoint/2010/main" val="2134366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9DE1C-120B-A9A8-D870-FE39C8120B15}"/>
              </a:ext>
            </a:extLst>
          </p:cNvPr>
          <p:cNvSpPr>
            <a:spLocks noGrp="1"/>
          </p:cNvSpPr>
          <p:nvPr>
            <p:ph type="title"/>
          </p:nvPr>
        </p:nvSpPr>
        <p:spPr/>
        <p:txBody>
          <a:bodyPr/>
          <a:lstStyle/>
          <a:p>
            <a:r>
              <a:rPr lang="en-US" sz="2800" dirty="0"/>
              <a:t>Recall the binomial (geometric) expansion</a:t>
            </a:r>
            <a:endParaRPr lang="en-IN"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FD1EB8-7676-E6F8-604D-1A360AEE991A}"/>
                  </a:ext>
                </a:extLst>
              </p:cNvPr>
              <p:cNvSpPr>
                <a:spLocks noGrp="1"/>
              </p:cNvSpPr>
              <p:nvPr>
                <p:ph idx="1"/>
              </p:nvPr>
            </p:nvSpPr>
            <p:spPr/>
            <p:txBody>
              <a:bodyPr/>
              <a:lstStyle/>
              <a:p>
                <a:pPr marL="0" indent="0">
                  <a:buNone/>
                </a:pPr>
                <a:r>
                  <a:rPr lang="en-US" sz="2000" dirty="0"/>
                  <a:t>For any quantity </a:t>
                </a:r>
                <a14:m>
                  <m:oMath xmlns:m="http://schemas.openxmlformats.org/officeDocument/2006/math">
                    <m:r>
                      <a:rPr lang="en-US" sz="2000" i="1">
                        <a:latin typeface="Cambria Math" panose="02040503050406030204" pitchFamily="18" charset="0"/>
                      </a:rPr>
                      <m:t>𝑥</m:t>
                    </m:r>
                  </m:oMath>
                </a14:m>
                <a:r>
                  <a:rPr lang="en-US" sz="2000" dirty="0"/>
                  <a:t> such that </a:t>
                </a:r>
                <a14:m>
                  <m:oMath xmlns:m="http://schemas.openxmlformats.org/officeDocument/2006/math">
                    <m:r>
                      <a:rPr lang="en-US" sz="2000">
                        <a:latin typeface="Cambria Math" panose="02040503050406030204" pitchFamily="18" charset="0"/>
                      </a:rPr>
                      <m:t>∣</m:t>
                    </m:r>
                    <m:r>
                      <a:rPr lang="en-US" sz="2000" i="1">
                        <a:latin typeface="Cambria Math" panose="02040503050406030204" pitchFamily="18" charset="0"/>
                      </a:rPr>
                      <m:t>𝑥</m:t>
                    </m:r>
                    <m:r>
                      <a:rPr lang="en-US" sz="2000">
                        <a:latin typeface="Cambria Math" panose="02040503050406030204" pitchFamily="18" charset="0"/>
                      </a:rPr>
                      <m:t>∣&lt;</m:t>
                    </m:r>
                    <m:r>
                      <a:rPr lang="en-US" sz="2000">
                        <a:latin typeface="Cambria Math" panose="02040503050406030204" pitchFamily="18" charset="0"/>
                      </a:rPr>
                      <m:t>1</m:t>
                    </m:r>
                  </m:oMath>
                </a14:m>
                <a:r>
                  <a:rPr lang="en-US" sz="2000" dirty="0"/>
                  <a: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This is the binomial expansion for a negative exponent −1, also known as the geometric series.</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94FD1EB8-7676-E6F8-604D-1A360AEE991A}"/>
                  </a:ext>
                </a:extLst>
              </p:cNvPr>
              <p:cNvSpPr>
                <a:spLocks noGrp="1" noRot="1" noChangeAspect="1" noMove="1" noResize="1" noEditPoints="1" noAdjustHandles="1" noChangeArrowheads="1" noChangeShapeType="1" noTextEdit="1"/>
              </p:cNvSpPr>
              <p:nvPr>
                <p:ph idx="1"/>
              </p:nvPr>
            </p:nvSpPr>
            <p:spPr>
              <a:blipFill>
                <a:blip r:embed="rId2"/>
                <a:stretch>
                  <a:fillRect l="-838" t="-606"/>
                </a:stretch>
              </a:blipFill>
            </p:spPr>
            <p:txBody>
              <a:bodyPr/>
              <a:lstStyle/>
              <a:p>
                <a:r>
                  <a:rPr lang="en-IN">
                    <a:noFill/>
                  </a:rPr>
                  <a:t> </a:t>
                </a:r>
              </a:p>
            </p:txBody>
          </p:sp>
        </mc:Fallback>
      </mc:AlternateContent>
      <p:sp>
        <p:nvSpPr>
          <p:cNvPr id="6" name="Slide Number Placeholder 5">
            <a:extLst>
              <a:ext uri="{FF2B5EF4-FFF2-40B4-BE49-F238E27FC236}">
                <a16:creationId xmlns:a16="http://schemas.microsoft.com/office/drawing/2014/main" id="{560B3195-85F7-D97F-6D33-EA8781794C51}"/>
              </a:ext>
            </a:extLst>
          </p:cNvPr>
          <p:cNvSpPr>
            <a:spLocks noGrp="1"/>
          </p:cNvSpPr>
          <p:nvPr>
            <p:ph type="sldNum" sz="quarter" idx="12"/>
          </p:nvPr>
        </p:nvSpPr>
        <p:spPr/>
        <p:txBody>
          <a:bodyPr/>
          <a:lstStyle/>
          <a:p>
            <a:fld id="{BB2CE0DE-867F-455F-B20B-96D381B4AB71}" type="slidenum">
              <a:rPr lang="en-US" smtClean="0"/>
              <a:t>39</a:t>
            </a:fld>
            <a:endParaRPr lang="en-US"/>
          </a:p>
        </p:txBody>
      </p:sp>
      <p:pic>
        <p:nvPicPr>
          <p:cNvPr id="8" name="Picture 7">
            <a:extLst>
              <a:ext uri="{FF2B5EF4-FFF2-40B4-BE49-F238E27FC236}">
                <a16:creationId xmlns:a16="http://schemas.microsoft.com/office/drawing/2014/main" id="{EAED6EBB-9B94-A4F4-60A0-3BB83467691A}"/>
              </a:ext>
            </a:extLst>
          </p:cNvPr>
          <p:cNvPicPr>
            <a:picLocks noChangeAspect="1"/>
          </p:cNvPicPr>
          <p:nvPr/>
        </p:nvPicPr>
        <p:blipFill>
          <a:blip r:embed="rId3"/>
          <a:stretch>
            <a:fillRect/>
          </a:stretch>
        </p:blipFill>
        <p:spPr>
          <a:xfrm>
            <a:off x="3810001" y="1676400"/>
            <a:ext cx="2720785" cy="1234430"/>
          </a:xfrm>
          <a:prstGeom prst="rect">
            <a:avLst/>
          </a:prstGeom>
        </p:spPr>
      </p:pic>
    </p:spTree>
    <p:extLst>
      <p:ext uri="{BB962C8B-B14F-4D97-AF65-F5344CB8AC3E}">
        <p14:creationId xmlns:p14="http://schemas.microsoft.com/office/powerpoint/2010/main" val="304583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A11C-847A-FF6A-7836-FDD7EC74E384}"/>
              </a:ext>
            </a:extLst>
          </p:cNvPr>
          <p:cNvSpPr>
            <a:spLocks noGrp="1"/>
          </p:cNvSpPr>
          <p:nvPr>
            <p:ph type="title"/>
          </p:nvPr>
        </p:nvSpPr>
        <p:spPr/>
        <p:txBody>
          <a:bodyPr/>
          <a:lstStyle/>
          <a:p>
            <a:r>
              <a:rPr lang="en-IN" sz="2800" dirty="0"/>
              <a:t>Introduction to Artificial Neural Network</a:t>
            </a:r>
          </a:p>
        </p:txBody>
      </p:sp>
      <p:sp>
        <p:nvSpPr>
          <p:cNvPr id="3" name="Content Placeholder 2">
            <a:extLst>
              <a:ext uri="{FF2B5EF4-FFF2-40B4-BE49-F238E27FC236}">
                <a16:creationId xmlns:a16="http://schemas.microsoft.com/office/drawing/2014/main" id="{201C6737-D7D3-A56E-ED38-F04AFA1B2993}"/>
              </a:ext>
            </a:extLst>
          </p:cNvPr>
          <p:cNvSpPr>
            <a:spLocks noGrp="1"/>
          </p:cNvSpPr>
          <p:nvPr>
            <p:ph idx="1"/>
          </p:nvPr>
        </p:nvSpPr>
        <p:spPr/>
        <p:txBody>
          <a:bodyPr/>
          <a:lstStyle/>
          <a:p>
            <a:r>
              <a:rPr lang="en-US" sz="2000" dirty="0"/>
              <a:t>In an ANN, neurons are interconnected through links called connections.</a:t>
            </a:r>
          </a:p>
          <a:p>
            <a:r>
              <a:rPr lang="en-US" sz="2000" dirty="0"/>
              <a:t>Each connection has an associated weight that represents the importance of the input signal.  </a:t>
            </a:r>
          </a:p>
          <a:p>
            <a:r>
              <a:rPr lang="en-US" sz="2000" dirty="0"/>
              <a:t>The network uses these weighted connections to process information and solve specific problems. </a:t>
            </a:r>
          </a:p>
          <a:p>
            <a:r>
              <a:rPr lang="en-US" sz="2000" dirty="0"/>
              <a:t>The overall behavior of an ANN is reflected in its ability to learn from data, remember patterns, and generalize to new inputs, similar to the human brain. </a:t>
            </a:r>
          </a:p>
          <a:p>
            <a:r>
              <a:rPr lang="en-US" sz="2000" dirty="0"/>
              <a:t>ANNs are designed to imitate, in a simplified way, the network of neurons found in biological brains.</a:t>
            </a:r>
            <a:endParaRPr lang="en-IN" sz="2000" dirty="0"/>
          </a:p>
          <a:p>
            <a:r>
              <a:rPr lang="en-US" sz="2000" dirty="0"/>
              <a:t>Thus, the </a:t>
            </a:r>
            <a:r>
              <a:rPr lang="en-US" sz="2000" b="1" dirty="0"/>
              <a:t>ANN processing elements </a:t>
            </a:r>
            <a:r>
              <a:rPr lang="en-US" sz="2000" dirty="0"/>
              <a:t>are called </a:t>
            </a:r>
            <a:r>
              <a:rPr lang="en-US" sz="2000" b="1" dirty="0">
                <a:solidFill>
                  <a:srgbClr val="C00000"/>
                </a:solidFill>
              </a:rPr>
              <a:t>neurons</a:t>
            </a:r>
            <a:r>
              <a:rPr lang="en-US" sz="2000" dirty="0"/>
              <a:t> or </a:t>
            </a:r>
            <a:r>
              <a:rPr lang="en-US" sz="2000" b="1" dirty="0">
                <a:solidFill>
                  <a:srgbClr val="C00000"/>
                </a:solidFill>
              </a:rPr>
              <a:t>artificial neurons</a:t>
            </a:r>
            <a:r>
              <a:rPr lang="en-US" sz="2000" dirty="0"/>
              <a:t>.</a:t>
            </a:r>
            <a:endParaRPr lang="en-IN" sz="2000" dirty="0"/>
          </a:p>
        </p:txBody>
      </p:sp>
      <p:sp>
        <p:nvSpPr>
          <p:cNvPr id="6" name="Slide Number Placeholder 5">
            <a:extLst>
              <a:ext uri="{FF2B5EF4-FFF2-40B4-BE49-F238E27FC236}">
                <a16:creationId xmlns:a16="http://schemas.microsoft.com/office/drawing/2014/main" id="{95AA33BD-E36C-AFFA-B398-7DFC2EF46AF0}"/>
              </a:ext>
            </a:extLst>
          </p:cNvPr>
          <p:cNvSpPr>
            <a:spLocks noGrp="1"/>
          </p:cNvSpPr>
          <p:nvPr>
            <p:ph type="sldNum" sz="quarter" idx="12"/>
          </p:nvPr>
        </p:nvSpPr>
        <p:spPr/>
        <p:txBody>
          <a:bodyPr/>
          <a:lstStyle/>
          <a:p>
            <a:fld id="{BB2CE0DE-867F-455F-B20B-96D381B4AB71}" type="slidenum">
              <a:rPr lang="en-US" smtClean="0"/>
              <a:t>4</a:t>
            </a:fld>
            <a:endParaRPr lang="en-US"/>
          </a:p>
        </p:txBody>
      </p:sp>
    </p:spTree>
    <p:extLst>
      <p:ext uri="{BB962C8B-B14F-4D97-AF65-F5344CB8AC3E}">
        <p14:creationId xmlns:p14="http://schemas.microsoft.com/office/powerpoint/2010/main" val="87598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06BAD-6F03-C5BD-6DF0-6B41F8033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A5F473-7B22-648B-DA9B-4AFFDF5313B1}"/>
              </a:ext>
            </a:extLst>
          </p:cNvPr>
          <p:cNvSpPr>
            <a:spLocks noGrp="1"/>
          </p:cNvSpPr>
          <p:nvPr>
            <p:ph type="title"/>
          </p:nvPr>
        </p:nvSpPr>
        <p:spPr/>
        <p:txBody>
          <a:bodyPr/>
          <a:lstStyle/>
          <a:p>
            <a:r>
              <a:rPr lang="en-US" sz="2800" dirty="0"/>
              <a:t>Recall the binomial (geometric) expansion</a:t>
            </a:r>
            <a:endParaRPr lang="en-IN"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DADF28-DF74-B320-8220-38BA77BB0148}"/>
                  </a:ext>
                </a:extLst>
              </p:cNvPr>
              <p:cNvSpPr>
                <a:spLocks noGrp="1"/>
              </p:cNvSpPr>
              <p:nvPr>
                <p:ph idx="1"/>
              </p:nvPr>
            </p:nvSpPr>
            <p:spPr/>
            <p:txBody>
              <a:bodyPr/>
              <a:lstStyle/>
              <a:p>
                <a:pPr marL="0" indent="0">
                  <a:buNone/>
                </a:pPr>
                <a:r>
                  <a:rPr lang="en-US" sz="2000" dirty="0"/>
                  <a:t>For any quantity </a:t>
                </a:r>
                <a14:m>
                  <m:oMath xmlns:m="http://schemas.openxmlformats.org/officeDocument/2006/math">
                    <m:r>
                      <a:rPr lang="en-US" sz="2000" i="1">
                        <a:latin typeface="Cambria Math" panose="02040503050406030204" pitchFamily="18" charset="0"/>
                      </a:rPr>
                      <m:t>𝑥</m:t>
                    </m:r>
                  </m:oMath>
                </a14:m>
                <a:r>
                  <a:rPr lang="en-US" sz="2000" dirty="0"/>
                  <a:t> such that </a:t>
                </a:r>
                <a14:m>
                  <m:oMath xmlns:m="http://schemas.openxmlformats.org/officeDocument/2006/math">
                    <m:r>
                      <a:rPr lang="en-US" sz="2000">
                        <a:latin typeface="Cambria Math" panose="02040503050406030204" pitchFamily="18" charset="0"/>
                      </a:rPr>
                      <m:t>∣</m:t>
                    </m:r>
                    <m:r>
                      <a:rPr lang="en-US" sz="2000" i="1">
                        <a:latin typeface="Cambria Math" panose="02040503050406030204" pitchFamily="18" charset="0"/>
                      </a:rPr>
                      <m:t>𝑥</m:t>
                    </m:r>
                    <m:r>
                      <a:rPr lang="en-US" sz="2000">
                        <a:latin typeface="Cambria Math" panose="02040503050406030204" pitchFamily="18" charset="0"/>
                      </a:rPr>
                      <m:t>∣&lt;</m:t>
                    </m:r>
                    <m:r>
                      <a:rPr lang="en-US" sz="2000">
                        <a:latin typeface="Cambria Math" panose="02040503050406030204" pitchFamily="18" charset="0"/>
                      </a:rPr>
                      <m:t>1</m:t>
                    </m:r>
                  </m:oMath>
                </a14:m>
                <a:r>
                  <a:rPr lang="en-US" sz="2000" dirty="0"/>
                  <a: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This is the binomial expansion for a negative exponent −1, also known as the geometric series.</a:t>
                </a:r>
              </a:p>
              <a:p>
                <a:pPr marL="0" indent="0">
                  <a:buNone/>
                </a:pPr>
                <a:endParaRPr lang="en-US" sz="2000" dirty="0"/>
              </a:p>
              <a:p>
                <a:pPr marL="0" indent="0">
                  <a:buNone/>
                </a:pPr>
                <a:r>
                  <a:rPr lang="en-US" sz="2000" dirty="0"/>
                  <a:t>Identify </a:t>
                </a:r>
                <a:r>
                  <a:rPr lang="en-IN" sz="2000" dirty="0"/>
                  <a:t>x=wz</a:t>
                </a:r>
                <a:r>
                  <a:rPr lang="en-IN" sz="2000" baseline="30000" dirty="0"/>
                  <a:t>−1</a:t>
                </a:r>
              </a:p>
            </p:txBody>
          </p:sp>
        </mc:Choice>
        <mc:Fallback xmlns="">
          <p:sp>
            <p:nvSpPr>
              <p:cNvPr id="3" name="Content Placeholder 2">
                <a:extLst>
                  <a:ext uri="{FF2B5EF4-FFF2-40B4-BE49-F238E27FC236}">
                    <a16:creationId xmlns:a16="http://schemas.microsoft.com/office/drawing/2014/main" id="{56DADF28-DF74-B320-8220-38BA77BB0148}"/>
                  </a:ext>
                </a:extLst>
              </p:cNvPr>
              <p:cNvSpPr>
                <a:spLocks noGrp="1" noRot="1" noChangeAspect="1" noMove="1" noResize="1" noEditPoints="1" noAdjustHandles="1" noChangeArrowheads="1" noChangeShapeType="1" noTextEdit="1"/>
              </p:cNvSpPr>
              <p:nvPr>
                <p:ph idx="1"/>
              </p:nvPr>
            </p:nvSpPr>
            <p:spPr>
              <a:blipFill>
                <a:blip r:embed="rId2"/>
                <a:stretch>
                  <a:fillRect l="-838" t="-606"/>
                </a:stretch>
              </a:blipFill>
            </p:spPr>
            <p:txBody>
              <a:bodyPr/>
              <a:lstStyle/>
              <a:p>
                <a:r>
                  <a:rPr lang="en-IN">
                    <a:noFill/>
                  </a:rPr>
                  <a:t> </a:t>
                </a:r>
              </a:p>
            </p:txBody>
          </p:sp>
        </mc:Fallback>
      </mc:AlternateContent>
      <p:sp>
        <p:nvSpPr>
          <p:cNvPr id="6" name="Slide Number Placeholder 5">
            <a:extLst>
              <a:ext uri="{FF2B5EF4-FFF2-40B4-BE49-F238E27FC236}">
                <a16:creationId xmlns:a16="http://schemas.microsoft.com/office/drawing/2014/main" id="{CD3A8737-6871-3CDD-B77B-367EA19C0AB7}"/>
              </a:ext>
            </a:extLst>
          </p:cNvPr>
          <p:cNvSpPr>
            <a:spLocks noGrp="1"/>
          </p:cNvSpPr>
          <p:nvPr>
            <p:ph type="sldNum" sz="quarter" idx="12"/>
          </p:nvPr>
        </p:nvSpPr>
        <p:spPr/>
        <p:txBody>
          <a:bodyPr/>
          <a:lstStyle/>
          <a:p>
            <a:fld id="{BB2CE0DE-867F-455F-B20B-96D381B4AB71}" type="slidenum">
              <a:rPr lang="en-US" smtClean="0"/>
              <a:t>40</a:t>
            </a:fld>
            <a:endParaRPr lang="en-US"/>
          </a:p>
        </p:txBody>
      </p:sp>
      <p:pic>
        <p:nvPicPr>
          <p:cNvPr id="8" name="Picture 7">
            <a:extLst>
              <a:ext uri="{FF2B5EF4-FFF2-40B4-BE49-F238E27FC236}">
                <a16:creationId xmlns:a16="http://schemas.microsoft.com/office/drawing/2014/main" id="{6E3756BC-770F-E335-5ED0-DF822BD65927}"/>
              </a:ext>
            </a:extLst>
          </p:cNvPr>
          <p:cNvPicPr>
            <a:picLocks noChangeAspect="1"/>
          </p:cNvPicPr>
          <p:nvPr/>
        </p:nvPicPr>
        <p:blipFill>
          <a:blip r:embed="rId3"/>
          <a:stretch>
            <a:fillRect/>
          </a:stretch>
        </p:blipFill>
        <p:spPr>
          <a:xfrm>
            <a:off x="3810001" y="1676400"/>
            <a:ext cx="2720785" cy="1234430"/>
          </a:xfrm>
          <a:prstGeom prst="rect">
            <a:avLst/>
          </a:prstGeom>
        </p:spPr>
      </p:pic>
      <p:pic>
        <p:nvPicPr>
          <p:cNvPr id="10" name="Picture 9">
            <a:extLst>
              <a:ext uri="{FF2B5EF4-FFF2-40B4-BE49-F238E27FC236}">
                <a16:creationId xmlns:a16="http://schemas.microsoft.com/office/drawing/2014/main" id="{99FE2FDC-AAF4-96E9-37F4-9ED91E3BC434}"/>
              </a:ext>
            </a:extLst>
          </p:cNvPr>
          <p:cNvPicPr>
            <a:picLocks noChangeAspect="1"/>
          </p:cNvPicPr>
          <p:nvPr/>
        </p:nvPicPr>
        <p:blipFill>
          <a:blip r:embed="rId4"/>
          <a:stretch>
            <a:fillRect/>
          </a:stretch>
        </p:blipFill>
        <p:spPr>
          <a:xfrm>
            <a:off x="1932277" y="4564385"/>
            <a:ext cx="4365046" cy="1234430"/>
          </a:xfrm>
          <a:prstGeom prst="rect">
            <a:avLst/>
          </a:prstGeom>
        </p:spPr>
      </p:pic>
    </p:spTree>
    <p:extLst>
      <p:ext uri="{BB962C8B-B14F-4D97-AF65-F5344CB8AC3E}">
        <p14:creationId xmlns:p14="http://schemas.microsoft.com/office/powerpoint/2010/main" val="1949232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EAE32-5813-C294-F431-192088664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331C3-9034-4CE4-89C3-75555FF85780}"/>
              </a:ext>
            </a:extLst>
          </p:cNvPr>
          <p:cNvSpPr>
            <a:spLocks noGrp="1"/>
          </p:cNvSpPr>
          <p:nvPr>
            <p:ph type="title"/>
          </p:nvPr>
        </p:nvSpPr>
        <p:spPr/>
        <p:txBody>
          <a:bodyPr/>
          <a:lstStyle/>
          <a:p>
            <a:r>
              <a:rPr lang="en-US" sz="2800" dirty="0"/>
              <a:t>Recall the binomial (geometric) expansion</a:t>
            </a:r>
            <a:endParaRPr lang="en-IN"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FCD25-949D-768F-FEC2-D8353A7D73FE}"/>
                  </a:ext>
                </a:extLst>
              </p:cNvPr>
              <p:cNvSpPr>
                <a:spLocks noGrp="1"/>
              </p:cNvSpPr>
              <p:nvPr>
                <p:ph idx="1"/>
              </p:nvPr>
            </p:nvSpPr>
            <p:spPr/>
            <p:txBody>
              <a:bodyPr/>
              <a:lstStyle/>
              <a:p>
                <a:pPr marL="0" indent="0">
                  <a:buNone/>
                </a:pPr>
                <a:r>
                  <a:rPr lang="en-US" sz="2000" dirty="0"/>
                  <a:t>For any quantity </a:t>
                </a:r>
                <a14:m>
                  <m:oMath xmlns:m="http://schemas.openxmlformats.org/officeDocument/2006/math">
                    <m:r>
                      <a:rPr lang="en-US" sz="2000" i="1">
                        <a:latin typeface="Cambria Math" panose="02040503050406030204" pitchFamily="18" charset="0"/>
                      </a:rPr>
                      <m:t>𝑥</m:t>
                    </m:r>
                  </m:oMath>
                </a14:m>
                <a:r>
                  <a:rPr lang="en-US" sz="2000" dirty="0"/>
                  <a:t> such that </a:t>
                </a:r>
                <a14:m>
                  <m:oMath xmlns:m="http://schemas.openxmlformats.org/officeDocument/2006/math">
                    <m:r>
                      <a:rPr lang="en-US" sz="2000">
                        <a:latin typeface="Cambria Math" panose="02040503050406030204" pitchFamily="18" charset="0"/>
                      </a:rPr>
                      <m:t>∣</m:t>
                    </m:r>
                    <m:r>
                      <a:rPr lang="en-US" sz="2000" i="1">
                        <a:latin typeface="Cambria Math" panose="02040503050406030204" pitchFamily="18" charset="0"/>
                      </a:rPr>
                      <m:t>𝑥</m:t>
                    </m:r>
                    <m:r>
                      <a:rPr lang="en-US" sz="2000">
                        <a:latin typeface="Cambria Math" panose="02040503050406030204" pitchFamily="18" charset="0"/>
                      </a:rPr>
                      <m:t>∣&lt;</m:t>
                    </m:r>
                    <m:r>
                      <a:rPr lang="en-US" sz="2000">
                        <a:latin typeface="Cambria Math" panose="02040503050406030204" pitchFamily="18" charset="0"/>
                      </a:rPr>
                      <m:t>1</m:t>
                    </m:r>
                  </m:oMath>
                </a14:m>
                <a:r>
                  <a:rPr lang="en-US" sz="2000" dirty="0"/>
                  <a: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This is the binomial expansion for a negative exponent −1, also known as the geometric series.</a:t>
                </a:r>
              </a:p>
              <a:p>
                <a:pPr marL="0" indent="0">
                  <a:buNone/>
                </a:pPr>
                <a:endParaRPr lang="en-US" sz="2000" dirty="0"/>
              </a:p>
              <a:p>
                <a:pPr marL="0" indent="0">
                  <a:buNone/>
                </a:pPr>
                <a:r>
                  <a:rPr lang="en-US" sz="2000" dirty="0"/>
                  <a:t>Identify </a:t>
                </a:r>
                <a:r>
                  <a:rPr lang="en-IN" sz="2000" dirty="0"/>
                  <a:t>x=wz</a:t>
                </a:r>
                <a:r>
                  <a:rPr lang="en-IN" sz="2000" baseline="30000" dirty="0"/>
                  <a:t>−1</a:t>
                </a:r>
              </a:p>
            </p:txBody>
          </p:sp>
        </mc:Choice>
        <mc:Fallback xmlns="">
          <p:sp>
            <p:nvSpPr>
              <p:cNvPr id="3" name="Content Placeholder 2">
                <a:extLst>
                  <a:ext uri="{FF2B5EF4-FFF2-40B4-BE49-F238E27FC236}">
                    <a16:creationId xmlns:a16="http://schemas.microsoft.com/office/drawing/2014/main" id="{132FCD25-949D-768F-FEC2-D8353A7D73FE}"/>
                  </a:ext>
                </a:extLst>
              </p:cNvPr>
              <p:cNvSpPr>
                <a:spLocks noGrp="1" noRot="1" noChangeAspect="1" noMove="1" noResize="1" noEditPoints="1" noAdjustHandles="1" noChangeArrowheads="1" noChangeShapeType="1" noTextEdit="1"/>
              </p:cNvSpPr>
              <p:nvPr>
                <p:ph idx="1"/>
              </p:nvPr>
            </p:nvSpPr>
            <p:spPr>
              <a:blipFill>
                <a:blip r:embed="rId2"/>
                <a:stretch>
                  <a:fillRect l="-838" t="-606"/>
                </a:stretch>
              </a:blipFill>
            </p:spPr>
            <p:txBody>
              <a:bodyPr/>
              <a:lstStyle/>
              <a:p>
                <a:r>
                  <a:rPr lang="en-IN">
                    <a:noFill/>
                  </a:rPr>
                  <a:t> </a:t>
                </a:r>
              </a:p>
            </p:txBody>
          </p:sp>
        </mc:Fallback>
      </mc:AlternateContent>
      <p:sp>
        <p:nvSpPr>
          <p:cNvPr id="6" name="Slide Number Placeholder 5">
            <a:extLst>
              <a:ext uri="{FF2B5EF4-FFF2-40B4-BE49-F238E27FC236}">
                <a16:creationId xmlns:a16="http://schemas.microsoft.com/office/drawing/2014/main" id="{A8DDD0C7-0CEF-6842-1A4B-3B2A6D775C3A}"/>
              </a:ext>
            </a:extLst>
          </p:cNvPr>
          <p:cNvSpPr>
            <a:spLocks noGrp="1"/>
          </p:cNvSpPr>
          <p:nvPr>
            <p:ph type="sldNum" sz="quarter" idx="12"/>
          </p:nvPr>
        </p:nvSpPr>
        <p:spPr/>
        <p:txBody>
          <a:bodyPr/>
          <a:lstStyle/>
          <a:p>
            <a:fld id="{BB2CE0DE-867F-455F-B20B-96D381B4AB71}" type="slidenum">
              <a:rPr lang="en-US" smtClean="0"/>
              <a:t>41</a:t>
            </a:fld>
            <a:endParaRPr lang="en-US"/>
          </a:p>
        </p:txBody>
      </p:sp>
      <p:pic>
        <p:nvPicPr>
          <p:cNvPr id="8" name="Picture 7">
            <a:extLst>
              <a:ext uri="{FF2B5EF4-FFF2-40B4-BE49-F238E27FC236}">
                <a16:creationId xmlns:a16="http://schemas.microsoft.com/office/drawing/2014/main" id="{24EBF3A2-54F2-10F1-77D3-A591CB345CC3}"/>
              </a:ext>
            </a:extLst>
          </p:cNvPr>
          <p:cNvPicPr>
            <a:picLocks noChangeAspect="1"/>
          </p:cNvPicPr>
          <p:nvPr/>
        </p:nvPicPr>
        <p:blipFill>
          <a:blip r:embed="rId3"/>
          <a:stretch>
            <a:fillRect/>
          </a:stretch>
        </p:blipFill>
        <p:spPr>
          <a:xfrm>
            <a:off x="3810001" y="1676400"/>
            <a:ext cx="2720785" cy="1234430"/>
          </a:xfrm>
          <a:prstGeom prst="rect">
            <a:avLst/>
          </a:prstGeom>
        </p:spPr>
      </p:pic>
      <p:pic>
        <p:nvPicPr>
          <p:cNvPr id="10" name="Picture 9">
            <a:extLst>
              <a:ext uri="{FF2B5EF4-FFF2-40B4-BE49-F238E27FC236}">
                <a16:creationId xmlns:a16="http://schemas.microsoft.com/office/drawing/2014/main" id="{51D3153D-EA13-9A9F-7C17-60392982D9C6}"/>
              </a:ext>
            </a:extLst>
          </p:cNvPr>
          <p:cNvPicPr>
            <a:picLocks noChangeAspect="1"/>
          </p:cNvPicPr>
          <p:nvPr/>
        </p:nvPicPr>
        <p:blipFill>
          <a:blip r:embed="rId4"/>
          <a:stretch>
            <a:fillRect/>
          </a:stretch>
        </p:blipFill>
        <p:spPr>
          <a:xfrm>
            <a:off x="1932277" y="4564385"/>
            <a:ext cx="4365046" cy="1234430"/>
          </a:xfrm>
          <a:prstGeom prst="rect">
            <a:avLst/>
          </a:prstGeom>
        </p:spPr>
      </p:pic>
      <p:pic>
        <p:nvPicPr>
          <p:cNvPr id="12" name="Picture 11">
            <a:extLst>
              <a:ext uri="{FF2B5EF4-FFF2-40B4-BE49-F238E27FC236}">
                <a16:creationId xmlns:a16="http://schemas.microsoft.com/office/drawing/2014/main" id="{AD20D992-11FB-CC5D-3DA7-C0C44B4D0ED0}"/>
              </a:ext>
            </a:extLst>
          </p:cNvPr>
          <p:cNvPicPr>
            <a:picLocks noChangeAspect="1"/>
          </p:cNvPicPr>
          <p:nvPr/>
        </p:nvPicPr>
        <p:blipFill>
          <a:blip r:embed="rId5"/>
          <a:stretch>
            <a:fillRect/>
          </a:stretch>
        </p:blipFill>
        <p:spPr>
          <a:xfrm>
            <a:off x="7272078" y="4174106"/>
            <a:ext cx="2786322" cy="911167"/>
          </a:xfrm>
          <a:prstGeom prst="rect">
            <a:avLst/>
          </a:prstGeom>
        </p:spPr>
      </p:pic>
      <p:pic>
        <p:nvPicPr>
          <p:cNvPr id="14" name="Picture 13">
            <a:extLst>
              <a:ext uri="{FF2B5EF4-FFF2-40B4-BE49-F238E27FC236}">
                <a16:creationId xmlns:a16="http://schemas.microsoft.com/office/drawing/2014/main" id="{8A56C163-64C5-358A-CE00-CA13306A9348}"/>
              </a:ext>
            </a:extLst>
          </p:cNvPr>
          <p:cNvPicPr>
            <a:picLocks noChangeAspect="1"/>
          </p:cNvPicPr>
          <p:nvPr/>
        </p:nvPicPr>
        <p:blipFill>
          <a:blip r:embed="rId6"/>
          <a:stretch>
            <a:fillRect/>
          </a:stretch>
        </p:blipFill>
        <p:spPr>
          <a:xfrm>
            <a:off x="6834440" y="5320862"/>
            <a:ext cx="3611042" cy="1079938"/>
          </a:xfrm>
          <a:prstGeom prst="rect">
            <a:avLst/>
          </a:prstGeom>
        </p:spPr>
      </p:pic>
    </p:spTree>
    <p:extLst>
      <p:ext uri="{BB962C8B-B14F-4D97-AF65-F5344CB8AC3E}">
        <p14:creationId xmlns:p14="http://schemas.microsoft.com/office/powerpoint/2010/main" val="103966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805D8-4DD1-6912-C6EB-D82209B8E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509C4B-53E4-43CB-F5BF-312372D9AA20}"/>
              </a:ext>
            </a:extLst>
          </p:cNvPr>
          <p:cNvSpPr>
            <a:spLocks noGrp="1"/>
          </p:cNvSpPr>
          <p:nvPr>
            <p:ph type="title"/>
          </p:nvPr>
        </p:nvSpPr>
        <p:spPr/>
        <p:txBody>
          <a:bodyPr/>
          <a:lstStyle/>
          <a:p>
            <a:r>
              <a:rPr lang="en-IN" dirty="0"/>
              <a:t>Feedback</a:t>
            </a:r>
          </a:p>
        </p:txBody>
      </p:sp>
      <p:sp>
        <p:nvSpPr>
          <p:cNvPr id="3" name="Content Placeholder 2">
            <a:extLst>
              <a:ext uri="{FF2B5EF4-FFF2-40B4-BE49-F238E27FC236}">
                <a16:creationId xmlns:a16="http://schemas.microsoft.com/office/drawing/2014/main" id="{561B8B26-AFE6-924E-32E8-E5B3A1FB3DC5}"/>
              </a:ext>
            </a:extLst>
          </p:cNvPr>
          <p:cNvSpPr>
            <a:spLocks noGrp="1"/>
          </p:cNvSpPr>
          <p:nvPr>
            <p:ph idx="1"/>
          </p:nvPr>
        </p:nvSpPr>
        <p:spPr/>
        <p:txBody>
          <a:bodyPr/>
          <a:lstStyle/>
          <a:p>
            <a:endParaRPr lang="en-IN" dirty="0"/>
          </a:p>
        </p:txBody>
      </p:sp>
      <p:sp>
        <p:nvSpPr>
          <p:cNvPr id="6" name="Slide Number Placeholder 5">
            <a:extLst>
              <a:ext uri="{FF2B5EF4-FFF2-40B4-BE49-F238E27FC236}">
                <a16:creationId xmlns:a16="http://schemas.microsoft.com/office/drawing/2014/main" id="{1185D1BD-0FD6-F7BD-F41E-D37E9E3A2A43}"/>
              </a:ext>
            </a:extLst>
          </p:cNvPr>
          <p:cNvSpPr>
            <a:spLocks noGrp="1"/>
          </p:cNvSpPr>
          <p:nvPr>
            <p:ph type="sldNum" sz="quarter" idx="12"/>
          </p:nvPr>
        </p:nvSpPr>
        <p:spPr/>
        <p:txBody>
          <a:bodyPr/>
          <a:lstStyle/>
          <a:p>
            <a:fld id="{BB2CE0DE-867F-455F-B20B-96D381B4AB71}" type="slidenum">
              <a:rPr lang="en-US" smtClean="0"/>
              <a:t>42</a:t>
            </a:fld>
            <a:endParaRPr lang="en-US"/>
          </a:p>
        </p:txBody>
      </p:sp>
      <p:pic>
        <p:nvPicPr>
          <p:cNvPr id="9" name="Picture 8">
            <a:extLst>
              <a:ext uri="{FF2B5EF4-FFF2-40B4-BE49-F238E27FC236}">
                <a16:creationId xmlns:a16="http://schemas.microsoft.com/office/drawing/2014/main" id="{2724AF56-C997-2505-9321-61486AF0F518}"/>
              </a:ext>
            </a:extLst>
          </p:cNvPr>
          <p:cNvPicPr>
            <a:picLocks noChangeAspect="1"/>
          </p:cNvPicPr>
          <p:nvPr/>
        </p:nvPicPr>
        <p:blipFill>
          <a:blip r:embed="rId2"/>
          <a:stretch>
            <a:fillRect/>
          </a:stretch>
        </p:blipFill>
        <p:spPr>
          <a:xfrm>
            <a:off x="2090738" y="1031489"/>
            <a:ext cx="3294062" cy="1534167"/>
          </a:xfrm>
          <a:prstGeom prst="rect">
            <a:avLst/>
          </a:prstGeom>
        </p:spPr>
      </p:pic>
      <p:sp>
        <p:nvSpPr>
          <p:cNvPr id="10" name="TextBox 9">
            <a:extLst>
              <a:ext uri="{FF2B5EF4-FFF2-40B4-BE49-F238E27FC236}">
                <a16:creationId xmlns:a16="http://schemas.microsoft.com/office/drawing/2014/main" id="{1CD6CFD8-DE1E-FC38-69F5-FC2A18B240B7}"/>
              </a:ext>
            </a:extLst>
          </p:cNvPr>
          <p:cNvSpPr txBox="1"/>
          <p:nvPr/>
        </p:nvSpPr>
        <p:spPr>
          <a:xfrm>
            <a:off x="1925071" y="4453930"/>
            <a:ext cx="6919458" cy="646331"/>
          </a:xfrm>
          <a:prstGeom prst="rect">
            <a:avLst/>
          </a:prstGeom>
          <a:noFill/>
        </p:spPr>
        <p:txBody>
          <a:bodyPr wrap="none" rtlCol="0">
            <a:spAutoFit/>
          </a:bodyPr>
          <a:lstStyle/>
          <a:p>
            <a:r>
              <a:rPr lang="en-US" dirty="0"/>
              <a:t>Using the binomial expansion for (1 - wz</a:t>
            </a:r>
            <a:r>
              <a:rPr lang="en-US" baseline="30000" dirty="0"/>
              <a:t>-1</a:t>
            </a:r>
            <a:r>
              <a:rPr lang="en-US" dirty="0"/>
              <a:t>)</a:t>
            </a:r>
            <a:r>
              <a:rPr lang="en-US" baseline="30000" dirty="0"/>
              <a:t>-1</a:t>
            </a:r>
            <a:r>
              <a:rPr lang="en-US" dirty="0"/>
              <a:t> , </a:t>
            </a:r>
          </a:p>
          <a:p>
            <a:r>
              <a:rPr lang="en-US" dirty="0"/>
              <a:t>we may rewrite the closed-loop operator of the system as</a:t>
            </a:r>
            <a:endParaRPr lang="en-IN" dirty="0"/>
          </a:p>
        </p:txBody>
      </p:sp>
      <p:pic>
        <p:nvPicPr>
          <p:cNvPr id="11" name="Picture 10">
            <a:extLst>
              <a:ext uri="{FF2B5EF4-FFF2-40B4-BE49-F238E27FC236}">
                <a16:creationId xmlns:a16="http://schemas.microsoft.com/office/drawing/2014/main" id="{8DDFB7EB-3FF7-42B7-62EB-F23A3D62740D}"/>
              </a:ext>
            </a:extLst>
          </p:cNvPr>
          <p:cNvPicPr>
            <a:picLocks noChangeAspect="1"/>
          </p:cNvPicPr>
          <p:nvPr/>
        </p:nvPicPr>
        <p:blipFill>
          <a:blip r:embed="rId3"/>
          <a:stretch>
            <a:fillRect/>
          </a:stretch>
        </p:blipFill>
        <p:spPr>
          <a:xfrm>
            <a:off x="2133601" y="2723631"/>
            <a:ext cx="3952629" cy="1600200"/>
          </a:xfrm>
          <a:prstGeom prst="rect">
            <a:avLst/>
          </a:prstGeom>
        </p:spPr>
      </p:pic>
      <p:pic>
        <p:nvPicPr>
          <p:cNvPr id="13" name="Picture 12">
            <a:extLst>
              <a:ext uri="{FF2B5EF4-FFF2-40B4-BE49-F238E27FC236}">
                <a16:creationId xmlns:a16="http://schemas.microsoft.com/office/drawing/2014/main" id="{AA9D2340-0564-9EF9-F67C-18E4DAC094F7}"/>
              </a:ext>
            </a:extLst>
          </p:cNvPr>
          <p:cNvPicPr>
            <a:picLocks noChangeAspect="1"/>
          </p:cNvPicPr>
          <p:nvPr/>
        </p:nvPicPr>
        <p:blipFill>
          <a:blip r:embed="rId4"/>
          <a:stretch>
            <a:fillRect/>
          </a:stretch>
        </p:blipFill>
        <p:spPr>
          <a:xfrm>
            <a:off x="2594610" y="5179610"/>
            <a:ext cx="3425191" cy="1170274"/>
          </a:xfrm>
          <a:prstGeom prst="rect">
            <a:avLst/>
          </a:prstGeom>
        </p:spPr>
      </p:pic>
      <p:pic>
        <p:nvPicPr>
          <p:cNvPr id="7" name="Picture 6">
            <a:extLst>
              <a:ext uri="{FF2B5EF4-FFF2-40B4-BE49-F238E27FC236}">
                <a16:creationId xmlns:a16="http://schemas.microsoft.com/office/drawing/2014/main" id="{7D1A49B5-1442-3748-FCC6-0F306282D1EA}"/>
              </a:ext>
            </a:extLst>
          </p:cNvPr>
          <p:cNvPicPr>
            <a:picLocks noChangeAspect="1"/>
          </p:cNvPicPr>
          <p:nvPr/>
        </p:nvPicPr>
        <p:blipFill>
          <a:blip r:embed="rId5"/>
          <a:stretch>
            <a:fillRect/>
          </a:stretch>
        </p:blipFill>
        <p:spPr>
          <a:xfrm>
            <a:off x="6612909" y="698293"/>
            <a:ext cx="3611042" cy="1079938"/>
          </a:xfrm>
          <a:prstGeom prst="rect">
            <a:avLst/>
          </a:prstGeom>
        </p:spPr>
      </p:pic>
      <p:sp>
        <p:nvSpPr>
          <p:cNvPr id="8" name="TextBox 7">
            <a:extLst>
              <a:ext uri="{FF2B5EF4-FFF2-40B4-BE49-F238E27FC236}">
                <a16:creationId xmlns:a16="http://schemas.microsoft.com/office/drawing/2014/main" id="{10EDB65D-0D14-9723-E635-E8F686613522}"/>
              </a:ext>
            </a:extLst>
          </p:cNvPr>
          <p:cNvSpPr txBox="1"/>
          <p:nvPr/>
        </p:nvSpPr>
        <p:spPr>
          <a:xfrm>
            <a:off x="7086600" y="304800"/>
            <a:ext cx="2444900" cy="369332"/>
          </a:xfrm>
          <a:prstGeom prst="rect">
            <a:avLst/>
          </a:prstGeom>
          <a:noFill/>
        </p:spPr>
        <p:txBody>
          <a:bodyPr wrap="none" rtlCol="0">
            <a:spAutoFit/>
          </a:bodyPr>
          <a:lstStyle/>
          <a:p>
            <a:r>
              <a:rPr lang="en-IN" dirty="0"/>
              <a:t>Binomial Expansion</a:t>
            </a:r>
          </a:p>
        </p:txBody>
      </p:sp>
    </p:spTree>
    <p:extLst>
      <p:ext uri="{BB962C8B-B14F-4D97-AF65-F5344CB8AC3E}">
        <p14:creationId xmlns:p14="http://schemas.microsoft.com/office/powerpoint/2010/main" val="113967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E5654-2F27-96E2-7141-51FC56023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98F9D-DCA5-79F2-6211-25156581A81C}"/>
              </a:ext>
            </a:extLst>
          </p:cNvPr>
          <p:cNvSpPr>
            <a:spLocks noGrp="1"/>
          </p:cNvSpPr>
          <p:nvPr>
            <p:ph type="title"/>
          </p:nvPr>
        </p:nvSpPr>
        <p:spPr/>
        <p:txBody>
          <a:bodyPr/>
          <a:lstStyle/>
          <a:p>
            <a:r>
              <a:rPr lang="en-IN" dirty="0"/>
              <a:t>Feedback</a:t>
            </a:r>
          </a:p>
        </p:txBody>
      </p:sp>
      <p:sp>
        <p:nvSpPr>
          <p:cNvPr id="3" name="Content Placeholder 2">
            <a:extLst>
              <a:ext uri="{FF2B5EF4-FFF2-40B4-BE49-F238E27FC236}">
                <a16:creationId xmlns:a16="http://schemas.microsoft.com/office/drawing/2014/main" id="{6E60F6B0-8FF9-A5A4-4DE2-E9D6F9390FBF}"/>
              </a:ext>
            </a:extLst>
          </p:cNvPr>
          <p:cNvSpPr>
            <a:spLocks noGrp="1"/>
          </p:cNvSpPr>
          <p:nvPr>
            <p:ph idx="1"/>
          </p:nvPr>
        </p:nvSpPr>
        <p:spPr/>
        <p:txBody>
          <a:bodyPr/>
          <a:lstStyle/>
          <a:p>
            <a:endParaRPr lang="en-IN"/>
          </a:p>
        </p:txBody>
      </p:sp>
      <p:sp>
        <p:nvSpPr>
          <p:cNvPr id="6" name="Slide Number Placeholder 5">
            <a:extLst>
              <a:ext uri="{FF2B5EF4-FFF2-40B4-BE49-F238E27FC236}">
                <a16:creationId xmlns:a16="http://schemas.microsoft.com/office/drawing/2014/main" id="{ECAC9263-F4D9-5AE8-7678-2D45BD5CAE4E}"/>
              </a:ext>
            </a:extLst>
          </p:cNvPr>
          <p:cNvSpPr>
            <a:spLocks noGrp="1"/>
          </p:cNvSpPr>
          <p:nvPr>
            <p:ph type="sldNum" sz="quarter" idx="12"/>
          </p:nvPr>
        </p:nvSpPr>
        <p:spPr/>
        <p:txBody>
          <a:bodyPr/>
          <a:lstStyle/>
          <a:p>
            <a:fld id="{BB2CE0DE-867F-455F-B20B-96D381B4AB71}" type="slidenum">
              <a:rPr lang="en-US" smtClean="0"/>
              <a:t>43</a:t>
            </a:fld>
            <a:endParaRPr lang="en-US"/>
          </a:p>
        </p:txBody>
      </p:sp>
      <p:pic>
        <p:nvPicPr>
          <p:cNvPr id="9" name="Picture 8">
            <a:extLst>
              <a:ext uri="{FF2B5EF4-FFF2-40B4-BE49-F238E27FC236}">
                <a16:creationId xmlns:a16="http://schemas.microsoft.com/office/drawing/2014/main" id="{1FDDF0EF-DDB6-3289-F325-56068348BD5B}"/>
              </a:ext>
            </a:extLst>
          </p:cNvPr>
          <p:cNvPicPr>
            <a:picLocks noChangeAspect="1"/>
          </p:cNvPicPr>
          <p:nvPr/>
        </p:nvPicPr>
        <p:blipFill>
          <a:blip r:embed="rId2"/>
          <a:stretch>
            <a:fillRect/>
          </a:stretch>
        </p:blipFill>
        <p:spPr>
          <a:xfrm>
            <a:off x="1917067" y="914401"/>
            <a:ext cx="3294062" cy="1534167"/>
          </a:xfrm>
          <a:prstGeom prst="rect">
            <a:avLst/>
          </a:prstGeom>
        </p:spPr>
      </p:pic>
      <p:pic>
        <p:nvPicPr>
          <p:cNvPr id="13" name="Picture 12">
            <a:extLst>
              <a:ext uri="{FF2B5EF4-FFF2-40B4-BE49-F238E27FC236}">
                <a16:creationId xmlns:a16="http://schemas.microsoft.com/office/drawing/2014/main" id="{E18AE2DA-A14D-B857-2EFB-880E8C1F233B}"/>
              </a:ext>
            </a:extLst>
          </p:cNvPr>
          <p:cNvPicPr>
            <a:picLocks noChangeAspect="1"/>
          </p:cNvPicPr>
          <p:nvPr/>
        </p:nvPicPr>
        <p:blipFill>
          <a:blip r:embed="rId3"/>
          <a:stretch>
            <a:fillRect/>
          </a:stretch>
        </p:blipFill>
        <p:spPr>
          <a:xfrm>
            <a:off x="2003903" y="2753367"/>
            <a:ext cx="3120391" cy="1066134"/>
          </a:xfrm>
          <a:prstGeom prst="rect">
            <a:avLst/>
          </a:prstGeom>
        </p:spPr>
      </p:pic>
      <p:pic>
        <p:nvPicPr>
          <p:cNvPr id="7" name="Picture 6">
            <a:extLst>
              <a:ext uri="{FF2B5EF4-FFF2-40B4-BE49-F238E27FC236}">
                <a16:creationId xmlns:a16="http://schemas.microsoft.com/office/drawing/2014/main" id="{C085D952-941E-27ED-46C6-709F638D74C1}"/>
              </a:ext>
            </a:extLst>
          </p:cNvPr>
          <p:cNvPicPr>
            <a:picLocks noChangeAspect="1"/>
          </p:cNvPicPr>
          <p:nvPr/>
        </p:nvPicPr>
        <p:blipFill>
          <a:blip r:embed="rId4"/>
          <a:stretch>
            <a:fillRect/>
          </a:stretch>
        </p:blipFill>
        <p:spPr>
          <a:xfrm>
            <a:off x="1876914" y="4191000"/>
            <a:ext cx="3352800" cy="1117600"/>
          </a:xfrm>
          <a:prstGeom prst="rect">
            <a:avLst/>
          </a:prstGeom>
        </p:spPr>
      </p:pic>
      <p:pic>
        <p:nvPicPr>
          <p:cNvPr id="12" name="Picture 11">
            <a:extLst>
              <a:ext uri="{FF2B5EF4-FFF2-40B4-BE49-F238E27FC236}">
                <a16:creationId xmlns:a16="http://schemas.microsoft.com/office/drawing/2014/main" id="{A80AF316-0BDF-7901-E375-DFC2E4D84CB9}"/>
              </a:ext>
            </a:extLst>
          </p:cNvPr>
          <p:cNvPicPr>
            <a:picLocks noChangeAspect="1"/>
          </p:cNvPicPr>
          <p:nvPr/>
        </p:nvPicPr>
        <p:blipFill>
          <a:blip r:embed="rId5"/>
          <a:stretch>
            <a:fillRect/>
          </a:stretch>
        </p:blipFill>
        <p:spPr>
          <a:xfrm>
            <a:off x="5917336" y="4191000"/>
            <a:ext cx="4388226" cy="1117600"/>
          </a:xfrm>
          <a:prstGeom prst="rect">
            <a:avLst/>
          </a:prstGeom>
        </p:spPr>
      </p:pic>
      <p:sp>
        <p:nvSpPr>
          <p:cNvPr id="14" name="Arrow: Right 13">
            <a:extLst>
              <a:ext uri="{FF2B5EF4-FFF2-40B4-BE49-F238E27FC236}">
                <a16:creationId xmlns:a16="http://schemas.microsoft.com/office/drawing/2014/main" id="{88D26F7F-ABC3-467D-FF96-EE1D3250F89B}"/>
              </a:ext>
            </a:extLst>
          </p:cNvPr>
          <p:cNvSpPr/>
          <p:nvPr/>
        </p:nvSpPr>
        <p:spPr bwMode="auto">
          <a:xfrm>
            <a:off x="5229714" y="4648200"/>
            <a:ext cx="637686" cy="3048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a:latin typeface="Verdana" pitchFamily="34" charset="0"/>
            </a:endParaRPr>
          </a:p>
        </p:txBody>
      </p:sp>
    </p:spTree>
    <p:extLst>
      <p:ext uri="{BB962C8B-B14F-4D97-AF65-F5344CB8AC3E}">
        <p14:creationId xmlns:p14="http://schemas.microsoft.com/office/powerpoint/2010/main" val="2372101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DB5BA-E725-FC51-0852-C8D4D662A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1F34F-5B1B-F568-8A05-5D538BFDF61A}"/>
              </a:ext>
            </a:extLst>
          </p:cNvPr>
          <p:cNvSpPr>
            <a:spLocks noGrp="1"/>
          </p:cNvSpPr>
          <p:nvPr>
            <p:ph type="title"/>
          </p:nvPr>
        </p:nvSpPr>
        <p:spPr/>
        <p:txBody>
          <a:bodyPr/>
          <a:lstStyle/>
          <a:p>
            <a:r>
              <a:rPr lang="en-IN" dirty="0"/>
              <a:t>Feedback</a:t>
            </a:r>
          </a:p>
        </p:txBody>
      </p:sp>
      <p:sp>
        <p:nvSpPr>
          <p:cNvPr id="6" name="Slide Number Placeholder 5">
            <a:extLst>
              <a:ext uri="{FF2B5EF4-FFF2-40B4-BE49-F238E27FC236}">
                <a16:creationId xmlns:a16="http://schemas.microsoft.com/office/drawing/2014/main" id="{3EE44A59-69F2-5629-7951-A3665690A37E}"/>
              </a:ext>
            </a:extLst>
          </p:cNvPr>
          <p:cNvSpPr>
            <a:spLocks noGrp="1"/>
          </p:cNvSpPr>
          <p:nvPr>
            <p:ph type="sldNum" sz="quarter" idx="12"/>
          </p:nvPr>
        </p:nvSpPr>
        <p:spPr/>
        <p:txBody>
          <a:bodyPr/>
          <a:lstStyle/>
          <a:p>
            <a:fld id="{BB2CE0DE-867F-455F-B20B-96D381B4AB71}" type="slidenum">
              <a:rPr lang="en-US" smtClean="0"/>
              <a:t>44</a:t>
            </a:fld>
            <a:endParaRPr lang="en-US"/>
          </a:p>
        </p:txBody>
      </p:sp>
      <p:pic>
        <p:nvPicPr>
          <p:cNvPr id="9" name="Picture 8">
            <a:extLst>
              <a:ext uri="{FF2B5EF4-FFF2-40B4-BE49-F238E27FC236}">
                <a16:creationId xmlns:a16="http://schemas.microsoft.com/office/drawing/2014/main" id="{6F39445B-1230-4EF7-D034-66D76E1F366F}"/>
              </a:ext>
            </a:extLst>
          </p:cNvPr>
          <p:cNvPicPr>
            <a:picLocks noChangeAspect="1"/>
          </p:cNvPicPr>
          <p:nvPr/>
        </p:nvPicPr>
        <p:blipFill>
          <a:blip r:embed="rId2"/>
          <a:stretch>
            <a:fillRect/>
          </a:stretch>
        </p:blipFill>
        <p:spPr>
          <a:xfrm>
            <a:off x="1917067" y="914401"/>
            <a:ext cx="3294062" cy="1534167"/>
          </a:xfrm>
          <a:prstGeom prst="rect">
            <a:avLst/>
          </a:prstGeom>
        </p:spPr>
      </p:pic>
      <p:pic>
        <p:nvPicPr>
          <p:cNvPr id="12" name="Picture 11">
            <a:extLst>
              <a:ext uri="{FF2B5EF4-FFF2-40B4-BE49-F238E27FC236}">
                <a16:creationId xmlns:a16="http://schemas.microsoft.com/office/drawing/2014/main" id="{0992E473-29CB-EB1D-7A14-F22DC55398CB}"/>
              </a:ext>
            </a:extLst>
          </p:cNvPr>
          <p:cNvPicPr>
            <a:picLocks noChangeAspect="1"/>
          </p:cNvPicPr>
          <p:nvPr/>
        </p:nvPicPr>
        <p:blipFill>
          <a:blip r:embed="rId3"/>
          <a:stretch>
            <a:fillRect/>
          </a:stretch>
        </p:blipFill>
        <p:spPr>
          <a:xfrm>
            <a:off x="1902199" y="2651767"/>
            <a:ext cx="4388226" cy="1117600"/>
          </a:xfrm>
          <a:prstGeom prst="rect">
            <a:avLst/>
          </a:prstGeom>
        </p:spPr>
      </p:pic>
      <p:sp>
        <p:nvSpPr>
          <p:cNvPr id="8" name="TextBox 7">
            <a:extLst>
              <a:ext uri="{FF2B5EF4-FFF2-40B4-BE49-F238E27FC236}">
                <a16:creationId xmlns:a16="http://schemas.microsoft.com/office/drawing/2014/main" id="{EA2AADF8-437D-926A-8F12-874F3F2D826C}"/>
              </a:ext>
            </a:extLst>
          </p:cNvPr>
          <p:cNvSpPr txBox="1"/>
          <p:nvPr/>
        </p:nvSpPr>
        <p:spPr>
          <a:xfrm>
            <a:off x="1752601" y="4040102"/>
            <a:ext cx="4444165" cy="369332"/>
          </a:xfrm>
          <a:prstGeom prst="rect">
            <a:avLst/>
          </a:prstGeom>
          <a:noFill/>
        </p:spPr>
        <p:txBody>
          <a:bodyPr wrap="none" rtlCol="0">
            <a:spAutoFit/>
          </a:bodyPr>
          <a:lstStyle/>
          <a:p>
            <a:r>
              <a:rPr lang="en-US" dirty="0"/>
              <a:t>From the definition of z</a:t>
            </a:r>
            <a:r>
              <a:rPr lang="en-US" baseline="30000" dirty="0"/>
              <a:t>-1</a:t>
            </a:r>
            <a:r>
              <a:rPr lang="en-US" dirty="0"/>
              <a:t> , we have </a:t>
            </a:r>
            <a:endParaRPr lang="en-IN" dirty="0"/>
          </a:p>
        </p:txBody>
      </p:sp>
      <p:pic>
        <p:nvPicPr>
          <p:cNvPr id="11" name="Picture 10">
            <a:extLst>
              <a:ext uri="{FF2B5EF4-FFF2-40B4-BE49-F238E27FC236}">
                <a16:creationId xmlns:a16="http://schemas.microsoft.com/office/drawing/2014/main" id="{27B4E8A5-5F69-F1C4-7E75-0E2EB9B0DCFC}"/>
              </a:ext>
            </a:extLst>
          </p:cNvPr>
          <p:cNvPicPr>
            <a:picLocks noChangeAspect="1"/>
          </p:cNvPicPr>
          <p:nvPr/>
        </p:nvPicPr>
        <p:blipFill>
          <a:blip r:embed="rId4"/>
          <a:stretch>
            <a:fillRect/>
          </a:stretch>
        </p:blipFill>
        <p:spPr>
          <a:xfrm>
            <a:off x="5875409" y="3844510"/>
            <a:ext cx="3634526" cy="701399"/>
          </a:xfrm>
          <a:prstGeom prst="rect">
            <a:avLst/>
          </a:prstGeom>
        </p:spPr>
      </p:pic>
      <p:sp>
        <p:nvSpPr>
          <p:cNvPr id="15" name="TextBox 14">
            <a:extLst>
              <a:ext uri="{FF2B5EF4-FFF2-40B4-BE49-F238E27FC236}">
                <a16:creationId xmlns:a16="http://schemas.microsoft.com/office/drawing/2014/main" id="{358ABE20-C8B6-7C54-4ECF-0F58E8621C67}"/>
              </a:ext>
            </a:extLst>
          </p:cNvPr>
          <p:cNvSpPr txBox="1"/>
          <p:nvPr/>
        </p:nvSpPr>
        <p:spPr>
          <a:xfrm>
            <a:off x="5875409" y="4682382"/>
            <a:ext cx="4550028" cy="892552"/>
          </a:xfrm>
          <a:prstGeom prst="rect">
            <a:avLst/>
          </a:prstGeom>
          <a:noFill/>
        </p:spPr>
        <p:txBody>
          <a:bodyPr wrap="none" rtlCol="0">
            <a:spAutoFit/>
          </a:bodyPr>
          <a:lstStyle/>
          <a:p>
            <a:r>
              <a:rPr lang="en-US" dirty="0"/>
              <a:t>where </a:t>
            </a:r>
            <a:r>
              <a:rPr lang="en-US" dirty="0" err="1"/>
              <a:t>x</a:t>
            </a:r>
            <a:r>
              <a:rPr lang="en-US" baseline="-25000" dirty="0" err="1"/>
              <a:t>j</a:t>
            </a:r>
            <a:r>
              <a:rPr lang="en-US" dirty="0"/>
              <a:t>(n – </a:t>
            </a:r>
            <a:r>
              <a:rPr lang="en-US" sz="2400" b="1" i="1" dirty="0">
                <a:latin typeface="Bradley Hand ITC" panose="03070402050302030203" pitchFamily="66" charset="0"/>
                <a:ea typeface="Cambria Math" panose="02040503050406030204" pitchFamily="18" charset="0"/>
              </a:rPr>
              <a:t>l </a:t>
            </a:r>
            <a:r>
              <a:rPr lang="en-US" dirty="0"/>
              <a:t>) is a sample of the </a:t>
            </a:r>
          </a:p>
          <a:p>
            <a:r>
              <a:rPr lang="en-US" dirty="0"/>
              <a:t>input signal delayed by </a:t>
            </a:r>
            <a:r>
              <a:rPr lang="en-US" sz="2800" b="1" i="1" dirty="0">
                <a:latin typeface="Bradley Hand ITC" panose="03070402050302030203" pitchFamily="66" charset="0"/>
                <a:ea typeface="Cambria Math" panose="02040503050406030204" pitchFamily="18" charset="0"/>
              </a:rPr>
              <a:t>l </a:t>
            </a:r>
            <a:r>
              <a:rPr lang="en-US" b="1" i="1" dirty="0">
                <a:latin typeface="Bradley Hand ITC" panose="03070402050302030203" pitchFamily="66" charset="0"/>
                <a:ea typeface="Cambria Math" panose="02040503050406030204" pitchFamily="18" charset="0"/>
              </a:rPr>
              <a:t> </a:t>
            </a:r>
            <a:r>
              <a:rPr lang="en-US" dirty="0"/>
              <a:t>time units. </a:t>
            </a:r>
            <a:endParaRPr lang="en-IN" dirty="0"/>
          </a:p>
        </p:txBody>
      </p:sp>
    </p:spTree>
    <p:extLst>
      <p:ext uri="{BB962C8B-B14F-4D97-AF65-F5344CB8AC3E}">
        <p14:creationId xmlns:p14="http://schemas.microsoft.com/office/powerpoint/2010/main" val="3288560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8F5E4-6146-80D6-DD23-88CE100A8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69994-FBA0-21E3-6493-E07C0433849E}"/>
              </a:ext>
            </a:extLst>
          </p:cNvPr>
          <p:cNvSpPr>
            <a:spLocks noGrp="1"/>
          </p:cNvSpPr>
          <p:nvPr>
            <p:ph type="title"/>
          </p:nvPr>
        </p:nvSpPr>
        <p:spPr/>
        <p:txBody>
          <a:bodyPr/>
          <a:lstStyle/>
          <a:p>
            <a:r>
              <a:rPr lang="en-IN" dirty="0"/>
              <a:t>Feedback</a:t>
            </a:r>
          </a:p>
        </p:txBody>
      </p:sp>
      <p:sp>
        <p:nvSpPr>
          <p:cNvPr id="6" name="Slide Number Placeholder 5">
            <a:extLst>
              <a:ext uri="{FF2B5EF4-FFF2-40B4-BE49-F238E27FC236}">
                <a16:creationId xmlns:a16="http://schemas.microsoft.com/office/drawing/2014/main" id="{E2360989-7AD8-0F55-7972-027B2A790095}"/>
              </a:ext>
            </a:extLst>
          </p:cNvPr>
          <p:cNvSpPr>
            <a:spLocks noGrp="1"/>
          </p:cNvSpPr>
          <p:nvPr>
            <p:ph type="sldNum" sz="quarter" idx="12"/>
          </p:nvPr>
        </p:nvSpPr>
        <p:spPr/>
        <p:txBody>
          <a:bodyPr/>
          <a:lstStyle/>
          <a:p>
            <a:fld id="{BB2CE0DE-867F-455F-B20B-96D381B4AB71}" type="slidenum">
              <a:rPr lang="en-US" smtClean="0"/>
              <a:t>45</a:t>
            </a:fld>
            <a:endParaRPr lang="en-US"/>
          </a:p>
        </p:txBody>
      </p:sp>
      <p:pic>
        <p:nvPicPr>
          <p:cNvPr id="9" name="Picture 8">
            <a:extLst>
              <a:ext uri="{FF2B5EF4-FFF2-40B4-BE49-F238E27FC236}">
                <a16:creationId xmlns:a16="http://schemas.microsoft.com/office/drawing/2014/main" id="{443F587B-A551-0FBB-076B-AA6FD6B1B05F}"/>
              </a:ext>
            </a:extLst>
          </p:cNvPr>
          <p:cNvPicPr>
            <a:picLocks noChangeAspect="1"/>
          </p:cNvPicPr>
          <p:nvPr/>
        </p:nvPicPr>
        <p:blipFill>
          <a:blip r:embed="rId2"/>
          <a:stretch>
            <a:fillRect/>
          </a:stretch>
        </p:blipFill>
        <p:spPr>
          <a:xfrm>
            <a:off x="1917067" y="914401"/>
            <a:ext cx="3294062" cy="1534167"/>
          </a:xfrm>
          <a:prstGeom prst="rect">
            <a:avLst/>
          </a:prstGeom>
        </p:spPr>
      </p:pic>
      <p:pic>
        <p:nvPicPr>
          <p:cNvPr id="12" name="Picture 11">
            <a:extLst>
              <a:ext uri="{FF2B5EF4-FFF2-40B4-BE49-F238E27FC236}">
                <a16:creationId xmlns:a16="http://schemas.microsoft.com/office/drawing/2014/main" id="{98DD8CFE-8A04-7401-FCDD-B812A29F241A}"/>
              </a:ext>
            </a:extLst>
          </p:cNvPr>
          <p:cNvPicPr>
            <a:picLocks noChangeAspect="1"/>
          </p:cNvPicPr>
          <p:nvPr/>
        </p:nvPicPr>
        <p:blipFill>
          <a:blip r:embed="rId3"/>
          <a:stretch>
            <a:fillRect/>
          </a:stretch>
        </p:blipFill>
        <p:spPr>
          <a:xfrm>
            <a:off x="1902199" y="2651767"/>
            <a:ext cx="4388226" cy="1117600"/>
          </a:xfrm>
          <a:prstGeom prst="rect">
            <a:avLst/>
          </a:prstGeom>
        </p:spPr>
      </p:pic>
      <p:sp>
        <p:nvSpPr>
          <p:cNvPr id="8" name="TextBox 7">
            <a:extLst>
              <a:ext uri="{FF2B5EF4-FFF2-40B4-BE49-F238E27FC236}">
                <a16:creationId xmlns:a16="http://schemas.microsoft.com/office/drawing/2014/main" id="{AD17A743-AFAC-9C77-4ACC-00862CDAB0A9}"/>
              </a:ext>
            </a:extLst>
          </p:cNvPr>
          <p:cNvSpPr txBox="1"/>
          <p:nvPr/>
        </p:nvSpPr>
        <p:spPr>
          <a:xfrm>
            <a:off x="1752601" y="4040102"/>
            <a:ext cx="4444165" cy="369332"/>
          </a:xfrm>
          <a:prstGeom prst="rect">
            <a:avLst/>
          </a:prstGeom>
          <a:noFill/>
        </p:spPr>
        <p:txBody>
          <a:bodyPr wrap="none" rtlCol="0">
            <a:spAutoFit/>
          </a:bodyPr>
          <a:lstStyle/>
          <a:p>
            <a:r>
              <a:rPr lang="en-US" dirty="0"/>
              <a:t>From the definition of z</a:t>
            </a:r>
            <a:r>
              <a:rPr lang="en-US" baseline="30000" dirty="0"/>
              <a:t>-1</a:t>
            </a:r>
            <a:r>
              <a:rPr lang="en-US" dirty="0"/>
              <a:t> , we have </a:t>
            </a:r>
            <a:endParaRPr lang="en-IN" dirty="0"/>
          </a:p>
        </p:txBody>
      </p:sp>
      <p:pic>
        <p:nvPicPr>
          <p:cNvPr id="11" name="Picture 10">
            <a:extLst>
              <a:ext uri="{FF2B5EF4-FFF2-40B4-BE49-F238E27FC236}">
                <a16:creationId xmlns:a16="http://schemas.microsoft.com/office/drawing/2014/main" id="{12C84999-C9BE-D714-F44A-817B03A0F60D}"/>
              </a:ext>
            </a:extLst>
          </p:cNvPr>
          <p:cNvPicPr>
            <a:picLocks noChangeAspect="1"/>
          </p:cNvPicPr>
          <p:nvPr/>
        </p:nvPicPr>
        <p:blipFill>
          <a:blip r:embed="rId4"/>
          <a:stretch>
            <a:fillRect/>
          </a:stretch>
        </p:blipFill>
        <p:spPr>
          <a:xfrm>
            <a:off x="5875409" y="3844510"/>
            <a:ext cx="3634526" cy="701399"/>
          </a:xfrm>
          <a:prstGeom prst="rect">
            <a:avLst/>
          </a:prstGeom>
        </p:spPr>
      </p:pic>
      <p:sp>
        <p:nvSpPr>
          <p:cNvPr id="15" name="TextBox 14">
            <a:extLst>
              <a:ext uri="{FF2B5EF4-FFF2-40B4-BE49-F238E27FC236}">
                <a16:creationId xmlns:a16="http://schemas.microsoft.com/office/drawing/2014/main" id="{4192A375-F4FA-8F28-7F32-6236FCA3651C}"/>
              </a:ext>
            </a:extLst>
          </p:cNvPr>
          <p:cNvSpPr txBox="1"/>
          <p:nvPr/>
        </p:nvSpPr>
        <p:spPr>
          <a:xfrm>
            <a:off x="5854284" y="4555201"/>
            <a:ext cx="4550028" cy="892552"/>
          </a:xfrm>
          <a:prstGeom prst="rect">
            <a:avLst/>
          </a:prstGeom>
          <a:noFill/>
        </p:spPr>
        <p:txBody>
          <a:bodyPr wrap="none" rtlCol="0">
            <a:spAutoFit/>
          </a:bodyPr>
          <a:lstStyle/>
          <a:p>
            <a:r>
              <a:rPr lang="en-US" dirty="0"/>
              <a:t>where </a:t>
            </a:r>
            <a:r>
              <a:rPr lang="en-US" dirty="0" err="1"/>
              <a:t>x</a:t>
            </a:r>
            <a:r>
              <a:rPr lang="en-US" baseline="-25000" dirty="0" err="1"/>
              <a:t>j</a:t>
            </a:r>
            <a:r>
              <a:rPr lang="en-US" dirty="0"/>
              <a:t>(n – </a:t>
            </a:r>
            <a:r>
              <a:rPr lang="en-US" sz="2400" b="1" i="1" dirty="0">
                <a:latin typeface="Bradley Hand ITC" panose="03070402050302030203" pitchFamily="66" charset="0"/>
                <a:ea typeface="Cambria Math" panose="02040503050406030204" pitchFamily="18" charset="0"/>
              </a:rPr>
              <a:t>l </a:t>
            </a:r>
            <a:r>
              <a:rPr lang="en-US" dirty="0"/>
              <a:t>) is a sample of the </a:t>
            </a:r>
          </a:p>
          <a:p>
            <a:r>
              <a:rPr lang="en-US" dirty="0"/>
              <a:t>input signal delayed by </a:t>
            </a:r>
            <a:r>
              <a:rPr lang="en-US" sz="2800" b="1" i="1" dirty="0">
                <a:latin typeface="Bradley Hand ITC" panose="03070402050302030203" pitchFamily="66" charset="0"/>
                <a:ea typeface="Cambria Math" panose="02040503050406030204" pitchFamily="18" charset="0"/>
              </a:rPr>
              <a:t>l </a:t>
            </a:r>
            <a:r>
              <a:rPr lang="en-US" b="1" i="1" dirty="0">
                <a:latin typeface="Bradley Hand ITC" panose="03070402050302030203" pitchFamily="66" charset="0"/>
                <a:ea typeface="Cambria Math" panose="02040503050406030204" pitchFamily="18" charset="0"/>
              </a:rPr>
              <a:t> </a:t>
            </a:r>
            <a:r>
              <a:rPr lang="en-US" dirty="0"/>
              <a:t>time units. </a:t>
            </a:r>
            <a:endParaRPr lang="en-IN" dirty="0"/>
          </a:p>
        </p:txBody>
      </p:sp>
      <p:pic>
        <p:nvPicPr>
          <p:cNvPr id="17" name="Picture 16">
            <a:extLst>
              <a:ext uri="{FF2B5EF4-FFF2-40B4-BE49-F238E27FC236}">
                <a16:creationId xmlns:a16="http://schemas.microsoft.com/office/drawing/2014/main" id="{2914FBC5-AF61-5254-73C4-36691DD3F5EB}"/>
              </a:ext>
            </a:extLst>
          </p:cNvPr>
          <p:cNvPicPr>
            <a:picLocks noChangeAspect="1"/>
          </p:cNvPicPr>
          <p:nvPr/>
        </p:nvPicPr>
        <p:blipFill>
          <a:blip r:embed="rId5"/>
          <a:stretch>
            <a:fillRect/>
          </a:stretch>
        </p:blipFill>
        <p:spPr>
          <a:xfrm>
            <a:off x="6493728" y="5440219"/>
            <a:ext cx="3910585" cy="1173043"/>
          </a:xfrm>
          <a:prstGeom prst="rect">
            <a:avLst/>
          </a:prstGeom>
        </p:spPr>
      </p:pic>
      <p:pic>
        <p:nvPicPr>
          <p:cNvPr id="3" name="Picture 2">
            <a:extLst>
              <a:ext uri="{FF2B5EF4-FFF2-40B4-BE49-F238E27FC236}">
                <a16:creationId xmlns:a16="http://schemas.microsoft.com/office/drawing/2014/main" id="{0298DB9F-0A5D-49FC-FF7C-BFFC84DB6680}"/>
              </a:ext>
            </a:extLst>
          </p:cNvPr>
          <p:cNvPicPr>
            <a:picLocks noChangeAspect="1"/>
          </p:cNvPicPr>
          <p:nvPr/>
        </p:nvPicPr>
        <p:blipFill>
          <a:blip r:embed="rId3"/>
          <a:stretch>
            <a:fillRect/>
          </a:stretch>
        </p:blipFill>
        <p:spPr>
          <a:xfrm>
            <a:off x="1524000" y="5440218"/>
            <a:ext cx="4388226" cy="1117600"/>
          </a:xfrm>
          <a:prstGeom prst="rect">
            <a:avLst/>
          </a:prstGeom>
        </p:spPr>
      </p:pic>
      <p:sp>
        <p:nvSpPr>
          <p:cNvPr id="7" name="Arrow: Right 6">
            <a:extLst>
              <a:ext uri="{FF2B5EF4-FFF2-40B4-BE49-F238E27FC236}">
                <a16:creationId xmlns:a16="http://schemas.microsoft.com/office/drawing/2014/main" id="{8F8F58F6-BCD7-ACF7-52B9-3BF564AEBC3B}"/>
              </a:ext>
            </a:extLst>
          </p:cNvPr>
          <p:cNvSpPr/>
          <p:nvPr/>
        </p:nvSpPr>
        <p:spPr bwMode="auto">
          <a:xfrm>
            <a:off x="5943600" y="5943601"/>
            <a:ext cx="533400" cy="32067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a:latin typeface="Verdana" pitchFamily="34" charset="0"/>
            </a:endParaRPr>
          </a:p>
        </p:txBody>
      </p:sp>
    </p:spTree>
    <p:extLst>
      <p:ext uri="{BB962C8B-B14F-4D97-AF65-F5344CB8AC3E}">
        <p14:creationId xmlns:p14="http://schemas.microsoft.com/office/powerpoint/2010/main" val="3607660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4703D-E0C1-9E73-4F1A-35CF7E795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BC821-ECAE-A78A-1B68-F016E3845BDA}"/>
              </a:ext>
            </a:extLst>
          </p:cNvPr>
          <p:cNvSpPr>
            <a:spLocks noGrp="1"/>
          </p:cNvSpPr>
          <p:nvPr>
            <p:ph type="title"/>
          </p:nvPr>
        </p:nvSpPr>
        <p:spPr/>
        <p:txBody>
          <a:bodyPr/>
          <a:lstStyle/>
          <a:p>
            <a:r>
              <a:rPr lang="en-IN" dirty="0"/>
              <a:t>Feedback</a:t>
            </a:r>
          </a:p>
        </p:txBody>
      </p:sp>
      <p:sp>
        <p:nvSpPr>
          <p:cNvPr id="6" name="Slide Number Placeholder 5">
            <a:extLst>
              <a:ext uri="{FF2B5EF4-FFF2-40B4-BE49-F238E27FC236}">
                <a16:creationId xmlns:a16="http://schemas.microsoft.com/office/drawing/2014/main" id="{F017FF23-ACF1-698D-73EA-07F28C134D87}"/>
              </a:ext>
            </a:extLst>
          </p:cNvPr>
          <p:cNvSpPr>
            <a:spLocks noGrp="1"/>
          </p:cNvSpPr>
          <p:nvPr>
            <p:ph type="sldNum" sz="quarter" idx="12"/>
          </p:nvPr>
        </p:nvSpPr>
        <p:spPr/>
        <p:txBody>
          <a:bodyPr/>
          <a:lstStyle/>
          <a:p>
            <a:fld id="{BB2CE0DE-867F-455F-B20B-96D381B4AB71}" type="slidenum">
              <a:rPr lang="en-US" smtClean="0"/>
              <a:t>46</a:t>
            </a:fld>
            <a:endParaRPr lang="en-US"/>
          </a:p>
        </p:txBody>
      </p:sp>
      <p:pic>
        <p:nvPicPr>
          <p:cNvPr id="9" name="Picture 8">
            <a:extLst>
              <a:ext uri="{FF2B5EF4-FFF2-40B4-BE49-F238E27FC236}">
                <a16:creationId xmlns:a16="http://schemas.microsoft.com/office/drawing/2014/main" id="{AFB89E9E-6619-221E-3D55-70D96F489228}"/>
              </a:ext>
            </a:extLst>
          </p:cNvPr>
          <p:cNvPicPr>
            <a:picLocks noChangeAspect="1"/>
          </p:cNvPicPr>
          <p:nvPr/>
        </p:nvPicPr>
        <p:blipFill>
          <a:blip r:embed="rId2"/>
          <a:stretch>
            <a:fillRect/>
          </a:stretch>
        </p:blipFill>
        <p:spPr>
          <a:xfrm>
            <a:off x="1917067" y="914401"/>
            <a:ext cx="3294062" cy="1534167"/>
          </a:xfrm>
          <a:prstGeom prst="rect">
            <a:avLst/>
          </a:prstGeom>
        </p:spPr>
      </p:pic>
      <p:pic>
        <p:nvPicPr>
          <p:cNvPr id="17" name="Picture 16">
            <a:extLst>
              <a:ext uri="{FF2B5EF4-FFF2-40B4-BE49-F238E27FC236}">
                <a16:creationId xmlns:a16="http://schemas.microsoft.com/office/drawing/2014/main" id="{C188727F-DE9B-47A7-BD66-00661FCC3B47}"/>
              </a:ext>
            </a:extLst>
          </p:cNvPr>
          <p:cNvPicPr>
            <a:picLocks noChangeAspect="1"/>
          </p:cNvPicPr>
          <p:nvPr/>
        </p:nvPicPr>
        <p:blipFill>
          <a:blip r:embed="rId3"/>
          <a:stretch>
            <a:fillRect/>
          </a:stretch>
        </p:blipFill>
        <p:spPr>
          <a:xfrm>
            <a:off x="1917068" y="2842478"/>
            <a:ext cx="4495581" cy="1348522"/>
          </a:xfrm>
          <a:prstGeom prst="rect">
            <a:avLst/>
          </a:prstGeom>
        </p:spPr>
      </p:pic>
      <p:sp>
        <p:nvSpPr>
          <p:cNvPr id="10" name="TextBox 9">
            <a:extLst>
              <a:ext uri="{FF2B5EF4-FFF2-40B4-BE49-F238E27FC236}">
                <a16:creationId xmlns:a16="http://schemas.microsoft.com/office/drawing/2014/main" id="{1E563DD6-4383-D5B8-AA8D-0C09B048D4E1}"/>
              </a:ext>
            </a:extLst>
          </p:cNvPr>
          <p:cNvSpPr txBox="1"/>
          <p:nvPr/>
        </p:nvSpPr>
        <p:spPr>
          <a:xfrm>
            <a:off x="1981200" y="4215580"/>
            <a:ext cx="7758406" cy="646331"/>
          </a:xfrm>
          <a:prstGeom prst="rect">
            <a:avLst/>
          </a:prstGeom>
          <a:noFill/>
        </p:spPr>
        <p:txBody>
          <a:bodyPr wrap="none" rtlCol="0">
            <a:spAutoFit/>
          </a:bodyPr>
          <a:lstStyle/>
          <a:p>
            <a:r>
              <a:rPr lang="en-US" dirty="0"/>
              <a:t>Suppose that, for some power N, |w| is small enough relative to </a:t>
            </a:r>
          </a:p>
          <a:p>
            <a:r>
              <a:rPr lang="en-US" dirty="0"/>
              <a:t>unity such that </a:t>
            </a:r>
            <a:r>
              <a:rPr lang="en-US" dirty="0" err="1"/>
              <a:t>w</a:t>
            </a:r>
            <a:r>
              <a:rPr lang="en-US" baseline="30000" dirty="0" err="1"/>
              <a:t>N</a:t>
            </a:r>
            <a:r>
              <a:rPr lang="en-US" dirty="0"/>
              <a:t> is negligible for all practical purposes.</a:t>
            </a:r>
            <a:endParaRPr lang="en-IN" dirty="0"/>
          </a:p>
        </p:txBody>
      </p:sp>
      <p:pic>
        <p:nvPicPr>
          <p:cNvPr id="14" name="Picture 13">
            <a:extLst>
              <a:ext uri="{FF2B5EF4-FFF2-40B4-BE49-F238E27FC236}">
                <a16:creationId xmlns:a16="http://schemas.microsoft.com/office/drawing/2014/main" id="{2D15B5F0-BB22-DA47-D7D1-47E95003040D}"/>
              </a:ext>
            </a:extLst>
          </p:cNvPr>
          <p:cNvPicPr>
            <a:picLocks noChangeAspect="1"/>
          </p:cNvPicPr>
          <p:nvPr/>
        </p:nvPicPr>
        <p:blipFill>
          <a:blip r:embed="rId4"/>
          <a:stretch>
            <a:fillRect/>
          </a:stretch>
        </p:blipFill>
        <p:spPr>
          <a:xfrm>
            <a:off x="1981200" y="5122062"/>
            <a:ext cx="8272198" cy="1278739"/>
          </a:xfrm>
          <a:prstGeom prst="rect">
            <a:avLst/>
          </a:prstGeom>
        </p:spPr>
      </p:pic>
    </p:spTree>
    <p:extLst>
      <p:ext uri="{BB962C8B-B14F-4D97-AF65-F5344CB8AC3E}">
        <p14:creationId xmlns:p14="http://schemas.microsoft.com/office/powerpoint/2010/main" val="798595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A810-8565-26C4-EF64-F3719EB6CB5C}"/>
              </a:ext>
            </a:extLst>
          </p:cNvPr>
          <p:cNvSpPr>
            <a:spLocks noGrp="1"/>
          </p:cNvSpPr>
          <p:nvPr>
            <p:ph type="title"/>
          </p:nvPr>
        </p:nvSpPr>
        <p:spPr/>
        <p:txBody>
          <a:bodyPr/>
          <a:lstStyle/>
          <a:p>
            <a:r>
              <a:rPr lang="en-IN" dirty="0"/>
              <a:t>Feedback</a:t>
            </a:r>
          </a:p>
        </p:txBody>
      </p:sp>
      <p:sp>
        <p:nvSpPr>
          <p:cNvPr id="6" name="Slide Number Placeholder 5">
            <a:extLst>
              <a:ext uri="{FF2B5EF4-FFF2-40B4-BE49-F238E27FC236}">
                <a16:creationId xmlns:a16="http://schemas.microsoft.com/office/drawing/2014/main" id="{816CA412-A986-D440-20D7-1BB6D638A9EA}"/>
              </a:ext>
            </a:extLst>
          </p:cNvPr>
          <p:cNvSpPr>
            <a:spLocks noGrp="1"/>
          </p:cNvSpPr>
          <p:nvPr>
            <p:ph type="sldNum" sz="quarter" idx="12"/>
          </p:nvPr>
        </p:nvSpPr>
        <p:spPr/>
        <p:txBody>
          <a:bodyPr/>
          <a:lstStyle/>
          <a:p>
            <a:fld id="{BB2CE0DE-867F-455F-B20B-96D381B4AB71}" type="slidenum">
              <a:rPr lang="en-US" smtClean="0"/>
              <a:t>47</a:t>
            </a:fld>
            <a:endParaRPr lang="en-US"/>
          </a:p>
        </p:txBody>
      </p:sp>
      <p:pic>
        <p:nvPicPr>
          <p:cNvPr id="8" name="Picture 7">
            <a:extLst>
              <a:ext uri="{FF2B5EF4-FFF2-40B4-BE49-F238E27FC236}">
                <a16:creationId xmlns:a16="http://schemas.microsoft.com/office/drawing/2014/main" id="{F978BD68-076B-6A9C-4F7C-33461B94FA96}"/>
              </a:ext>
            </a:extLst>
          </p:cNvPr>
          <p:cNvPicPr>
            <a:picLocks noChangeAspect="1"/>
          </p:cNvPicPr>
          <p:nvPr/>
        </p:nvPicPr>
        <p:blipFill>
          <a:blip r:embed="rId2"/>
          <a:stretch>
            <a:fillRect/>
          </a:stretch>
        </p:blipFill>
        <p:spPr>
          <a:xfrm>
            <a:off x="2075871" y="2019736"/>
            <a:ext cx="3717089" cy="2207971"/>
          </a:xfrm>
          <a:prstGeom prst="rect">
            <a:avLst/>
          </a:prstGeom>
        </p:spPr>
      </p:pic>
      <p:pic>
        <p:nvPicPr>
          <p:cNvPr id="10" name="Picture 9">
            <a:extLst>
              <a:ext uri="{FF2B5EF4-FFF2-40B4-BE49-F238E27FC236}">
                <a16:creationId xmlns:a16="http://schemas.microsoft.com/office/drawing/2014/main" id="{D7297A4B-9DC8-682B-0F28-B6AE8DE80B55}"/>
              </a:ext>
            </a:extLst>
          </p:cNvPr>
          <p:cNvPicPr>
            <a:picLocks noChangeAspect="1"/>
          </p:cNvPicPr>
          <p:nvPr/>
        </p:nvPicPr>
        <p:blipFill>
          <a:blip r:embed="rId3"/>
          <a:stretch>
            <a:fillRect/>
          </a:stretch>
        </p:blipFill>
        <p:spPr>
          <a:xfrm>
            <a:off x="6657500" y="2094879"/>
            <a:ext cx="3400900" cy="2057687"/>
          </a:xfrm>
          <a:prstGeom prst="rect">
            <a:avLst/>
          </a:prstGeom>
        </p:spPr>
      </p:pic>
      <p:pic>
        <p:nvPicPr>
          <p:cNvPr id="12" name="Picture 11">
            <a:extLst>
              <a:ext uri="{FF2B5EF4-FFF2-40B4-BE49-F238E27FC236}">
                <a16:creationId xmlns:a16="http://schemas.microsoft.com/office/drawing/2014/main" id="{D6959154-3C56-3C71-8B24-978ECF04A636}"/>
              </a:ext>
            </a:extLst>
          </p:cNvPr>
          <p:cNvPicPr>
            <a:picLocks noChangeAspect="1"/>
          </p:cNvPicPr>
          <p:nvPr/>
        </p:nvPicPr>
        <p:blipFill>
          <a:blip r:embed="rId4"/>
          <a:stretch>
            <a:fillRect/>
          </a:stretch>
        </p:blipFill>
        <p:spPr>
          <a:xfrm>
            <a:off x="1905001" y="4432214"/>
            <a:ext cx="3496163" cy="2400635"/>
          </a:xfrm>
          <a:prstGeom prst="rect">
            <a:avLst/>
          </a:prstGeom>
        </p:spPr>
      </p:pic>
      <p:sp>
        <p:nvSpPr>
          <p:cNvPr id="13" name="TextBox 12">
            <a:extLst>
              <a:ext uri="{FF2B5EF4-FFF2-40B4-BE49-F238E27FC236}">
                <a16:creationId xmlns:a16="http://schemas.microsoft.com/office/drawing/2014/main" id="{20C797AC-E644-E880-C5DA-B2E64DDA6D8D}"/>
              </a:ext>
            </a:extLst>
          </p:cNvPr>
          <p:cNvSpPr txBox="1"/>
          <p:nvPr/>
        </p:nvSpPr>
        <p:spPr>
          <a:xfrm>
            <a:off x="2128469" y="1225470"/>
            <a:ext cx="7564571" cy="646331"/>
          </a:xfrm>
          <a:prstGeom prst="rect">
            <a:avLst/>
          </a:prstGeom>
          <a:noFill/>
        </p:spPr>
        <p:txBody>
          <a:bodyPr wrap="none" rtlCol="0">
            <a:spAutoFit/>
          </a:bodyPr>
          <a:lstStyle/>
          <a:p>
            <a:r>
              <a:rPr lang="en-US" dirty="0"/>
              <a:t>Time response for three different values of feedforward weight </a:t>
            </a:r>
          </a:p>
          <a:p>
            <a:r>
              <a:rPr lang="en-US" dirty="0"/>
              <a:t>(a) Stable. (b) Linear divergence. (c) Exponential divergence.</a:t>
            </a:r>
            <a:endParaRPr lang="en-IN" dirty="0"/>
          </a:p>
        </p:txBody>
      </p:sp>
      <p:pic>
        <p:nvPicPr>
          <p:cNvPr id="14" name="Picture 13">
            <a:extLst>
              <a:ext uri="{FF2B5EF4-FFF2-40B4-BE49-F238E27FC236}">
                <a16:creationId xmlns:a16="http://schemas.microsoft.com/office/drawing/2014/main" id="{F222A84B-68E5-8E42-62BC-4880E982AF02}"/>
              </a:ext>
            </a:extLst>
          </p:cNvPr>
          <p:cNvPicPr>
            <a:picLocks noChangeAspect="1"/>
          </p:cNvPicPr>
          <p:nvPr/>
        </p:nvPicPr>
        <p:blipFill>
          <a:blip r:embed="rId5"/>
          <a:stretch>
            <a:fillRect/>
          </a:stretch>
        </p:blipFill>
        <p:spPr>
          <a:xfrm>
            <a:off x="6172420" y="4602421"/>
            <a:ext cx="4495581" cy="1348522"/>
          </a:xfrm>
          <a:prstGeom prst="rect">
            <a:avLst/>
          </a:prstGeom>
        </p:spPr>
      </p:pic>
    </p:spTree>
    <p:extLst>
      <p:ext uri="{BB962C8B-B14F-4D97-AF65-F5344CB8AC3E}">
        <p14:creationId xmlns:p14="http://schemas.microsoft.com/office/powerpoint/2010/main" val="2123805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E2F89-2B7D-4749-0A45-9B2A207CD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4925B-0AC6-39DF-B69C-C268852FE949}"/>
              </a:ext>
            </a:extLst>
          </p:cNvPr>
          <p:cNvSpPr>
            <a:spLocks noGrp="1"/>
          </p:cNvSpPr>
          <p:nvPr>
            <p:ph type="title"/>
          </p:nvPr>
        </p:nvSpPr>
        <p:spPr/>
        <p:txBody>
          <a:bodyPr/>
          <a:lstStyle/>
          <a:p>
            <a:r>
              <a:rPr lang="en-IN" dirty="0"/>
              <a:t>Feedback</a:t>
            </a:r>
          </a:p>
        </p:txBody>
      </p:sp>
      <p:sp>
        <p:nvSpPr>
          <p:cNvPr id="6" name="Slide Number Placeholder 5">
            <a:extLst>
              <a:ext uri="{FF2B5EF4-FFF2-40B4-BE49-F238E27FC236}">
                <a16:creationId xmlns:a16="http://schemas.microsoft.com/office/drawing/2014/main" id="{F28C8F88-D26D-7A2A-3BF3-59E4ADE125D0}"/>
              </a:ext>
            </a:extLst>
          </p:cNvPr>
          <p:cNvSpPr>
            <a:spLocks noGrp="1"/>
          </p:cNvSpPr>
          <p:nvPr>
            <p:ph type="sldNum" sz="quarter" idx="12"/>
          </p:nvPr>
        </p:nvSpPr>
        <p:spPr/>
        <p:txBody>
          <a:bodyPr/>
          <a:lstStyle/>
          <a:p>
            <a:fld id="{BB2CE0DE-867F-455F-B20B-96D381B4AB71}" type="slidenum">
              <a:rPr lang="en-US" smtClean="0"/>
              <a:t>48</a:t>
            </a:fld>
            <a:endParaRPr lang="en-US"/>
          </a:p>
        </p:txBody>
      </p:sp>
      <p:pic>
        <p:nvPicPr>
          <p:cNvPr id="14" name="Picture 13">
            <a:extLst>
              <a:ext uri="{FF2B5EF4-FFF2-40B4-BE49-F238E27FC236}">
                <a16:creationId xmlns:a16="http://schemas.microsoft.com/office/drawing/2014/main" id="{151AB8DE-6008-C8F3-8E50-6424F89014FB}"/>
              </a:ext>
            </a:extLst>
          </p:cNvPr>
          <p:cNvPicPr>
            <a:picLocks noChangeAspect="1"/>
          </p:cNvPicPr>
          <p:nvPr/>
        </p:nvPicPr>
        <p:blipFill>
          <a:blip r:embed="rId2"/>
          <a:stretch>
            <a:fillRect/>
          </a:stretch>
        </p:blipFill>
        <p:spPr>
          <a:xfrm>
            <a:off x="2133601" y="1295400"/>
            <a:ext cx="4495581" cy="1348522"/>
          </a:xfrm>
          <a:prstGeom prst="rect">
            <a:avLst/>
          </a:prstGeom>
        </p:spPr>
      </p:pic>
      <p:pic>
        <p:nvPicPr>
          <p:cNvPr id="7" name="Picture 6">
            <a:extLst>
              <a:ext uri="{FF2B5EF4-FFF2-40B4-BE49-F238E27FC236}">
                <a16:creationId xmlns:a16="http://schemas.microsoft.com/office/drawing/2014/main" id="{6CCE438D-F001-3762-2262-8302CA9B0006}"/>
              </a:ext>
            </a:extLst>
          </p:cNvPr>
          <p:cNvPicPr>
            <a:picLocks noChangeAspect="1"/>
          </p:cNvPicPr>
          <p:nvPr/>
        </p:nvPicPr>
        <p:blipFill>
          <a:blip r:embed="rId3"/>
          <a:stretch>
            <a:fillRect/>
          </a:stretch>
        </p:blipFill>
        <p:spPr>
          <a:xfrm>
            <a:off x="1905001" y="2910056"/>
            <a:ext cx="6816725" cy="1401869"/>
          </a:xfrm>
          <a:prstGeom prst="rect">
            <a:avLst/>
          </a:prstGeom>
        </p:spPr>
      </p:pic>
      <p:pic>
        <p:nvPicPr>
          <p:cNvPr id="9" name="Picture 8">
            <a:extLst>
              <a:ext uri="{FF2B5EF4-FFF2-40B4-BE49-F238E27FC236}">
                <a16:creationId xmlns:a16="http://schemas.microsoft.com/office/drawing/2014/main" id="{EDCE3172-5E6E-0FB0-C863-540BD7738724}"/>
              </a:ext>
            </a:extLst>
          </p:cNvPr>
          <p:cNvPicPr>
            <a:picLocks noChangeAspect="1"/>
          </p:cNvPicPr>
          <p:nvPr/>
        </p:nvPicPr>
        <p:blipFill>
          <a:blip r:embed="rId4"/>
          <a:stretch>
            <a:fillRect/>
          </a:stretch>
        </p:blipFill>
        <p:spPr>
          <a:xfrm>
            <a:off x="1746942" y="4349754"/>
            <a:ext cx="2994868" cy="1778968"/>
          </a:xfrm>
          <a:prstGeom prst="rect">
            <a:avLst/>
          </a:prstGeom>
        </p:spPr>
      </p:pic>
      <p:pic>
        <p:nvPicPr>
          <p:cNvPr id="11" name="Picture 10">
            <a:extLst>
              <a:ext uri="{FF2B5EF4-FFF2-40B4-BE49-F238E27FC236}">
                <a16:creationId xmlns:a16="http://schemas.microsoft.com/office/drawing/2014/main" id="{BC0A39E3-B78B-0C36-CDA0-EA64BEFB63F6}"/>
              </a:ext>
            </a:extLst>
          </p:cNvPr>
          <p:cNvPicPr>
            <a:picLocks noChangeAspect="1"/>
          </p:cNvPicPr>
          <p:nvPr/>
        </p:nvPicPr>
        <p:blipFill>
          <a:blip r:embed="rId5"/>
          <a:stretch>
            <a:fillRect/>
          </a:stretch>
        </p:blipFill>
        <p:spPr>
          <a:xfrm>
            <a:off x="5023593" y="4349754"/>
            <a:ext cx="2940238" cy="1778967"/>
          </a:xfrm>
          <a:prstGeom prst="rect">
            <a:avLst/>
          </a:prstGeom>
        </p:spPr>
      </p:pic>
      <p:pic>
        <p:nvPicPr>
          <p:cNvPr id="15" name="Picture 14">
            <a:extLst>
              <a:ext uri="{FF2B5EF4-FFF2-40B4-BE49-F238E27FC236}">
                <a16:creationId xmlns:a16="http://schemas.microsoft.com/office/drawing/2014/main" id="{B4354F14-1A24-B15B-9D9D-0897012B481E}"/>
              </a:ext>
            </a:extLst>
          </p:cNvPr>
          <p:cNvPicPr>
            <a:picLocks noChangeAspect="1"/>
          </p:cNvPicPr>
          <p:nvPr/>
        </p:nvPicPr>
        <p:blipFill>
          <a:blip r:embed="rId6"/>
          <a:stretch>
            <a:fillRect/>
          </a:stretch>
        </p:blipFill>
        <p:spPr>
          <a:xfrm>
            <a:off x="8001000" y="4311925"/>
            <a:ext cx="2590800" cy="1778969"/>
          </a:xfrm>
          <a:prstGeom prst="rect">
            <a:avLst/>
          </a:prstGeom>
        </p:spPr>
      </p:pic>
    </p:spTree>
    <p:extLst>
      <p:ext uri="{BB962C8B-B14F-4D97-AF65-F5344CB8AC3E}">
        <p14:creationId xmlns:p14="http://schemas.microsoft.com/office/powerpoint/2010/main" val="2379358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5C03B45-C3E7-C72D-B514-F61B83AE6B1F}"/>
              </a:ext>
            </a:extLst>
          </p:cNvPr>
          <p:cNvSpPr>
            <a:spLocks noGrp="1"/>
          </p:cNvSpPr>
          <p:nvPr>
            <p:ph type="sldNum" sz="quarter" idx="12"/>
          </p:nvPr>
        </p:nvSpPr>
        <p:spPr/>
        <p:txBody>
          <a:bodyPr/>
          <a:lstStyle/>
          <a:p>
            <a:fld id="{BB2CE0DE-867F-455F-B20B-96D381B4AB71}" type="slidenum">
              <a:rPr lang="en-US" smtClean="0"/>
              <a:t>49</a:t>
            </a:fld>
            <a:endParaRPr lang="en-US"/>
          </a:p>
        </p:txBody>
      </p:sp>
      <p:pic>
        <p:nvPicPr>
          <p:cNvPr id="8" name="Picture 7">
            <a:extLst>
              <a:ext uri="{FF2B5EF4-FFF2-40B4-BE49-F238E27FC236}">
                <a16:creationId xmlns:a16="http://schemas.microsoft.com/office/drawing/2014/main" id="{D5F38937-4838-1BBF-5882-40EBD26C6C8E}"/>
              </a:ext>
            </a:extLst>
          </p:cNvPr>
          <p:cNvPicPr>
            <a:picLocks noChangeAspect="1"/>
          </p:cNvPicPr>
          <p:nvPr/>
        </p:nvPicPr>
        <p:blipFill>
          <a:blip r:embed="rId2"/>
          <a:stretch>
            <a:fillRect/>
          </a:stretch>
        </p:blipFill>
        <p:spPr>
          <a:xfrm>
            <a:off x="1588438" y="1616075"/>
            <a:ext cx="5955363" cy="4985296"/>
          </a:xfrm>
          <a:prstGeom prst="rect">
            <a:avLst/>
          </a:prstGeom>
        </p:spPr>
      </p:pic>
      <p:pic>
        <p:nvPicPr>
          <p:cNvPr id="10" name="Picture 9">
            <a:extLst>
              <a:ext uri="{FF2B5EF4-FFF2-40B4-BE49-F238E27FC236}">
                <a16:creationId xmlns:a16="http://schemas.microsoft.com/office/drawing/2014/main" id="{72D27452-0D17-AC92-CA7C-2C9F99132A97}"/>
              </a:ext>
            </a:extLst>
          </p:cNvPr>
          <p:cNvPicPr>
            <a:picLocks noChangeAspect="1"/>
          </p:cNvPicPr>
          <p:nvPr/>
        </p:nvPicPr>
        <p:blipFill>
          <a:blip r:embed="rId3"/>
          <a:stretch>
            <a:fillRect/>
          </a:stretch>
        </p:blipFill>
        <p:spPr>
          <a:xfrm>
            <a:off x="7030929" y="84284"/>
            <a:ext cx="3294062" cy="1534167"/>
          </a:xfrm>
          <a:prstGeom prst="rect">
            <a:avLst/>
          </a:prstGeom>
        </p:spPr>
      </p:pic>
      <p:pic>
        <p:nvPicPr>
          <p:cNvPr id="11" name="Picture 10">
            <a:extLst>
              <a:ext uri="{FF2B5EF4-FFF2-40B4-BE49-F238E27FC236}">
                <a16:creationId xmlns:a16="http://schemas.microsoft.com/office/drawing/2014/main" id="{F71F774F-235C-EB32-7B12-166864ECCD35}"/>
              </a:ext>
            </a:extLst>
          </p:cNvPr>
          <p:cNvPicPr>
            <a:picLocks noChangeAspect="1"/>
          </p:cNvPicPr>
          <p:nvPr/>
        </p:nvPicPr>
        <p:blipFill>
          <a:blip r:embed="rId4"/>
          <a:stretch>
            <a:fillRect/>
          </a:stretch>
        </p:blipFill>
        <p:spPr>
          <a:xfrm>
            <a:off x="1867010" y="152400"/>
            <a:ext cx="4495581" cy="134852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A128CEA-4848-DD04-44F8-2A3CB6AFB7EF}"/>
                  </a:ext>
                </a:extLst>
              </p:cNvPr>
              <p:cNvSpPr txBox="1"/>
              <p:nvPr/>
            </p:nvSpPr>
            <p:spPr>
              <a:xfrm>
                <a:off x="7783004" y="2608114"/>
                <a:ext cx="2781531" cy="830997"/>
              </a:xfrm>
              <a:prstGeom prst="rect">
                <a:avLst/>
              </a:prstGeom>
              <a:noFill/>
            </p:spPr>
            <p:txBody>
              <a:bodyPr wrap="none" rtlCol="0">
                <a:spAutoFit/>
              </a:bodyPr>
              <a:lstStyle/>
              <a:p>
                <a:r>
                  <a:rPr lang="en-US" sz="1600" dirty="0"/>
                  <a:t>If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𝑤</m:t>
                    </m:r>
                    <m:r>
                      <a:rPr lang="en-US" sz="1600">
                        <a:latin typeface="Cambria Math" panose="02040503050406030204" pitchFamily="18" charset="0"/>
                      </a:rPr>
                      <m:t>∣&lt;</m:t>
                    </m:r>
                    <m:r>
                      <a:rPr lang="en-US" sz="1600">
                        <a:latin typeface="Cambria Math" panose="02040503050406030204" pitchFamily="18" charset="0"/>
                      </a:rPr>
                      <m:t>1</m:t>
                    </m:r>
                  </m:oMath>
                </a14:m>
                <a:r>
                  <a:rPr lang="en-US" sz="1600" dirty="0"/>
                  <a:t>, feedback </a:t>
                </a:r>
              </a:p>
              <a:p>
                <a:r>
                  <a:rPr lang="en-US" sz="1600" dirty="0"/>
                  <a:t>weakens the signal, </a:t>
                </a:r>
              </a:p>
              <a:p>
                <a:r>
                  <a:rPr lang="en-US" sz="1600" dirty="0"/>
                  <a:t>and the system is stable.</a:t>
                </a:r>
                <a:endParaRPr lang="en-IN" sz="1600" dirty="0"/>
              </a:p>
            </p:txBody>
          </p:sp>
        </mc:Choice>
        <mc:Fallback xmlns="">
          <p:sp>
            <p:nvSpPr>
              <p:cNvPr id="12" name="TextBox 11">
                <a:extLst>
                  <a:ext uri="{FF2B5EF4-FFF2-40B4-BE49-F238E27FC236}">
                    <a16:creationId xmlns:a16="http://schemas.microsoft.com/office/drawing/2014/main" id="{8A128CEA-4848-DD04-44F8-2A3CB6AFB7EF}"/>
                  </a:ext>
                </a:extLst>
              </p:cNvPr>
              <p:cNvSpPr txBox="1">
                <a:spLocks noRot="1" noChangeAspect="1" noMove="1" noResize="1" noEditPoints="1" noAdjustHandles="1" noChangeArrowheads="1" noChangeShapeType="1" noTextEdit="1"/>
              </p:cNvSpPr>
              <p:nvPr/>
            </p:nvSpPr>
            <p:spPr>
              <a:xfrm>
                <a:off x="7783004" y="2608114"/>
                <a:ext cx="2781531" cy="830997"/>
              </a:xfrm>
              <a:prstGeom prst="rect">
                <a:avLst/>
              </a:prstGeom>
              <a:blipFill>
                <a:blip r:embed="rId5"/>
                <a:stretch>
                  <a:fillRect l="-1316" t="-2206" b="-8824"/>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708CF5FB-153A-0DCA-7BF7-9635AF1DDA82}"/>
              </a:ext>
            </a:extLst>
          </p:cNvPr>
          <p:cNvPicPr>
            <a:picLocks noChangeAspect="1"/>
          </p:cNvPicPr>
          <p:nvPr/>
        </p:nvPicPr>
        <p:blipFill>
          <a:blip r:embed="rId6"/>
          <a:stretch>
            <a:fillRect/>
          </a:stretch>
        </p:blipFill>
        <p:spPr>
          <a:xfrm>
            <a:off x="7570366" y="3439110"/>
            <a:ext cx="2994868" cy="2047290"/>
          </a:xfrm>
          <a:prstGeom prst="rect">
            <a:avLst/>
          </a:prstGeom>
        </p:spPr>
      </p:pic>
    </p:spTree>
    <p:extLst>
      <p:ext uri="{BB962C8B-B14F-4D97-AF65-F5344CB8AC3E}">
        <p14:creationId xmlns:p14="http://schemas.microsoft.com/office/powerpoint/2010/main" val="130622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D24E-BFE7-22A7-541D-B16E4283AAE7}"/>
              </a:ext>
            </a:extLst>
          </p:cNvPr>
          <p:cNvSpPr>
            <a:spLocks noGrp="1"/>
          </p:cNvSpPr>
          <p:nvPr>
            <p:ph type="title"/>
          </p:nvPr>
        </p:nvSpPr>
        <p:spPr/>
        <p:txBody>
          <a:bodyPr/>
          <a:lstStyle/>
          <a:p>
            <a:r>
              <a:rPr lang="en-IN" dirty="0"/>
              <a:t>Models of Neuron</a:t>
            </a:r>
          </a:p>
        </p:txBody>
      </p:sp>
      <p:sp>
        <p:nvSpPr>
          <p:cNvPr id="3" name="Content Placeholder 2">
            <a:extLst>
              <a:ext uri="{FF2B5EF4-FFF2-40B4-BE49-F238E27FC236}">
                <a16:creationId xmlns:a16="http://schemas.microsoft.com/office/drawing/2014/main" id="{CCD9ED4E-5818-70E0-176B-4790EB31F975}"/>
              </a:ext>
            </a:extLst>
          </p:cNvPr>
          <p:cNvSpPr>
            <a:spLocks noGrp="1"/>
          </p:cNvSpPr>
          <p:nvPr>
            <p:ph idx="1"/>
          </p:nvPr>
        </p:nvSpPr>
        <p:spPr/>
        <p:txBody>
          <a:bodyPr/>
          <a:lstStyle/>
          <a:p>
            <a:pPr marL="0" indent="0" algn="just">
              <a:buNone/>
            </a:pPr>
            <a:r>
              <a:rPr lang="en-US" sz="2000" dirty="0"/>
              <a:t>A neuron is an information-processing unit that is fundamental to the operation of a neural network. </a:t>
            </a:r>
            <a:endParaRPr lang="en-IN" sz="2000" dirty="0"/>
          </a:p>
        </p:txBody>
      </p:sp>
      <p:sp>
        <p:nvSpPr>
          <p:cNvPr id="6" name="Slide Number Placeholder 5">
            <a:extLst>
              <a:ext uri="{FF2B5EF4-FFF2-40B4-BE49-F238E27FC236}">
                <a16:creationId xmlns:a16="http://schemas.microsoft.com/office/drawing/2014/main" id="{95DFB5E8-98CE-2486-EBAA-65D1938B238E}"/>
              </a:ext>
            </a:extLst>
          </p:cNvPr>
          <p:cNvSpPr>
            <a:spLocks noGrp="1"/>
          </p:cNvSpPr>
          <p:nvPr>
            <p:ph type="sldNum" sz="quarter" idx="12"/>
          </p:nvPr>
        </p:nvSpPr>
        <p:spPr/>
        <p:txBody>
          <a:bodyPr/>
          <a:lstStyle/>
          <a:p>
            <a:fld id="{BB2CE0DE-867F-455F-B20B-96D381B4AB71}" type="slidenum">
              <a:rPr lang="en-US" smtClean="0"/>
              <a:t>5</a:t>
            </a:fld>
            <a:endParaRPr lang="en-US"/>
          </a:p>
        </p:txBody>
      </p:sp>
    </p:spTree>
    <p:extLst>
      <p:ext uri="{BB962C8B-B14F-4D97-AF65-F5344CB8AC3E}">
        <p14:creationId xmlns:p14="http://schemas.microsoft.com/office/powerpoint/2010/main" val="3008436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FFE8-7B55-9469-72AB-8B60495C9D0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96E97F8-AB63-2336-0E7D-12EF263BE3B0}"/>
              </a:ext>
            </a:extLst>
          </p:cNvPr>
          <p:cNvSpPr>
            <a:spLocks noGrp="1"/>
          </p:cNvSpPr>
          <p:nvPr>
            <p:ph type="sldNum" sz="quarter" idx="12"/>
          </p:nvPr>
        </p:nvSpPr>
        <p:spPr/>
        <p:txBody>
          <a:bodyPr/>
          <a:lstStyle/>
          <a:p>
            <a:fld id="{BB2CE0DE-867F-455F-B20B-96D381B4AB71}" type="slidenum">
              <a:rPr lang="en-US" smtClean="0"/>
              <a:t>50</a:t>
            </a:fld>
            <a:endParaRPr lang="en-US"/>
          </a:p>
        </p:txBody>
      </p:sp>
      <p:pic>
        <p:nvPicPr>
          <p:cNvPr id="10" name="Picture 9">
            <a:extLst>
              <a:ext uri="{FF2B5EF4-FFF2-40B4-BE49-F238E27FC236}">
                <a16:creationId xmlns:a16="http://schemas.microsoft.com/office/drawing/2014/main" id="{35EAED95-1973-5FE4-674F-CD20EE618C98}"/>
              </a:ext>
            </a:extLst>
          </p:cNvPr>
          <p:cNvPicPr>
            <a:picLocks noChangeAspect="1"/>
          </p:cNvPicPr>
          <p:nvPr/>
        </p:nvPicPr>
        <p:blipFill>
          <a:blip r:embed="rId2"/>
          <a:stretch>
            <a:fillRect/>
          </a:stretch>
        </p:blipFill>
        <p:spPr>
          <a:xfrm>
            <a:off x="7030929" y="84284"/>
            <a:ext cx="3294062" cy="1534167"/>
          </a:xfrm>
          <a:prstGeom prst="rect">
            <a:avLst/>
          </a:prstGeom>
        </p:spPr>
      </p:pic>
      <p:pic>
        <p:nvPicPr>
          <p:cNvPr id="11" name="Picture 10">
            <a:extLst>
              <a:ext uri="{FF2B5EF4-FFF2-40B4-BE49-F238E27FC236}">
                <a16:creationId xmlns:a16="http://schemas.microsoft.com/office/drawing/2014/main" id="{85A2AB15-04D9-1892-6995-63E9F2B6BB58}"/>
              </a:ext>
            </a:extLst>
          </p:cNvPr>
          <p:cNvPicPr>
            <a:picLocks noChangeAspect="1"/>
          </p:cNvPicPr>
          <p:nvPr/>
        </p:nvPicPr>
        <p:blipFill>
          <a:blip r:embed="rId3"/>
          <a:stretch>
            <a:fillRect/>
          </a:stretch>
        </p:blipFill>
        <p:spPr>
          <a:xfrm>
            <a:off x="1867010" y="152400"/>
            <a:ext cx="4495581" cy="134852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BD1314-1738-32E7-E102-AFF6418EFB3F}"/>
                  </a:ext>
                </a:extLst>
              </p:cNvPr>
              <p:cNvSpPr txBox="1"/>
              <p:nvPr/>
            </p:nvSpPr>
            <p:spPr>
              <a:xfrm>
                <a:off x="7783003" y="2608114"/>
                <a:ext cx="2651880" cy="855427"/>
              </a:xfrm>
              <a:prstGeom prst="rect">
                <a:avLst/>
              </a:prstGeom>
              <a:noFill/>
            </p:spPr>
            <p:txBody>
              <a:bodyPr wrap="none" rtlCol="0">
                <a:spAutoFit/>
              </a:bodyPr>
              <a:lstStyle/>
              <a:p>
                <a:r>
                  <a:rPr lang="en-US" sz="1600" dirty="0"/>
                  <a:t>If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𝑤</m:t>
                    </m:r>
                    <m:r>
                      <a:rPr lang="en-US">
                        <a:latin typeface="Cambria Math" panose="02040503050406030204" pitchFamily="18" charset="0"/>
                      </a:rPr>
                      <m:t>∣=</m:t>
                    </m:r>
                    <m:r>
                      <a:rPr lang="en-US">
                        <a:latin typeface="Cambria Math" panose="02040503050406030204" pitchFamily="18" charset="0"/>
                      </a:rPr>
                      <m:t>1</m:t>
                    </m:r>
                  </m:oMath>
                </a14:m>
                <a:r>
                  <a:rPr lang="en-US" sz="1600" dirty="0"/>
                  <a:t>, feedback </a:t>
                </a:r>
              </a:p>
              <a:p>
                <a:r>
                  <a:rPr lang="en-US" sz="1600" dirty="0"/>
                  <a:t>accumulates uniformly, </a:t>
                </a:r>
              </a:p>
              <a:p>
                <a:r>
                  <a:rPr lang="en-US" sz="1600" dirty="0"/>
                  <a:t>causing linear growth.</a:t>
                </a:r>
                <a:endParaRPr lang="en-IN" sz="1600" dirty="0"/>
              </a:p>
            </p:txBody>
          </p:sp>
        </mc:Choice>
        <mc:Fallback xmlns="">
          <p:sp>
            <p:nvSpPr>
              <p:cNvPr id="12" name="TextBox 11">
                <a:extLst>
                  <a:ext uri="{FF2B5EF4-FFF2-40B4-BE49-F238E27FC236}">
                    <a16:creationId xmlns:a16="http://schemas.microsoft.com/office/drawing/2014/main" id="{57BD1314-1738-32E7-E102-AFF6418EFB3F}"/>
                  </a:ext>
                </a:extLst>
              </p:cNvPr>
              <p:cNvSpPr txBox="1">
                <a:spLocks noRot="1" noChangeAspect="1" noMove="1" noResize="1" noEditPoints="1" noAdjustHandles="1" noChangeArrowheads="1" noChangeShapeType="1" noTextEdit="1"/>
              </p:cNvSpPr>
              <p:nvPr/>
            </p:nvSpPr>
            <p:spPr>
              <a:xfrm>
                <a:off x="7783003" y="2608114"/>
                <a:ext cx="2651880" cy="855427"/>
              </a:xfrm>
              <a:prstGeom prst="rect">
                <a:avLst/>
              </a:prstGeom>
              <a:blipFill>
                <a:blip r:embed="rId4"/>
                <a:stretch>
                  <a:fillRect l="-1379" r="-230" b="-8571"/>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30BC8997-713D-5CCD-F977-37F1851D3A83}"/>
              </a:ext>
            </a:extLst>
          </p:cNvPr>
          <p:cNvPicPr>
            <a:picLocks noChangeAspect="1"/>
          </p:cNvPicPr>
          <p:nvPr/>
        </p:nvPicPr>
        <p:blipFill>
          <a:blip r:embed="rId5"/>
          <a:stretch>
            <a:fillRect/>
          </a:stretch>
        </p:blipFill>
        <p:spPr>
          <a:xfrm>
            <a:off x="7597681" y="3810001"/>
            <a:ext cx="2940238" cy="1778967"/>
          </a:xfrm>
          <a:prstGeom prst="rect">
            <a:avLst/>
          </a:prstGeom>
        </p:spPr>
      </p:pic>
      <p:pic>
        <p:nvPicPr>
          <p:cNvPr id="7" name="Picture 6">
            <a:extLst>
              <a:ext uri="{FF2B5EF4-FFF2-40B4-BE49-F238E27FC236}">
                <a16:creationId xmlns:a16="http://schemas.microsoft.com/office/drawing/2014/main" id="{F9403FC1-E99E-3708-F1E1-6AD7D3D47048}"/>
              </a:ext>
            </a:extLst>
          </p:cNvPr>
          <p:cNvPicPr>
            <a:picLocks noChangeAspect="1"/>
          </p:cNvPicPr>
          <p:nvPr/>
        </p:nvPicPr>
        <p:blipFill>
          <a:blip r:embed="rId6"/>
          <a:stretch>
            <a:fillRect/>
          </a:stretch>
        </p:blipFill>
        <p:spPr>
          <a:xfrm>
            <a:off x="1627466" y="1650918"/>
            <a:ext cx="5906324" cy="4658375"/>
          </a:xfrm>
          <a:prstGeom prst="rect">
            <a:avLst/>
          </a:prstGeom>
        </p:spPr>
      </p:pic>
    </p:spTree>
    <p:extLst>
      <p:ext uri="{BB962C8B-B14F-4D97-AF65-F5344CB8AC3E}">
        <p14:creationId xmlns:p14="http://schemas.microsoft.com/office/powerpoint/2010/main" val="4201643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FC0A3-F297-1999-B410-06ABDBDDE67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06887B3-6FD6-66F0-CC7B-5BA7593E9886}"/>
              </a:ext>
            </a:extLst>
          </p:cNvPr>
          <p:cNvSpPr>
            <a:spLocks noGrp="1"/>
          </p:cNvSpPr>
          <p:nvPr>
            <p:ph type="sldNum" sz="quarter" idx="12"/>
          </p:nvPr>
        </p:nvSpPr>
        <p:spPr/>
        <p:txBody>
          <a:bodyPr/>
          <a:lstStyle/>
          <a:p>
            <a:fld id="{BB2CE0DE-867F-455F-B20B-96D381B4AB71}" type="slidenum">
              <a:rPr lang="en-US" smtClean="0"/>
              <a:t>51</a:t>
            </a:fld>
            <a:endParaRPr lang="en-US"/>
          </a:p>
        </p:txBody>
      </p:sp>
      <p:pic>
        <p:nvPicPr>
          <p:cNvPr id="10" name="Picture 9">
            <a:extLst>
              <a:ext uri="{FF2B5EF4-FFF2-40B4-BE49-F238E27FC236}">
                <a16:creationId xmlns:a16="http://schemas.microsoft.com/office/drawing/2014/main" id="{DBB4AC4E-136D-0F94-F830-4F50BDF5D4E4}"/>
              </a:ext>
            </a:extLst>
          </p:cNvPr>
          <p:cNvPicPr>
            <a:picLocks noChangeAspect="1"/>
          </p:cNvPicPr>
          <p:nvPr/>
        </p:nvPicPr>
        <p:blipFill>
          <a:blip r:embed="rId2"/>
          <a:stretch>
            <a:fillRect/>
          </a:stretch>
        </p:blipFill>
        <p:spPr>
          <a:xfrm>
            <a:off x="7030929" y="84284"/>
            <a:ext cx="3294062" cy="1534167"/>
          </a:xfrm>
          <a:prstGeom prst="rect">
            <a:avLst/>
          </a:prstGeom>
        </p:spPr>
      </p:pic>
      <p:pic>
        <p:nvPicPr>
          <p:cNvPr id="11" name="Picture 10">
            <a:extLst>
              <a:ext uri="{FF2B5EF4-FFF2-40B4-BE49-F238E27FC236}">
                <a16:creationId xmlns:a16="http://schemas.microsoft.com/office/drawing/2014/main" id="{88710278-7D71-9E90-9669-765389D55827}"/>
              </a:ext>
            </a:extLst>
          </p:cNvPr>
          <p:cNvPicPr>
            <a:picLocks noChangeAspect="1"/>
          </p:cNvPicPr>
          <p:nvPr/>
        </p:nvPicPr>
        <p:blipFill>
          <a:blip r:embed="rId3"/>
          <a:stretch>
            <a:fillRect/>
          </a:stretch>
        </p:blipFill>
        <p:spPr>
          <a:xfrm>
            <a:off x="1867010" y="152400"/>
            <a:ext cx="4495581" cy="134852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4798B2-C2F7-2366-9C58-AD30F28D07C5}"/>
                  </a:ext>
                </a:extLst>
              </p:cNvPr>
              <p:cNvSpPr txBox="1"/>
              <p:nvPr/>
            </p:nvSpPr>
            <p:spPr>
              <a:xfrm>
                <a:off x="7783003" y="2608113"/>
                <a:ext cx="2517228" cy="1101648"/>
              </a:xfrm>
              <a:prstGeom prst="rect">
                <a:avLst/>
              </a:prstGeom>
              <a:noFill/>
            </p:spPr>
            <p:txBody>
              <a:bodyPr wrap="none" rtlCol="0">
                <a:spAutoFit/>
              </a:bodyPr>
              <a:lstStyle/>
              <a:p>
                <a:r>
                  <a:rPr lang="en-US" sz="1600" dirty="0"/>
                  <a:t>If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𝑤</m:t>
                    </m:r>
                    <m:r>
                      <a:rPr lang="en-US">
                        <a:latin typeface="Cambria Math" panose="02040503050406030204" pitchFamily="18" charset="0"/>
                      </a:rPr>
                      <m:t>∣&gt;</m:t>
                    </m:r>
                    <m:r>
                      <a:rPr lang="en-US">
                        <a:latin typeface="Cambria Math" panose="02040503050406030204" pitchFamily="18" charset="0"/>
                      </a:rPr>
                      <m:t>1</m:t>
                    </m:r>
                  </m:oMath>
                </a14:m>
                <a:r>
                  <a:rPr lang="en-US" sz="1600" dirty="0"/>
                  <a:t>, feedback </a:t>
                </a:r>
              </a:p>
              <a:p>
                <a:r>
                  <a:rPr lang="en-US" sz="1600" dirty="0"/>
                  <a:t>amplifies the signal </a:t>
                </a:r>
              </a:p>
              <a:p>
                <a:r>
                  <a:rPr lang="en-US" sz="1600" dirty="0"/>
                  <a:t>exponentially, making </a:t>
                </a:r>
              </a:p>
              <a:p>
                <a:r>
                  <a:rPr lang="en-US" sz="1600" dirty="0"/>
                  <a:t>the system unstable.</a:t>
                </a:r>
                <a:endParaRPr lang="en-IN" sz="1600" dirty="0"/>
              </a:p>
            </p:txBody>
          </p:sp>
        </mc:Choice>
        <mc:Fallback xmlns="">
          <p:sp>
            <p:nvSpPr>
              <p:cNvPr id="12" name="TextBox 11">
                <a:extLst>
                  <a:ext uri="{FF2B5EF4-FFF2-40B4-BE49-F238E27FC236}">
                    <a16:creationId xmlns:a16="http://schemas.microsoft.com/office/drawing/2014/main" id="{1D4798B2-C2F7-2366-9C58-AD30F28D07C5}"/>
                  </a:ext>
                </a:extLst>
              </p:cNvPr>
              <p:cNvSpPr txBox="1">
                <a:spLocks noRot="1" noChangeAspect="1" noMove="1" noResize="1" noEditPoints="1" noAdjustHandles="1" noChangeArrowheads="1" noChangeShapeType="1" noTextEdit="1"/>
              </p:cNvSpPr>
              <p:nvPr/>
            </p:nvSpPr>
            <p:spPr>
              <a:xfrm>
                <a:off x="7783003" y="2608113"/>
                <a:ext cx="2517228" cy="1101648"/>
              </a:xfrm>
              <a:prstGeom prst="rect">
                <a:avLst/>
              </a:prstGeom>
              <a:blipFill>
                <a:blip r:embed="rId4"/>
                <a:stretch>
                  <a:fillRect l="-1453" r="-242" b="-6077"/>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EB58C4CA-61E2-A9D0-19EC-F0454F15F971}"/>
              </a:ext>
            </a:extLst>
          </p:cNvPr>
          <p:cNvPicPr>
            <a:picLocks noChangeAspect="1"/>
          </p:cNvPicPr>
          <p:nvPr/>
        </p:nvPicPr>
        <p:blipFill>
          <a:blip r:embed="rId5"/>
          <a:stretch>
            <a:fillRect/>
          </a:stretch>
        </p:blipFill>
        <p:spPr>
          <a:xfrm>
            <a:off x="7700737" y="3810001"/>
            <a:ext cx="2590800" cy="1778969"/>
          </a:xfrm>
          <a:prstGeom prst="rect">
            <a:avLst/>
          </a:prstGeom>
        </p:spPr>
      </p:pic>
      <p:pic>
        <p:nvPicPr>
          <p:cNvPr id="9" name="Picture 8">
            <a:extLst>
              <a:ext uri="{FF2B5EF4-FFF2-40B4-BE49-F238E27FC236}">
                <a16:creationId xmlns:a16="http://schemas.microsoft.com/office/drawing/2014/main" id="{8A4D0C69-3134-52B3-303A-E10C66B56BF2}"/>
              </a:ext>
            </a:extLst>
          </p:cNvPr>
          <p:cNvPicPr>
            <a:picLocks noChangeAspect="1"/>
          </p:cNvPicPr>
          <p:nvPr/>
        </p:nvPicPr>
        <p:blipFill>
          <a:blip r:embed="rId6"/>
          <a:stretch>
            <a:fillRect/>
          </a:stretch>
        </p:blipFill>
        <p:spPr>
          <a:xfrm>
            <a:off x="1557080" y="1701096"/>
            <a:ext cx="6001588" cy="4734586"/>
          </a:xfrm>
          <a:prstGeom prst="rect">
            <a:avLst/>
          </a:prstGeom>
        </p:spPr>
      </p:pic>
    </p:spTree>
    <p:extLst>
      <p:ext uri="{BB962C8B-B14F-4D97-AF65-F5344CB8AC3E}">
        <p14:creationId xmlns:p14="http://schemas.microsoft.com/office/powerpoint/2010/main" val="3743140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B6FE-25A9-65D3-A03B-0063D12A3510}"/>
              </a:ext>
            </a:extLst>
          </p:cNvPr>
          <p:cNvSpPr>
            <a:spLocks noGrp="1"/>
          </p:cNvSpPr>
          <p:nvPr>
            <p:ph type="title"/>
          </p:nvPr>
        </p:nvSpPr>
        <p:spPr/>
        <p:txBody>
          <a:bodyPr/>
          <a:lstStyle/>
          <a:p>
            <a:r>
              <a:rPr lang="en-IN" dirty="0"/>
              <a:t>Feedback: Summary </a:t>
            </a:r>
          </a:p>
        </p:txBody>
      </p:sp>
      <p:sp>
        <p:nvSpPr>
          <p:cNvPr id="3" name="Content Placeholder 2">
            <a:extLst>
              <a:ext uri="{FF2B5EF4-FFF2-40B4-BE49-F238E27FC236}">
                <a16:creationId xmlns:a16="http://schemas.microsoft.com/office/drawing/2014/main" id="{4C441FE5-37A6-2CD2-A369-1DA1E93CE592}"/>
              </a:ext>
            </a:extLst>
          </p:cNvPr>
          <p:cNvSpPr>
            <a:spLocks noGrp="1"/>
          </p:cNvSpPr>
          <p:nvPr>
            <p:ph idx="1"/>
          </p:nvPr>
        </p:nvSpPr>
        <p:spPr/>
        <p:txBody>
          <a:bodyPr/>
          <a:lstStyle/>
          <a:p>
            <a:endParaRPr lang="en-IN"/>
          </a:p>
        </p:txBody>
      </p:sp>
      <p:sp>
        <p:nvSpPr>
          <p:cNvPr id="6" name="Slide Number Placeholder 5">
            <a:extLst>
              <a:ext uri="{FF2B5EF4-FFF2-40B4-BE49-F238E27FC236}">
                <a16:creationId xmlns:a16="http://schemas.microsoft.com/office/drawing/2014/main" id="{AB575B91-020A-073B-B20B-F7DBDBE7FDF8}"/>
              </a:ext>
            </a:extLst>
          </p:cNvPr>
          <p:cNvSpPr>
            <a:spLocks noGrp="1"/>
          </p:cNvSpPr>
          <p:nvPr>
            <p:ph type="sldNum" sz="quarter" idx="12"/>
          </p:nvPr>
        </p:nvSpPr>
        <p:spPr/>
        <p:txBody>
          <a:bodyPr/>
          <a:lstStyle/>
          <a:p>
            <a:fld id="{BB2CE0DE-867F-455F-B20B-96D381B4AB71}" type="slidenum">
              <a:rPr lang="en-US" smtClean="0"/>
              <a:t>52</a:t>
            </a:fld>
            <a:endParaRPr lang="en-US"/>
          </a:p>
        </p:txBody>
      </p:sp>
      <p:pic>
        <p:nvPicPr>
          <p:cNvPr id="8" name="Picture 7">
            <a:extLst>
              <a:ext uri="{FF2B5EF4-FFF2-40B4-BE49-F238E27FC236}">
                <a16:creationId xmlns:a16="http://schemas.microsoft.com/office/drawing/2014/main" id="{E7877377-3C73-046F-6F4F-D36562AF8708}"/>
              </a:ext>
            </a:extLst>
          </p:cNvPr>
          <p:cNvPicPr>
            <a:picLocks noChangeAspect="1"/>
          </p:cNvPicPr>
          <p:nvPr/>
        </p:nvPicPr>
        <p:blipFill>
          <a:blip r:embed="rId2"/>
          <a:stretch>
            <a:fillRect/>
          </a:stretch>
        </p:blipFill>
        <p:spPr>
          <a:xfrm>
            <a:off x="766233" y="1156010"/>
            <a:ext cx="8907118" cy="2172003"/>
          </a:xfrm>
          <a:prstGeom prst="rect">
            <a:avLst/>
          </a:prstGeom>
        </p:spPr>
      </p:pic>
      <p:pic>
        <p:nvPicPr>
          <p:cNvPr id="10" name="Picture 9">
            <a:extLst>
              <a:ext uri="{FF2B5EF4-FFF2-40B4-BE49-F238E27FC236}">
                <a16:creationId xmlns:a16="http://schemas.microsoft.com/office/drawing/2014/main" id="{2840A6E6-4B5E-8734-A953-67193C32F192}"/>
              </a:ext>
            </a:extLst>
          </p:cNvPr>
          <p:cNvPicPr>
            <a:picLocks noChangeAspect="1"/>
          </p:cNvPicPr>
          <p:nvPr/>
        </p:nvPicPr>
        <p:blipFill>
          <a:blip r:embed="rId3"/>
          <a:stretch>
            <a:fillRect/>
          </a:stretch>
        </p:blipFill>
        <p:spPr>
          <a:xfrm>
            <a:off x="841813" y="3529988"/>
            <a:ext cx="8488503" cy="1374084"/>
          </a:xfrm>
          <a:prstGeom prst="rect">
            <a:avLst/>
          </a:prstGeom>
        </p:spPr>
      </p:pic>
    </p:spTree>
    <p:extLst>
      <p:ext uri="{BB962C8B-B14F-4D97-AF65-F5344CB8AC3E}">
        <p14:creationId xmlns:p14="http://schemas.microsoft.com/office/powerpoint/2010/main" val="1533032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7A4A-3424-223E-5C40-2BAED11E6770}"/>
              </a:ext>
            </a:extLst>
          </p:cNvPr>
          <p:cNvSpPr>
            <a:spLocks noGrp="1"/>
          </p:cNvSpPr>
          <p:nvPr>
            <p:ph type="title"/>
          </p:nvPr>
        </p:nvSpPr>
        <p:spPr/>
        <p:txBody>
          <a:bodyPr/>
          <a:lstStyle/>
          <a:p>
            <a:r>
              <a:rPr lang="en-US" dirty="0"/>
              <a:t>Network Architectures</a:t>
            </a:r>
            <a:endParaRPr lang="en-IN" dirty="0"/>
          </a:p>
        </p:txBody>
      </p:sp>
      <p:sp>
        <p:nvSpPr>
          <p:cNvPr id="3" name="Content Placeholder 2">
            <a:extLst>
              <a:ext uri="{FF2B5EF4-FFF2-40B4-BE49-F238E27FC236}">
                <a16:creationId xmlns:a16="http://schemas.microsoft.com/office/drawing/2014/main" id="{7A94B33E-E898-D222-0F97-AEE24B75E272}"/>
              </a:ext>
            </a:extLst>
          </p:cNvPr>
          <p:cNvSpPr>
            <a:spLocks noGrp="1"/>
          </p:cNvSpPr>
          <p:nvPr>
            <p:ph idx="1"/>
          </p:nvPr>
        </p:nvSpPr>
        <p:spPr/>
        <p:txBody>
          <a:bodyPr/>
          <a:lstStyle/>
          <a:p>
            <a:pPr algn="just"/>
            <a:r>
              <a:rPr lang="en-US" sz="2000" dirty="0"/>
              <a:t>The manner in which the neurons of a neural network are structured is intimately linked with the </a:t>
            </a:r>
            <a:r>
              <a:rPr lang="en-US" sz="2000" b="1" dirty="0"/>
              <a:t>learning algorithm </a:t>
            </a:r>
            <a:r>
              <a:rPr lang="en-US" sz="2000" dirty="0"/>
              <a:t>used to train the network.</a:t>
            </a:r>
          </a:p>
          <a:p>
            <a:pPr algn="just"/>
            <a:r>
              <a:rPr lang="en-US" sz="2000" dirty="0"/>
              <a:t>We may therefore speak of learning algorithms (</a:t>
            </a:r>
            <a:r>
              <a:rPr lang="en-US" sz="2000" b="1" dirty="0"/>
              <a:t>rules</a:t>
            </a:r>
            <a:r>
              <a:rPr lang="en-US" sz="2000" dirty="0"/>
              <a:t>) used in the design of neural networks as being structured.</a:t>
            </a:r>
          </a:p>
          <a:p>
            <a:pPr algn="just"/>
            <a:r>
              <a:rPr lang="en-US" sz="2000" dirty="0"/>
              <a:t>Three fundamentally different classes of network architectures</a:t>
            </a:r>
          </a:p>
          <a:p>
            <a:pPr lvl="1" algn="just"/>
            <a:r>
              <a:rPr lang="en-IN" sz="1600" dirty="0"/>
              <a:t>Single-Layer Feedforward Networks</a:t>
            </a:r>
          </a:p>
          <a:p>
            <a:pPr lvl="1" algn="just"/>
            <a:r>
              <a:rPr lang="en-IN" sz="1600" dirty="0"/>
              <a:t>Multilayer Feedforward Networks</a:t>
            </a:r>
          </a:p>
          <a:p>
            <a:pPr lvl="1" algn="just"/>
            <a:r>
              <a:rPr lang="en-IN" sz="1600" dirty="0"/>
              <a:t>Recurrent Networks</a:t>
            </a:r>
          </a:p>
        </p:txBody>
      </p:sp>
      <p:sp>
        <p:nvSpPr>
          <p:cNvPr id="4" name="Slide Number Placeholder 3">
            <a:extLst>
              <a:ext uri="{FF2B5EF4-FFF2-40B4-BE49-F238E27FC236}">
                <a16:creationId xmlns:a16="http://schemas.microsoft.com/office/drawing/2014/main" id="{EC26407B-5EBF-B0B2-4610-0158083C4D61}"/>
              </a:ext>
            </a:extLst>
          </p:cNvPr>
          <p:cNvSpPr>
            <a:spLocks noGrp="1"/>
          </p:cNvSpPr>
          <p:nvPr>
            <p:ph type="sldNum" sz="quarter" idx="12"/>
          </p:nvPr>
        </p:nvSpPr>
        <p:spPr/>
        <p:txBody>
          <a:bodyPr/>
          <a:lstStyle/>
          <a:p>
            <a:fld id="{BB2CE0DE-867F-455F-B20B-96D381B4AB71}" type="slidenum">
              <a:rPr lang="en-US" smtClean="0"/>
              <a:t>53</a:t>
            </a:fld>
            <a:endParaRPr lang="en-US"/>
          </a:p>
        </p:txBody>
      </p:sp>
    </p:spTree>
    <p:extLst>
      <p:ext uri="{BB962C8B-B14F-4D97-AF65-F5344CB8AC3E}">
        <p14:creationId xmlns:p14="http://schemas.microsoft.com/office/powerpoint/2010/main" val="1771265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31E06-FC6B-6263-5506-3157825D4D8C}"/>
              </a:ext>
            </a:extLst>
          </p:cNvPr>
          <p:cNvSpPr>
            <a:spLocks noGrp="1"/>
          </p:cNvSpPr>
          <p:nvPr>
            <p:ph type="title"/>
          </p:nvPr>
        </p:nvSpPr>
        <p:spPr>
          <a:xfrm>
            <a:off x="609600" y="-47901"/>
            <a:ext cx="10972800" cy="1143000"/>
          </a:xfrm>
        </p:spPr>
        <p:txBody>
          <a:bodyPr/>
          <a:lstStyle/>
          <a:p>
            <a:r>
              <a:rPr lang="en-IN" dirty="0"/>
              <a:t>Single-Layer Feedforward Networks</a:t>
            </a:r>
          </a:p>
        </p:txBody>
      </p:sp>
      <p:sp>
        <p:nvSpPr>
          <p:cNvPr id="3" name="Content Placeholder 2">
            <a:extLst>
              <a:ext uri="{FF2B5EF4-FFF2-40B4-BE49-F238E27FC236}">
                <a16:creationId xmlns:a16="http://schemas.microsoft.com/office/drawing/2014/main" id="{C24237A0-7780-9385-E892-989D58A9F0EA}"/>
              </a:ext>
            </a:extLst>
          </p:cNvPr>
          <p:cNvSpPr>
            <a:spLocks noGrp="1"/>
          </p:cNvSpPr>
          <p:nvPr>
            <p:ph sz="half" idx="2"/>
          </p:nvPr>
        </p:nvSpPr>
        <p:spPr>
          <a:xfrm>
            <a:off x="457200" y="1295400"/>
            <a:ext cx="6400800" cy="3951288"/>
          </a:xfrm>
        </p:spPr>
        <p:txBody>
          <a:bodyPr/>
          <a:lstStyle/>
          <a:p>
            <a:pPr algn="just"/>
            <a:r>
              <a:rPr lang="en-US" sz="1800" dirty="0"/>
              <a:t>In a layered neural network, the neurons are organized in the form of </a:t>
            </a:r>
            <a:r>
              <a:rPr lang="en-US" sz="1800" b="1" dirty="0"/>
              <a:t>layers</a:t>
            </a:r>
            <a:r>
              <a:rPr lang="en-US" sz="1800" dirty="0"/>
              <a:t>. </a:t>
            </a:r>
          </a:p>
          <a:p>
            <a:pPr algn="just"/>
            <a:r>
              <a:rPr lang="en-US" sz="1800" dirty="0"/>
              <a:t>In the simplest form of a layered network, we have an input layer of source nodes that projects directly onto an output layer of neurons (computation nodes), but not vice versa. </a:t>
            </a:r>
          </a:p>
          <a:p>
            <a:pPr algn="just"/>
            <a:r>
              <a:rPr lang="en-US" sz="1800" dirty="0"/>
              <a:t>In other words, this network is strictly of a </a:t>
            </a:r>
            <a:r>
              <a:rPr lang="en-US" sz="1800" b="1" dirty="0"/>
              <a:t>feedforward</a:t>
            </a:r>
            <a:r>
              <a:rPr lang="en-US" sz="1800" dirty="0"/>
              <a:t> type. </a:t>
            </a:r>
          </a:p>
          <a:p>
            <a:pPr algn="just"/>
            <a:r>
              <a:rPr lang="en-US" sz="1800" dirty="0"/>
              <a:t>Network is called a </a:t>
            </a:r>
            <a:r>
              <a:rPr lang="en-US" sz="1800" b="1" dirty="0"/>
              <a:t>single-layer network</a:t>
            </a:r>
            <a:r>
              <a:rPr lang="en-US" sz="1800" dirty="0"/>
              <a:t>, with the designation “single-layer” referring to the output layer of computation nodes (neurons). We do not count the input layer of source nodes because no computation is performed there.</a:t>
            </a:r>
            <a:endParaRPr lang="en-IN" sz="1800" dirty="0"/>
          </a:p>
        </p:txBody>
      </p:sp>
      <p:sp>
        <p:nvSpPr>
          <p:cNvPr id="4" name="Slide Number Placeholder 3">
            <a:extLst>
              <a:ext uri="{FF2B5EF4-FFF2-40B4-BE49-F238E27FC236}">
                <a16:creationId xmlns:a16="http://schemas.microsoft.com/office/drawing/2014/main" id="{1ADF181F-49ED-A933-2E87-35E8445E04BA}"/>
              </a:ext>
            </a:extLst>
          </p:cNvPr>
          <p:cNvSpPr>
            <a:spLocks noGrp="1"/>
          </p:cNvSpPr>
          <p:nvPr>
            <p:ph type="sldNum" sz="quarter" idx="12"/>
          </p:nvPr>
        </p:nvSpPr>
        <p:spPr/>
        <p:txBody>
          <a:bodyPr/>
          <a:lstStyle/>
          <a:p>
            <a:fld id="{BB2CE0DE-867F-455F-B20B-96D381B4AB71}" type="slidenum">
              <a:rPr lang="en-US" smtClean="0"/>
              <a:t>54</a:t>
            </a:fld>
            <a:endParaRPr lang="en-US"/>
          </a:p>
        </p:txBody>
      </p:sp>
      <p:pic>
        <p:nvPicPr>
          <p:cNvPr id="6" name="Picture 5">
            <a:extLst>
              <a:ext uri="{FF2B5EF4-FFF2-40B4-BE49-F238E27FC236}">
                <a16:creationId xmlns:a16="http://schemas.microsoft.com/office/drawing/2014/main" id="{57FA8955-0E97-90A0-67A8-91ED0C914AB2}"/>
              </a:ext>
            </a:extLst>
          </p:cNvPr>
          <p:cNvPicPr>
            <a:picLocks noChangeAspect="1"/>
          </p:cNvPicPr>
          <p:nvPr/>
        </p:nvPicPr>
        <p:blipFill>
          <a:blip r:embed="rId2"/>
          <a:stretch>
            <a:fillRect/>
          </a:stretch>
        </p:blipFill>
        <p:spPr>
          <a:xfrm>
            <a:off x="7272454" y="1104392"/>
            <a:ext cx="4343400" cy="5044914"/>
          </a:xfrm>
          <a:prstGeom prst="rect">
            <a:avLst/>
          </a:prstGeom>
        </p:spPr>
      </p:pic>
    </p:spTree>
    <p:extLst>
      <p:ext uri="{BB962C8B-B14F-4D97-AF65-F5344CB8AC3E}">
        <p14:creationId xmlns:p14="http://schemas.microsoft.com/office/powerpoint/2010/main" val="161356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B30DD-BAB2-79FA-610B-55A4AF7B2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243229-F6A8-FD6A-CF26-23DDA4043CDA}"/>
              </a:ext>
            </a:extLst>
          </p:cNvPr>
          <p:cNvSpPr>
            <a:spLocks noGrp="1"/>
          </p:cNvSpPr>
          <p:nvPr>
            <p:ph type="title"/>
          </p:nvPr>
        </p:nvSpPr>
        <p:spPr>
          <a:xfrm>
            <a:off x="609600" y="-47901"/>
            <a:ext cx="10972800" cy="1143000"/>
          </a:xfrm>
        </p:spPr>
        <p:txBody>
          <a:bodyPr/>
          <a:lstStyle/>
          <a:p>
            <a:r>
              <a:rPr lang="en-IN" dirty="0"/>
              <a:t>Multilayer Feedforward Networks</a:t>
            </a:r>
          </a:p>
        </p:txBody>
      </p:sp>
      <p:sp>
        <p:nvSpPr>
          <p:cNvPr id="3" name="Content Placeholder 2">
            <a:extLst>
              <a:ext uri="{FF2B5EF4-FFF2-40B4-BE49-F238E27FC236}">
                <a16:creationId xmlns:a16="http://schemas.microsoft.com/office/drawing/2014/main" id="{F5E97D7C-9C2B-383C-E2C6-5D560C0B44A0}"/>
              </a:ext>
            </a:extLst>
          </p:cNvPr>
          <p:cNvSpPr>
            <a:spLocks noGrp="1"/>
          </p:cNvSpPr>
          <p:nvPr>
            <p:ph sz="half" idx="2"/>
          </p:nvPr>
        </p:nvSpPr>
        <p:spPr>
          <a:xfrm>
            <a:off x="457200" y="1295400"/>
            <a:ext cx="6400800" cy="3951288"/>
          </a:xfrm>
        </p:spPr>
        <p:txBody>
          <a:bodyPr/>
          <a:lstStyle/>
          <a:p>
            <a:pPr algn="just"/>
            <a:r>
              <a:rPr lang="en-IN" sz="1800" dirty="0"/>
              <a:t>Multilayer Feedforward Networks </a:t>
            </a:r>
            <a:r>
              <a:rPr lang="en-US" sz="1800" dirty="0"/>
              <a:t>distinguishes itself by the presence of one or more </a:t>
            </a:r>
            <a:r>
              <a:rPr lang="en-US" sz="1800" b="1" dirty="0"/>
              <a:t>hidden layers</a:t>
            </a:r>
            <a:r>
              <a:rPr lang="en-US" sz="1800" dirty="0"/>
              <a:t>, whose computation nodes are correspondingly called hidden neurons or hidden units; </a:t>
            </a:r>
          </a:p>
          <a:p>
            <a:pPr algn="just"/>
            <a:r>
              <a:rPr lang="en-US" sz="1800" dirty="0"/>
              <a:t>the term “</a:t>
            </a:r>
            <a:r>
              <a:rPr lang="en-US" sz="1800" b="1" dirty="0"/>
              <a:t>hidden</a:t>
            </a:r>
            <a:r>
              <a:rPr lang="en-US" sz="1800" dirty="0"/>
              <a:t>” refers to the fact that this part of the neural network is not seen directly from either the input or output of the network.</a:t>
            </a:r>
          </a:p>
          <a:p>
            <a:pPr algn="just"/>
            <a:r>
              <a:rPr lang="en-US" sz="1800" dirty="0"/>
              <a:t>Hidden layers are important because they: Extract features, Transform input space into a form where output becomes easy.</a:t>
            </a:r>
            <a:endParaRPr lang="en-IN" sz="1800" dirty="0"/>
          </a:p>
        </p:txBody>
      </p:sp>
      <p:sp>
        <p:nvSpPr>
          <p:cNvPr id="4" name="Slide Number Placeholder 3">
            <a:extLst>
              <a:ext uri="{FF2B5EF4-FFF2-40B4-BE49-F238E27FC236}">
                <a16:creationId xmlns:a16="http://schemas.microsoft.com/office/drawing/2014/main" id="{57A58B53-1964-BE4C-B167-4659C5298958}"/>
              </a:ext>
            </a:extLst>
          </p:cNvPr>
          <p:cNvSpPr>
            <a:spLocks noGrp="1"/>
          </p:cNvSpPr>
          <p:nvPr>
            <p:ph type="sldNum" sz="quarter" idx="12"/>
          </p:nvPr>
        </p:nvSpPr>
        <p:spPr/>
        <p:txBody>
          <a:bodyPr/>
          <a:lstStyle/>
          <a:p>
            <a:fld id="{BB2CE0DE-867F-455F-B20B-96D381B4AB71}" type="slidenum">
              <a:rPr lang="en-US" smtClean="0"/>
              <a:t>55</a:t>
            </a:fld>
            <a:endParaRPr lang="en-US"/>
          </a:p>
        </p:txBody>
      </p:sp>
      <p:pic>
        <p:nvPicPr>
          <p:cNvPr id="7" name="Picture 6">
            <a:extLst>
              <a:ext uri="{FF2B5EF4-FFF2-40B4-BE49-F238E27FC236}">
                <a16:creationId xmlns:a16="http://schemas.microsoft.com/office/drawing/2014/main" id="{6DA97E7D-A180-E179-4638-598F06E6418C}"/>
              </a:ext>
            </a:extLst>
          </p:cNvPr>
          <p:cNvPicPr>
            <a:picLocks noChangeAspect="1"/>
          </p:cNvPicPr>
          <p:nvPr/>
        </p:nvPicPr>
        <p:blipFill>
          <a:blip r:embed="rId3"/>
          <a:stretch>
            <a:fillRect/>
          </a:stretch>
        </p:blipFill>
        <p:spPr>
          <a:xfrm>
            <a:off x="7315200" y="424903"/>
            <a:ext cx="4808014" cy="5361863"/>
          </a:xfrm>
          <a:prstGeom prst="rect">
            <a:avLst/>
          </a:prstGeom>
        </p:spPr>
      </p:pic>
      <p:sp>
        <p:nvSpPr>
          <p:cNvPr id="8" name="TextBox 7">
            <a:extLst>
              <a:ext uri="{FF2B5EF4-FFF2-40B4-BE49-F238E27FC236}">
                <a16:creationId xmlns:a16="http://schemas.microsoft.com/office/drawing/2014/main" id="{097F9164-2FB1-1DA3-B5B7-D57DE56D3A56}"/>
              </a:ext>
            </a:extLst>
          </p:cNvPr>
          <p:cNvSpPr txBox="1"/>
          <p:nvPr/>
        </p:nvSpPr>
        <p:spPr>
          <a:xfrm>
            <a:off x="7325992" y="5754470"/>
            <a:ext cx="4797222" cy="523220"/>
          </a:xfrm>
          <a:prstGeom prst="rect">
            <a:avLst/>
          </a:prstGeom>
          <a:noFill/>
        </p:spPr>
        <p:txBody>
          <a:bodyPr wrap="square" rtlCol="0">
            <a:spAutoFit/>
          </a:bodyPr>
          <a:lstStyle/>
          <a:p>
            <a:r>
              <a:rPr lang="en-US" sz="1400" dirty="0"/>
              <a:t>Fully connected feedforward network </a:t>
            </a:r>
          </a:p>
          <a:p>
            <a:r>
              <a:rPr lang="en-US" sz="1400" dirty="0"/>
              <a:t>with one hidden layer and one output layer.</a:t>
            </a:r>
            <a:endParaRPr lang="en-IN" sz="1400" dirty="0"/>
          </a:p>
        </p:txBody>
      </p:sp>
      <p:sp>
        <p:nvSpPr>
          <p:cNvPr id="9" name="TextBox 8">
            <a:extLst>
              <a:ext uri="{FF2B5EF4-FFF2-40B4-BE49-F238E27FC236}">
                <a16:creationId xmlns:a16="http://schemas.microsoft.com/office/drawing/2014/main" id="{3650F1B5-E98A-352B-0C96-B0402F4DAC0C}"/>
              </a:ext>
            </a:extLst>
          </p:cNvPr>
          <p:cNvSpPr txBox="1"/>
          <p:nvPr/>
        </p:nvSpPr>
        <p:spPr>
          <a:xfrm>
            <a:off x="401444" y="4531548"/>
            <a:ext cx="5130572" cy="2062103"/>
          </a:xfrm>
          <a:prstGeom prst="rect">
            <a:avLst/>
          </a:prstGeom>
          <a:noFill/>
        </p:spPr>
        <p:txBody>
          <a:bodyPr wrap="none" rtlCol="0">
            <a:spAutoFit/>
          </a:bodyPr>
          <a:lstStyle/>
          <a:p>
            <a:r>
              <a:rPr lang="en-US" sz="1600" dirty="0"/>
              <a:t>“Hidden” nodes: Simple analogy</a:t>
            </a:r>
          </a:p>
          <a:p>
            <a:r>
              <a:rPr lang="en-US" sz="1600" dirty="0"/>
              <a:t>Think of a calculator:</a:t>
            </a:r>
          </a:p>
          <a:p>
            <a:r>
              <a:rPr lang="en-US" sz="1600" dirty="0"/>
              <a:t>You enter numbers (input)</a:t>
            </a:r>
          </a:p>
          <a:p>
            <a:r>
              <a:rPr lang="en-US" sz="1600" dirty="0"/>
              <a:t>You get the answer (output)</a:t>
            </a:r>
          </a:p>
          <a:p>
            <a:r>
              <a:rPr lang="en-US" sz="1600" dirty="0"/>
              <a:t>You do not see the internal steps.</a:t>
            </a:r>
          </a:p>
          <a:p>
            <a:endParaRPr lang="en-US" sz="1600" dirty="0"/>
          </a:p>
          <a:p>
            <a:r>
              <a:rPr lang="en-US" sz="1600" dirty="0"/>
              <a:t>In a car: you press accelerator → car moves</a:t>
            </a:r>
          </a:p>
          <a:p>
            <a:r>
              <a:rPr lang="en-US" sz="1600" dirty="0"/>
              <a:t>You don’t see the combustion happening inside.</a:t>
            </a:r>
            <a:endParaRPr lang="en-IN" sz="1600" dirty="0"/>
          </a:p>
        </p:txBody>
      </p:sp>
      <p:sp>
        <p:nvSpPr>
          <p:cNvPr id="10" name="TextBox 9">
            <a:extLst>
              <a:ext uri="{FF2B5EF4-FFF2-40B4-BE49-F238E27FC236}">
                <a16:creationId xmlns:a16="http://schemas.microsoft.com/office/drawing/2014/main" id="{278FCB2D-5C99-84EC-E19A-9EEF6B25BB00}"/>
              </a:ext>
            </a:extLst>
          </p:cNvPr>
          <p:cNvSpPr txBox="1"/>
          <p:nvPr/>
        </p:nvSpPr>
        <p:spPr>
          <a:xfrm>
            <a:off x="4652440" y="4731602"/>
            <a:ext cx="2673552" cy="830997"/>
          </a:xfrm>
          <a:prstGeom prst="rect">
            <a:avLst/>
          </a:prstGeom>
          <a:noFill/>
          <a:ln w="28575">
            <a:solidFill>
              <a:srgbClr val="C00000"/>
            </a:solidFill>
          </a:ln>
        </p:spPr>
        <p:txBody>
          <a:bodyPr wrap="none" rtlCol="0">
            <a:spAutoFit/>
          </a:bodyPr>
          <a:lstStyle/>
          <a:p>
            <a:r>
              <a:rPr lang="en-US" sz="1600" dirty="0"/>
              <a:t>Hidden neurons are </a:t>
            </a:r>
          </a:p>
          <a:p>
            <a:r>
              <a:rPr lang="en-US" sz="1600" dirty="0"/>
              <a:t>visible to the designer, </a:t>
            </a:r>
          </a:p>
          <a:p>
            <a:r>
              <a:rPr lang="en-US" sz="1600" dirty="0"/>
              <a:t>but invisible to the user.</a:t>
            </a:r>
            <a:endParaRPr lang="en-IN" sz="1600" dirty="0"/>
          </a:p>
        </p:txBody>
      </p:sp>
      <p:sp>
        <p:nvSpPr>
          <p:cNvPr id="11" name="TextBox 10">
            <a:extLst>
              <a:ext uri="{FF2B5EF4-FFF2-40B4-BE49-F238E27FC236}">
                <a16:creationId xmlns:a16="http://schemas.microsoft.com/office/drawing/2014/main" id="{F8534E24-558D-CB0E-2B06-7EFC3B8BB8B6}"/>
              </a:ext>
            </a:extLst>
          </p:cNvPr>
          <p:cNvSpPr txBox="1"/>
          <p:nvPr/>
        </p:nvSpPr>
        <p:spPr>
          <a:xfrm>
            <a:off x="7467600" y="6280138"/>
            <a:ext cx="3611886" cy="600164"/>
          </a:xfrm>
          <a:prstGeom prst="rect">
            <a:avLst/>
          </a:prstGeom>
          <a:noFill/>
        </p:spPr>
        <p:txBody>
          <a:bodyPr wrap="none" rtlCol="0">
            <a:spAutoFit/>
          </a:bodyPr>
          <a:lstStyle/>
          <a:p>
            <a:r>
              <a:rPr lang="en-US" sz="1100" dirty="0">
                <a:solidFill>
                  <a:schemeClr val="bg1">
                    <a:lumMod val="65000"/>
                  </a:schemeClr>
                </a:solidFill>
              </a:rPr>
              <a:t>Fully connected in the sense that every node </a:t>
            </a:r>
          </a:p>
          <a:p>
            <a:r>
              <a:rPr lang="en-US" sz="1100" dirty="0">
                <a:solidFill>
                  <a:schemeClr val="bg1">
                    <a:lumMod val="65000"/>
                  </a:schemeClr>
                </a:solidFill>
              </a:rPr>
              <a:t>in each layer of the network is connected to </a:t>
            </a:r>
          </a:p>
          <a:p>
            <a:r>
              <a:rPr lang="en-US" sz="1100" dirty="0">
                <a:solidFill>
                  <a:schemeClr val="bg1">
                    <a:lumMod val="65000"/>
                  </a:schemeClr>
                </a:solidFill>
              </a:rPr>
              <a:t>every other node in the adjacent forward layer. </a:t>
            </a:r>
            <a:endParaRPr lang="en-IN" sz="1100" dirty="0">
              <a:solidFill>
                <a:schemeClr val="bg1">
                  <a:lumMod val="65000"/>
                </a:schemeClr>
              </a:solidFill>
            </a:endParaRPr>
          </a:p>
        </p:txBody>
      </p:sp>
    </p:spTree>
    <p:extLst>
      <p:ext uri="{BB962C8B-B14F-4D97-AF65-F5344CB8AC3E}">
        <p14:creationId xmlns:p14="http://schemas.microsoft.com/office/powerpoint/2010/main" val="1733228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A951-0A06-E1E3-C5F7-12D055DA1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EFEE15-EE93-83A4-1B69-EDC38D947935}"/>
              </a:ext>
            </a:extLst>
          </p:cNvPr>
          <p:cNvSpPr>
            <a:spLocks noGrp="1"/>
          </p:cNvSpPr>
          <p:nvPr>
            <p:ph type="title"/>
          </p:nvPr>
        </p:nvSpPr>
        <p:spPr>
          <a:xfrm>
            <a:off x="609600" y="-47901"/>
            <a:ext cx="10972800" cy="1143000"/>
          </a:xfrm>
        </p:spPr>
        <p:txBody>
          <a:bodyPr/>
          <a:lstStyle/>
          <a:p>
            <a:r>
              <a:rPr lang="en-IN" dirty="0"/>
              <a:t>Recurrent Networks</a:t>
            </a:r>
          </a:p>
        </p:txBody>
      </p:sp>
      <p:sp>
        <p:nvSpPr>
          <p:cNvPr id="3" name="Content Placeholder 2">
            <a:extLst>
              <a:ext uri="{FF2B5EF4-FFF2-40B4-BE49-F238E27FC236}">
                <a16:creationId xmlns:a16="http://schemas.microsoft.com/office/drawing/2014/main" id="{E3EB8E56-6014-1023-4B81-9FD22D187019}"/>
              </a:ext>
            </a:extLst>
          </p:cNvPr>
          <p:cNvSpPr>
            <a:spLocks noGrp="1"/>
          </p:cNvSpPr>
          <p:nvPr>
            <p:ph sz="half" idx="2"/>
          </p:nvPr>
        </p:nvSpPr>
        <p:spPr>
          <a:xfrm>
            <a:off x="457200" y="1295400"/>
            <a:ext cx="6400800" cy="3951288"/>
          </a:xfrm>
        </p:spPr>
        <p:txBody>
          <a:bodyPr/>
          <a:lstStyle/>
          <a:p>
            <a:pPr algn="just"/>
            <a:r>
              <a:rPr lang="en-US" sz="1400" dirty="0"/>
              <a:t>A recurrent neural network distinguishes itself from a feedforward neural network in that it has at least </a:t>
            </a:r>
            <a:r>
              <a:rPr lang="en-US" sz="1400" b="1" dirty="0"/>
              <a:t>one feedback loop</a:t>
            </a:r>
            <a:r>
              <a:rPr lang="en-US" sz="1400" dirty="0"/>
              <a:t>. </a:t>
            </a:r>
          </a:p>
          <a:p>
            <a:pPr algn="just"/>
            <a:r>
              <a:rPr lang="en-US" sz="1400" dirty="0"/>
              <a:t>For example, a recurrent network may consist of a single layer of neurons with each neuron feeding its output signal back to the inputs of all the other neurons.</a:t>
            </a:r>
          </a:p>
          <a:p>
            <a:pPr algn="just"/>
            <a:r>
              <a:rPr lang="en-US" sz="1400" b="1" dirty="0"/>
              <a:t>Feedback loops </a:t>
            </a:r>
            <a:r>
              <a:rPr lang="en-US" sz="1400" dirty="0"/>
              <a:t>involve the use of particular branches composed of unit-time delay elements (denoted by z</a:t>
            </a:r>
            <a:r>
              <a:rPr lang="en-US" sz="1400" baseline="30000" dirty="0"/>
              <a:t>-1</a:t>
            </a:r>
            <a:r>
              <a:rPr lang="en-US" sz="1400" dirty="0"/>
              <a:t> ), which result in a nonlinear dynamic behavior, assuming that the neural network contains nonlinear units.</a:t>
            </a:r>
          </a:p>
          <a:p>
            <a:pPr algn="just"/>
            <a:r>
              <a:rPr lang="en-US" sz="1600" dirty="0"/>
              <a:t> z</a:t>
            </a:r>
            <a:r>
              <a:rPr lang="en-US" sz="1600" baseline="30000" dirty="0"/>
              <a:t>-1</a:t>
            </a:r>
            <a:r>
              <a:rPr lang="en-US" sz="1600" dirty="0"/>
              <a:t> : Output at time 𝑛 comes back as input at time 𝑛+1</a:t>
            </a:r>
          </a:p>
          <a:p>
            <a:pPr algn="just"/>
            <a:endParaRPr lang="en-IN" sz="1400" dirty="0"/>
          </a:p>
        </p:txBody>
      </p:sp>
      <p:sp>
        <p:nvSpPr>
          <p:cNvPr id="4" name="Slide Number Placeholder 3">
            <a:extLst>
              <a:ext uri="{FF2B5EF4-FFF2-40B4-BE49-F238E27FC236}">
                <a16:creationId xmlns:a16="http://schemas.microsoft.com/office/drawing/2014/main" id="{76918491-BF40-8AE5-CE4E-F44272FC5273}"/>
              </a:ext>
            </a:extLst>
          </p:cNvPr>
          <p:cNvSpPr>
            <a:spLocks noGrp="1"/>
          </p:cNvSpPr>
          <p:nvPr>
            <p:ph type="sldNum" sz="quarter" idx="12"/>
          </p:nvPr>
        </p:nvSpPr>
        <p:spPr/>
        <p:txBody>
          <a:bodyPr/>
          <a:lstStyle/>
          <a:p>
            <a:fld id="{BB2CE0DE-867F-455F-B20B-96D381B4AB71}" type="slidenum">
              <a:rPr lang="en-US" smtClean="0"/>
              <a:t>56</a:t>
            </a:fld>
            <a:endParaRPr lang="en-US" dirty="0"/>
          </a:p>
        </p:txBody>
      </p:sp>
      <p:pic>
        <p:nvPicPr>
          <p:cNvPr id="7" name="Picture 6">
            <a:extLst>
              <a:ext uri="{FF2B5EF4-FFF2-40B4-BE49-F238E27FC236}">
                <a16:creationId xmlns:a16="http://schemas.microsoft.com/office/drawing/2014/main" id="{7F7AC70A-225A-4DDD-1D94-D9BA89963A2F}"/>
              </a:ext>
            </a:extLst>
          </p:cNvPr>
          <p:cNvPicPr>
            <a:picLocks noChangeAspect="1"/>
          </p:cNvPicPr>
          <p:nvPr/>
        </p:nvPicPr>
        <p:blipFill>
          <a:blip r:embed="rId3"/>
          <a:stretch>
            <a:fillRect/>
          </a:stretch>
        </p:blipFill>
        <p:spPr>
          <a:xfrm>
            <a:off x="7237088" y="99353"/>
            <a:ext cx="4686954" cy="5134692"/>
          </a:xfrm>
          <a:prstGeom prst="rect">
            <a:avLst/>
          </a:prstGeom>
        </p:spPr>
      </p:pic>
      <p:sp>
        <p:nvSpPr>
          <p:cNvPr id="8" name="TextBox 7">
            <a:extLst>
              <a:ext uri="{FF2B5EF4-FFF2-40B4-BE49-F238E27FC236}">
                <a16:creationId xmlns:a16="http://schemas.microsoft.com/office/drawing/2014/main" id="{F22B023E-C01A-B9B9-710D-F8CBF51AA443}"/>
              </a:ext>
            </a:extLst>
          </p:cNvPr>
          <p:cNvSpPr txBox="1"/>
          <p:nvPr/>
        </p:nvSpPr>
        <p:spPr>
          <a:xfrm>
            <a:off x="7237088" y="5302566"/>
            <a:ext cx="4508863" cy="523220"/>
          </a:xfrm>
          <a:prstGeom prst="rect">
            <a:avLst/>
          </a:prstGeom>
          <a:noFill/>
        </p:spPr>
        <p:txBody>
          <a:bodyPr wrap="none" rtlCol="0">
            <a:spAutoFit/>
          </a:bodyPr>
          <a:lstStyle/>
          <a:p>
            <a:r>
              <a:rPr lang="en-US" sz="1400" dirty="0"/>
              <a:t>Recurrent network with no  self-feedback loops </a:t>
            </a:r>
          </a:p>
          <a:p>
            <a:r>
              <a:rPr lang="en-US" sz="1400" dirty="0"/>
              <a:t>and no hidden neurons.</a:t>
            </a:r>
            <a:endParaRPr lang="en-IN" sz="1400" dirty="0"/>
          </a:p>
        </p:txBody>
      </p:sp>
      <p:pic>
        <p:nvPicPr>
          <p:cNvPr id="10" name="Picture 9">
            <a:extLst>
              <a:ext uri="{FF2B5EF4-FFF2-40B4-BE49-F238E27FC236}">
                <a16:creationId xmlns:a16="http://schemas.microsoft.com/office/drawing/2014/main" id="{0D1C04E4-273E-DF52-9ACC-6276A46E8CCF}"/>
              </a:ext>
            </a:extLst>
          </p:cNvPr>
          <p:cNvPicPr>
            <a:picLocks noChangeAspect="1"/>
          </p:cNvPicPr>
          <p:nvPr/>
        </p:nvPicPr>
        <p:blipFill>
          <a:blip r:embed="rId4"/>
          <a:stretch>
            <a:fillRect/>
          </a:stretch>
        </p:blipFill>
        <p:spPr>
          <a:xfrm>
            <a:off x="609600" y="4038600"/>
            <a:ext cx="5982535" cy="1886213"/>
          </a:xfrm>
          <a:prstGeom prst="rect">
            <a:avLst/>
          </a:prstGeom>
        </p:spPr>
      </p:pic>
      <p:sp>
        <p:nvSpPr>
          <p:cNvPr id="11" name="TextBox 10">
            <a:extLst>
              <a:ext uri="{FF2B5EF4-FFF2-40B4-BE49-F238E27FC236}">
                <a16:creationId xmlns:a16="http://schemas.microsoft.com/office/drawing/2014/main" id="{8FE1A221-B315-23B3-46FD-D9C12AA73040}"/>
              </a:ext>
            </a:extLst>
          </p:cNvPr>
          <p:cNvSpPr txBox="1"/>
          <p:nvPr/>
        </p:nvSpPr>
        <p:spPr>
          <a:xfrm>
            <a:off x="3810000" y="5924813"/>
            <a:ext cx="3964547" cy="523220"/>
          </a:xfrm>
          <a:prstGeom prst="rect">
            <a:avLst/>
          </a:prstGeom>
          <a:noFill/>
        </p:spPr>
        <p:txBody>
          <a:bodyPr wrap="none" rtlCol="0">
            <a:spAutoFit/>
          </a:bodyPr>
          <a:lstStyle/>
          <a:p>
            <a:r>
              <a:rPr lang="en-US" sz="1400" dirty="0"/>
              <a:t>Now output depends on past</a:t>
            </a:r>
          </a:p>
          <a:p>
            <a:r>
              <a:rPr lang="en-US" sz="1400" dirty="0"/>
              <a:t>output. This gives the network </a:t>
            </a:r>
            <a:r>
              <a:rPr lang="en-US" sz="1400" b="1" dirty="0">
                <a:solidFill>
                  <a:srgbClr val="C00000"/>
                </a:solidFill>
              </a:rPr>
              <a:t>MEMORY</a:t>
            </a:r>
            <a:r>
              <a:rPr lang="en-US" sz="1400" dirty="0"/>
              <a:t>.</a:t>
            </a:r>
            <a:endParaRPr lang="en-IN" sz="1400" dirty="0"/>
          </a:p>
        </p:txBody>
      </p:sp>
      <p:sp>
        <p:nvSpPr>
          <p:cNvPr id="12" name="TextBox 11">
            <a:extLst>
              <a:ext uri="{FF2B5EF4-FFF2-40B4-BE49-F238E27FC236}">
                <a16:creationId xmlns:a16="http://schemas.microsoft.com/office/drawing/2014/main" id="{331D1645-DB82-DC96-0314-3752AD22D433}"/>
              </a:ext>
            </a:extLst>
          </p:cNvPr>
          <p:cNvSpPr txBox="1"/>
          <p:nvPr/>
        </p:nvSpPr>
        <p:spPr>
          <a:xfrm>
            <a:off x="7924800" y="5937988"/>
            <a:ext cx="2909323" cy="738664"/>
          </a:xfrm>
          <a:prstGeom prst="rect">
            <a:avLst/>
          </a:prstGeom>
          <a:noFill/>
        </p:spPr>
        <p:txBody>
          <a:bodyPr wrap="none" rtlCol="0">
            <a:spAutoFit/>
          </a:bodyPr>
          <a:lstStyle/>
          <a:p>
            <a:r>
              <a:rPr lang="en-US" sz="1400" dirty="0">
                <a:solidFill>
                  <a:schemeClr val="bg1">
                    <a:lumMod val="50000"/>
                  </a:schemeClr>
                </a:solidFill>
              </a:rPr>
              <a:t>So neurons are influenced by:</a:t>
            </a:r>
          </a:p>
          <a:p>
            <a:r>
              <a:rPr lang="en-US" sz="1400" dirty="0">
                <a:solidFill>
                  <a:schemeClr val="bg1">
                    <a:lumMod val="50000"/>
                  </a:schemeClr>
                </a:solidFill>
              </a:rPr>
              <a:t>- Current inputs</a:t>
            </a:r>
          </a:p>
          <a:p>
            <a:r>
              <a:rPr lang="en-US" sz="1400" dirty="0">
                <a:solidFill>
                  <a:schemeClr val="bg1">
                    <a:lumMod val="50000"/>
                  </a:schemeClr>
                </a:solidFill>
              </a:rPr>
              <a:t>- Past neuron outputs</a:t>
            </a:r>
            <a:endParaRPr lang="en-IN" sz="1400" dirty="0">
              <a:solidFill>
                <a:schemeClr val="bg1">
                  <a:lumMod val="50000"/>
                </a:schemeClr>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3818E5-5F2F-0888-CEA4-143B373E44D5}"/>
                  </a:ext>
                </a:extLst>
              </p:cNvPr>
              <p:cNvSpPr txBox="1"/>
              <p:nvPr/>
            </p:nvSpPr>
            <p:spPr>
              <a:xfrm>
                <a:off x="53314" y="5985302"/>
                <a:ext cx="3788281" cy="830997"/>
              </a:xfrm>
              <a:prstGeom prst="rect">
                <a:avLst/>
              </a:prstGeom>
              <a:noFill/>
            </p:spPr>
            <p:txBody>
              <a:bodyPr wrap="none" rtlCol="0">
                <a:spAutoFit/>
              </a:bodyPr>
              <a:lstStyle/>
              <a:p>
                <a:r>
                  <a:rPr lang="en-IN" sz="1200" dirty="0">
                    <a:solidFill>
                      <a:schemeClr val="bg1">
                        <a:lumMod val="65000"/>
                      </a:schemeClr>
                    </a:solidFill>
                  </a:rPr>
                  <a:t>Unit-time delay element </a:t>
                </a:r>
                <a14:m>
                  <m:oMath xmlns:m="http://schemas.openxmlformats.org/officeDocument/2006/math">
                    <m:sSup>
                      <m:sSupPr>
                        <m:ctrlPr>
                          <a:rPr lang="ar-AE" sz="1200" i="1">
                            <a:solidFill>
                              <a:schemeClr val="bg1">
                                <a:lumMod val="65000"/>
                              </a:schemeClr>
                            </a:solidFill>
                            <a:latin typeface="Cambria Math" panose="02040503050406030204" pitchFamily="18" charset="0"/>
                          </a:rPr>
                        </m:ctrlPr>
                      </m:sSupPr>
                      <m:e>
                        <m:r>
                          <a:rPr lang="ar-AE" sz="1200" i="1">
                            <a:solidFill>
                              <a:schemeClr val="bg1">
                                <a:lumMod val="65000"/>
                              </a:schemeClr>
                            </a:solidFill>
                            <a:latin typeface="Cambria Math" panose="02040503050406030204" pitchFamily="18" charset="0"/>
                          </a:rPr>
                          <m:t>𝑧</m:t>
                        </m:r>
                      </m:e>
                      <m:sup>
                        <m:r>
                          <a:rPr lang="ar-AE" sz="1200">
                            <a:solidFill>
                              <a:schemeClr val="bg1">
                                <a:lumMod val="65000"/>
                              </a:schemeClr>
                            </a:solidFill>
                            <a:latin typeface="Cambria Math" panose="02040503050406030204" pitchFamily="18" charset="0"/>
                          </a:rPr>
                          <m:t>−</m:t>
                        </m:r>
                        <m:r>
                          <a:rPr lang="ar-AE" sz="1200">
                            <a:solidFill>
                              <a:schemeClr val="bg1">
                                <a:lumMod val="65000"/>
                              </a:schemeClr>
                            </a:solidFill>
                            <a:latin typeface="Cambria Math" panose="02040503050406030204" pitchFamily="18" charset="0"/>
                          </a:rPr>
                          <m:t>1</m:t>
                        </m:r>
                      </m:sup>
                    </m:sSup>
                  </m:oMath>
                </a14:m>
                <a:r>
                  <a:rPr lang="en-IN" sz="1200" dirty="0">
                    <a:solidFill>
                      <a:schemeClr val="bg1">
                        <a:lumMod val="65000"/>
                      </a:schemeClr>
                    </a:solidFill>
                  </a:rPr>
                  <a:t>stores a signal for </a:t>
                </a:r>
              </a:p>
              <a:p>
                <a:r>
                  <a:rPr lang="en-IN" sz="1200" dirty="0">
                    <a:solidFill>
                      <a:schemeClr val="bg1">
                        <a:lumMod val="65000"/>
                      </a:schemeClr>
                    </a:solidFill>
                  </a:rPr>
                  <a:t>one time step and feeds it back later, giving </a:t>
                </a:r>
              </a:p>
              <a:p>
                <a:r>
                  <a:rPr lang="en-IN" sz="1200" dirty="0">
                    <a:solidFill>
                      <a:schemeClr val="bg1">
                        <a:lumMod val="65000"/>
                      </a:schemeClr>
                    </a:solidFill>
                  </a:rPr>
                  <a:t>the recurrent network memory.</a:t>
                </a:r>
              </a:p>
              <a:p>
                <a:endParaRPr lang="en-IN" sz="1200" dirty="0">
                  <a:solidFill>
                    <a:schemeClr val="bg1">
                      <a:lumMod val="65000"/>
                    </a:schemeClr>
                  </a:solidFill>
                </a:endParaRPr>
              </a:p>
            </p:txBody>
          </p:sp>
        </mc:Choice>
        <mc:Fallback xmlns="">
          <p:sp>
            <p:nvSpPr>
              <p:cNvPr id="13" name="TextBox 12">
                <a:extLst>
                  <a:ext uri="{FF2B5EF4-FFF2-40B4-BE49-F238E27FC236}">
                    <a16:creationId xmlns:a16="http://schemas.microsoft.com/office/drawing/2014/main" id="{FA3818E5-5F2F-0888-CEA4-143B373E44D5}"/>
                  </a:ext>
                </a:extLst>
              </p:cNvPr>
              <p:cNvSpPr txBox="1">
                <a:spLocks noRot="1" noChangeAspect="1" noMove="1" noResize="1" noEditPoints="1" noAdjustHandles="1" noChangeArrowheads="1" noChangeShapeType="1" noTextEdit="1"/>
              </p:cNvSpPr>
              <p:nvPr/>
            </p:nvSpPr>
            <p:spPr>
              <a:xfrm>
                <a:off x="53314" y="5985302"/>
                <a:ext cx="3788281" cy="830997"/>
              </a:xfrm>
              <a:prstGeom prst="rect">
                <a:avLst/>
              </a:prstGeom>
              <a:blipFill>
                <a:blip r:embed="rId5"/>
                <a:stretch>
                  <a:fillRect l="-161" t="-735"/>
                </a:stretch>
              </a:blipFill>
            </p:spPr>
            <p:txBody>
              <a:bodyPr/>
              <a:lstStyle/>
              <a:p>
                <a:r>
                  <a:rPr lang="en-IN">
                    <a:noFill/>
                  </a:rPr>
                  <a:t> </a:t>
                </a:r>
              </a:p>
            </p:txBody>
          </p:sp>
        </mc:Fallback>
      </mc:AlternateContent>
    </p:spTree>
    <p:extLst>
      <p:ext uri="{BB962C8B-B14F-4D97-AF65-F5344CB8AC3E}">
        <p14:creationId xmlns:p14="http://schemas.microsoft.com/office/powerpoint/2010/main" val="204948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562C-B0BA-D01D-3AC6-B83CDF3483AF}"/>
              </a:ext>
            </a:extLst>
          </p:cNvPr>
          <p:cNvSpPr>
            <a:spLocks noGrp="1"/>
          </p:cNvSpPr>
          <p:nvPr>
            <p:ph type="title"/>
          </p:nvPr>
        </p:nvSpPr>
        <p:spPr/>
        <p:txBody>
          <a:bodyPr/>
          <a:lstStyle/>
          <a:p>
            <a:r>
              <a:rPr lang="en-IN" dirty="0"/>
              <a:t>Network Architectures</a:t>
            </a:r>
          </a:p>
        </p:txBody>
      </p:sp>
      <p:sp>
        <p:nvSpPr>
          <p:cNvPr id="6" name="Slide Number Placeholder 5">
            <a:extLst>
              <a:ext uri="{FF2B5EF4-FFF2-40B4-BE49-F238E27FC236}">
                <a16:creationId xmlns:a16="http://schemas.microsoft.com/office/drawing/2014/main" id="{FFA18836-5A53-2A8C-C6A4-024235A2D2E0}"/>
              </a:ext>
            </a:extLst>
          </p:cNvPr>
          <p:cNvSpPr>
            <a:spLocks noGrp="1"/>
          </p:cNvSpPr>
          <p:nvPr>
            <p:ph type="sldNum" sz="quarter" idx="12"/>
          </p:nvPr>
        </p:nvSpPr>
        <p:spPr/>
        <p:txBody>
          <a:bodyPr/>
          <a:lstStyle/>
          <a:p>
            <a:fld id="{BB2CE0DE-867F-455F-B20B-96D381B4AB71}" type="slidenum">
              <a:rPr lang="en-US" smtClean="0"/>
              <a:t>57</a:t>
            </a:fld>
            <a:endParaRPr lang="en-US"/>
          </a:p>
        </p:txBody>
      </p:sp>
      <p:sp>
        <p:nvSpPr>
          <p:cNvPr id="9" name="Content Placeholder 8">
            <a:extLst>
              <a:ext uri="{FF2B5EF4-FFF2-40B4-BE49-F238E27FC236}">
                <a16:creationId xmlns:a16="http://schemas.microsoft.com/office/drawing/2014/main" id="{EC6E0C52-C051-880D-1CF1-E4FF92702C8F}"/>
              </a:ext>
            </a:extLst>
          </p:cNvPr>
          <p:cNvSpPr>
            <a:spLocks noGrp="1"/>
          </p:cNvSpPr>
          <p:nvPr>
            <p:ph idx="1"/>
          </p:nvPr>
        </p:nvSpPr>
        <p:spPr/>
        <p:txBody>
          <a:bodyPr/>
          <a:lstStyle/>
          <a:p>
            <a:pPr marL="0" indent="0" algn="just" fontAlgn="auto">
              <a:spcBef>
                <a:spcPts val="0"/>
              </a:spcBef>
              <a:spcAft>
                <a:spcPts val="0"/>
              </a:spcAft>
              <a:buClrTx/>
              <a:buNone/>
              <a:defRPr/>
            </a:pPr>
            <a:r>
              <a:rPr lang="en-IN" sz="2400" dirty="0">
                <a:solidFill>
                  <a:schemeClr val="tx1"/>
                </a:solidFill>
              </a:rPr>
              <a:t>Question</a:t>
            </a:r>
            <a:endParaRPr lang="en-IN" sz="2400" kern="1200" dirty="0">
              <a:solidFill>
                <a:schemeClr val="tx1"/>
              </a:solidFill>
            </a:endParaRPr>
          </a:p>
          <a:p>
            <a:pPr marL="0" indent="0" algn="just" fontAlgn="auto">
              <a:spcBef>
                <a:spcPts val="0"/>
              </a:spcBef>
              <a:spcAft>
                <a:spcPts val="0"/>
              </a:spcAft>
              <a:buClrTx/>
              <a:buNone/>
              <a:defRPr/>
            </a:pPr>
            <a:r>
              <a:rPr lang="en-IN" sz="2400" kern="1200" dirty="0">
                <a:solidFill>
                  <a:schemeClr val="tx1"/>
                </a:solidFill>
              </a:rPr>
              <a:t>1. Compare and contrast single-layer feedforward networks, multilayer feedforward networks, and recurrent networks in terms of their structural differences, representational power, and suitability for different types of data and tasks with suitable diagrams.</a:t>
            </a:r>
          </a:p>
          <a:p>
            <a:pPr marL="0" indent="0" algn="just">
              <a:buNone/>
            </a:pPr>
            <a:r>
              <a:rPr lang="en-US" sz="2400" dirty="0">
                <a:solidFill>
                  <a:schemeClr val="tx1"/>
                </a:solidFill>
              </a:rPr>
              <a:t>2. Identify and describe the any two fundamentally different classes of neural network architectures.</a:t>
            </a:r>
            <a:endParaRPr lang="en-IN" sz="2400" dirty="0">
              <a:solidFill>
                <a:schemeClr val="tx1"/>
              </a:solidFill>
            </a:endParaRPr>
          </a:p>
          <a:p>
            <a:pPr marL="0" indent="0" algn="just">
              <a:buNone/>
            </a:pPr>
            <a:endParaRPr lang="en-IN" sz="2400" dirty="0">
              <a:solidFill>
                <a:schemeClr val="tx1"/>
              </a:solidFill>
            </a:endParaRPr>
          </a:p>
        </p:txBody>
      </p:sp>
    </p:spTree>
    <p:extLst>
      <p:ext uri="{BB962C8B-B14F-4D97-AF65-F5344CB8AC3E}">
        <p14:creationId xmlns:p14="http://schemas.microsoft.com/office/powerpoint/2010/main" val="876824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19DEE-B33D-F8BD-A544-A9E3DEA066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EE1B2-DD21-77BD-86CF-D19508D7EEB3}"/>
              </a:ext>
            </a:extLst>
          </p:cNvPr>
          <p:cNvSpPr>
            <a:spLocks noGrp="1"/>
          </p:cNvSpPr>
          <p:nvPr>
            <p:ph type="title"/>
          </p:nvPr>
        </p:nvSpPr>
        <p:spPr/>
        <p:txBody>
          <a:bodyPr/>
          <a:lstStyle/>
          <a:p>
            <a:r>
              <a:rPr lang="en-IN" dirty="0"/>
              <a:t>McCulloch–Pitts model</a:t>
            </a:r>
          </a:p>
        </p:txBody>
      </p:sp>
      <p:sp>
        <p:nvSpPr>
          <p:cNvPr id="3" name="Content Placeholder 2">
            <a:extLst>
              <a:ext uri="{FF2B5EF4-FFF2-40B4-BE49-F238E27FC236}">
                <a16:creationId xmlns:a16="http://schemas.microsoft.com/office/drawing/2014/main" id="{AC271BEF-207C-2E16-F296-3C0DBCFBE2AC}"/>
              </a:ext>
            </a:extLst>
          </p:cNvPr>
          <p:cNvSpPr>
            <a:spLocks noGrp="1"/>
          </p:cNvSpPr>
          <p:nvPr>
            <p:ph idx="1"/>
          </p:nvPr>
        </p:nvSpPr>
        <p:spPr/>
        <p:txBody>
          <a:bodyPr/>
          <a:lstStyle/>
          <a:p>
            <a:pPr algn="just">
              <a:buFont typeface="Arial" panose="020B0604020202020204" pitchFamily="34" charset="0"/>
              <a:buChar char="•"/>
            </a:pPr>
            <a:r>
              <a:rPr lang="en-US" sz="1600" dirty="0"/>
              <a:t>The first computational model of a neuron was proposed by Warren McCulloch (neuroscientist) and Walter Pitts (logician) in 1943.</a:t>
            </a:r>
            <a:endParaRPr lang="en-IN" sz="1600" dirty="0"/>
          </a:p>
          <a:p>
            <a:pPr algn="just">
              <a:buFont typeface="Arial" panose="020B0604020202020204" pitchFamily="34" charset="0"/>
              <a:buChar char="•"/>
            </a:pPr>
            <a:r>
              <a:rPr lang="en-US" sz="1600" dirty="0"/>
              <a:t>It takes multiple binary inputs, each with its associated weight. The inputs can be either 0 or 1, and the weights represent the strength of the connection between inputs and the neuron.</a:t>
            </a:r>
          </a:p>
          <a:p>
            <a:pPr algn="just">
              <a:buFont typeface="Arial" panose="020B0604020202020204" pitchFamily="34" charset="0"/>
              <a:buChar char="•"/>
            </a:pPr>
            <a:r>
              <a:rPr lang="en-US" sz="1600" dirty="0"/>
              <a:t>The model includes a threshold value (often denoted as "θ" or "bias"). The neuron will only fire (output 1) if the weighted sum of its inputs exceeds this threshold.</a:t>
            </a:r>
          </a:p>
          <a:p>
            <a:pPr algn="just">
              <a:buFont typeface="Arial" panose="020B0604020202020204" pitchFamily="34" charset="0"/>
              <a:buChar char="•"/>
            </a:pPr>
            <a:r>
              <a:rPr lang="en-US" sz="1600" dirty="0"/>
              <a:t>It can be used to implement basic logic gates like AND, OR, and NOT.</a:t>
            </a:r>
          </a:p>
          <a:p>
            <a:pPr algn="just">
              <a:buFont typeface="Arial" panose="020B0604020202020204" pitchFamily="34" charset="0"/>
              <a:buChar char="•"/>
            </a:pPr>
            <a:r>
              <a:rPr lang="en-US" sz="1600" dirty="0"/>
              <a:t>McCulloch Pitts model has limitations, such as not being able to model complex or non-linearly separable functions like XOR.</a:t>
            </a:r>
            <a:endParaRPr lang="en-IN" sz="1600" dirty="0"/>
          </a:p>
        </p:txBody>
      </p:sp>
      <p:sp>
        <p:nvSpPr>
          <p:cNvPr id="6" name="Slide Number Placeholder 5">
            <a:extLst>
              <a:ext uri="{FF2B5EF4-FFF2-40B4-BE49-F238E27FC236}">
                <a16:creationId xmlns:a16="http://schemas.microsoft.com/office/drawing/2014/main" id="{9DCD409B-6425-BD08-4BD5-7710193DC3F5}"/>
              </a:ext>
            </a:extLst>
          </p:cNvPr>
          <p:cNvSpPr>
            <a:spLocks noGrp="1"/>
          </p:cNvSpPr>
          <p:nvPr>
            <p:ph type="sldNum" sz="quarter" idx="12"/>
          </p:nvPr>
        </p:nvSpPr>
        <p:spPr/>
        <p:txBody>
          <a:bodyPr/>
          <a:lstStyle/>
          <a:p>
            <a:fld id="{BB2CE0DE-867F-455F-B20B-96D381B4AB71}" type="slidenum">
              <a:rPr lang="en-US" smtClean="0"/>
              <a:t>58</a:t>
            </a:fld>
            <a:endParaRPr lang="en-US"/>
          </a:p>
        </p:txBody>
      </p:sp>
      <p:pic>
        <p:nvPicPr>
          <p:cNvPr id="5" name="Picture 4">
            <a:extLst>
              <a:ext uri="{FF2B5EF4-FFF2-40B4-BE49-F238E27FC236}">
                <a16:creationId xmlns:a16="http://schemas.microsoft.com/office/drawing/2014/main" id="{7D21804B-60EC-EEC6-F142-97E97E70681E}"/>
              </a:ext>
            </a:extLst>
          </p:cNvPr>
          <p:cNvPicPr>
            <a:picLocks noChangeAspect="1"/>
          </p:cNvPicPr>
          <p:nvPr/>
        </p:nvPicPr>
        <p:blipFill>
          <a:blip r:embed="rId2"/>
          <a:srcRect l="15000" r="18000"/>
          <a:stretch>
            <a:fillRect/>
          </a:stretch>
        </p:blipFill>
        <p:spPr>
          <a:xfrm>
            <a:off x="10850722" y="45093"/>
            <a:ext cx="1297398" cy="1292557"/>
          </a:xfrm>
          <a:prstGeom prst="rect">
            <a:avLst/>
          </a:prstGeom>
        </p:spPr>
      </p:pic>
      <p:pic>
        <p:nvPicPr>
          <p:cNvPr id="7" name="Picture 6">
            <a:extLst>
              <a:ext uri="{FF2B5EF4-FFF2-40B4-BE49-F238E27FC236}">
                <a16:creationId xmlns:a16="http://schemas.microsoft.com/office/drawing/2014/main" id="{842BB807-191B-1D11-8044-ABD82FE7C29C}"/>
              </a:ext>
            </a:extLst>
          </p:cNvPr>
          <p:cNvPicPr>
            <a:picLocks noChangeAspect="1"/>
          </p:cNvPicPr>
          <p:nvPr/>
        </p:nvPicPr>
        <p:blipFill>
          <a:blip r:embed="rId3"/>
          <a:srcRect l="18975" t="7709" b="23569"/>
          <a:stretch>
            <a:fillRect/>
          </a:stretch>
        </p:blipFill>
        <p:spPr>
          <a:xfrm>
            <a:off x="8083396" y="22302"/>
            <a:ext cx="1219200" cy="1300480"/>
          </a:xfrm>
          <a:prstGeom prst="rect">
            <a:avLst/>
          </a:prstGeom>
        </p:spPr>
      </p:pic>
      <p:sp>
        <p:nvSpPr>
          <p:cNvPr id="9" name="TextBox 8">
            <a:extLst>
              <a:ext uri="{FF2B5EF4-FFF2-40B4-BE49-F238E27FC236}">
                <a16:creationId xmlns:a16="http://schemas.microsoft.com/office/drawing/2014/main" id="{5306E8BD-222C-E23F-6DF2-4D70D721669D}"/>
              </a:ext>
            </a:extLst>
          </p:cNvPr>
          <p:cNvSpPr txBox="1"/>
          <p:nvPr/>
        </p:nvSpPr>
        <p:spPr>
          <a:xfrm>
            <a:off x="6181773" y="271283"/>
            <a:ext cx="2015295" cy="584775"/>
          </a:xfrm>
          <a:prstGeom prst="rect">
            <a:avLst/>
          </a:prstGeom>
          <a:noFill/>
        </p:spPr>
        <p:txBody>
          <a:bodyPr wrap="none" rtlCol="0">
            <a:spAutoFit/>
          </a:bodyPr>
          <a:lstStyle/>
          <a:p>
            <a:pPr algn="ctr"/>
            <a:r>
              <a:rPr lang="en-IN" sz="1600" dirty="0"/>
              <a:t>Warren </a:t>
            </a:r>
          </a:p>
          <a:p>
            <a:pPr algn="ctr"/>
            <a:r>
              <a:rPr lang="en-IN" sz="1600" dirty="0"/>
              <a:t>Sturgis McCulloch</a:t>
            </a:r>
          </a:p>
        </p:txBody>
      </p:sp>
      <p:sp>
        <p:nvSpPr>
          <p:cNvPr id="11" name="TextBox 10">
            <a:extLst>
              <a:ext uri="{FF2B5EF4-FFF2-40B4-BE49-F238E27FC236}">
                <a16:creationId xmlns:a16="http://schemas.microsoft.com/office/drawing/2014/main" id="{19FA5EF8-5716-7644-8923-FAAEBCD59B53}"/>
              </a:ext>
            </a:extLst>
          </p:cNvPr>
          <p:cNvSpPr txBox="1"/>
          <p:nvPr/>
        </p:nvSpPr>
        <p:spPr>
          <a:xfrm>
            <a:off x="9296400" y="258273"/>
            <a:ext cx="1736309" cy="646331"/>
          </a:xfrm>
          <a:prstGeom prst="rect">
            <a:avLst/>
          </a:prstGeom>
          <a:noFill/>
        </p:spPr>
        <p:txBody>
          <a:bodyPr wrap="none" rtlCol="0">
            <a:spAutoFit/>
          </a:bodyPr>
          <a:lstStyle/>
          <a:p>
            <a:pPr algn="ctr"/>
            <a:r>
              <a:rPr lang="en-IN" dirty="0"/>
              <a:t>Walter Harry </a:t>
            </a:r>
          </a:p>
          <a:p>
            <a:pPr algn="ctr"/>
            <a:r>
              <a:rPr lang="en-IN" dirty="0"/>
              <a:t>Pitts </a:t>
            </a:r>
          </a:p>
        </p:txBody>
      </p:sp>
    </p:spTree>
    <p:extLst>
      <p:ext uri="{BB962C8B-B14F-4D97-AF65-F5344CB8AC3E}">
        <p14:creationId xmlns:p14="http://schemas.microsoft.com/office/powerpoint/2010/main" val="512208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092A0-A2F5-FC40-D6C0-F73B16D83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E0BB3-D7F3-43C9-8C5C-A797333FA1F3}"/>
              </a:ext>
            </a:extLst>
          </p:cNvPr>
          <p:cNvSpPr>
            <a:spLocks noGrp="1"/>
          </p:cNvSpPr>
          <p:nvPr>
            <p:ph type="title"/>
          </p:nvPr>
        </p:nvSpPr>
        <p:spPr/>
        <p:txBody>
          <a:bodyPr/>
          <a:lstStyle/>
          <a:p>
            <a:r>
              <a:rPr lang="en-IN" dirty="0"/>
              <a:t>McCulloch–Pitts model</a:t>
            </a:r>
          </a:p>
        </p:txBody>
      </p:sp>
      <p:sp>
        <p:nvSpPr>
          <p:cNvPr id="3" name="Content Placeholder 2">
            <a:extLst>
              <a:ext uri="{FF2B5EF4-FFF2-40B4-BE49-F238E27FC236}">
                <a16:creationId xmlns:a16="http://schemas.microsoft.com/office/drawing/2014/main" id="{0745139C-08E5-5AF2-2E23-C8369D8C14DE}"/>
              </a:ext>
            </a:extLst>
          </p:cNvPr>
          <p:cNvSpPr>
            <a:spLocks noGrp="1"/>
          </p:cNvSpPr>
          <p:nvPr>
            <p:ph idx="1"/>
          </p:nvPr>
        </p:nvSpPr>
        <p:spPr/>
        <p:txBody>
          <a:bodyPr/>
          <a:lstStyle/>
          <a:p>
            <a:pPr algn="just">
              <a:buFont typeface="Arial" panose="020B0604020202020204" pitchFamily="34" charset="0"/>
              <a:buChar char="•"/>
            </a:pPr>
            <a:r>
              <a:rPr lang="en-US" sz="1600" dirty="0"/>
              <a:t>The first computational model of a neuron was proposed by Warren </a:t>
            </a:r>
            <a:r>
              <a:rPr lang="en-US" sz="1600" dirty="0" err="1"/>
              <a:t>MuCulloch</a:t>
            </a:r>
            <a:r>
              <a:rPr lang="en-US" sz="1600" dirty="0"/>
              <a:t> (neuroscientist) and Walter Pitts (logician) in 1943.</a:t>
            </a:r>
            <a:endParaRPr lang="en-IN" sz="1600" dirty="0"/>
          </a:p>
          <a:p>
            <a:pPr algn="just">
              <a:buFont typeface="Arial" panose="020B0604020202020204" pitchFamily="34" charset="0"/>
              <a:buChar char="•"/>
            </a:pPr>
            <a:r>
              <a:rPr lang="en-US" sz="1600" dirty="0"/>
              <a:t>It takes multiple binary inputs, each with its associated weight. The inputs can be either 0 or 1, and the weights represent the strength of the connection between inputs and the neuron.</a:t>
            </a:r>
          </a:p>
          <a:p>
            <a:pPr algn="just">
              <a:buFont typeface="Arial" panose="020B0604020202020204" pitchFamily="34" charset="0"/>
              <a:buChar char="•"/>
            </a:pPr>
            <a:r>
              <a:rPr lang="en-US" sz="1600" dirty="0"/>
              <a:t>The model includes a threshold value (often denoted as "θ" or "bias"). The neuron will only fire (output 1) if the weighted sum of its inputs exceeds this threshold.</a:t>
            </a:r>
          </a:p>
          <a:p>
            <a:pPr algn="just">
              <a:buFont typeface="Arial" panose="020B0604020202020204" pitchFamily="34" charset="0"/>
              <a:buChar char="•"/>
            </a:pPr>
            <a:r>
              <a:rPr lang="en-US" sz="1600" dirty="0"/>
              <a:t>It can be used to implement basic logic gates like AND, OR, and NOT.</a:t>
            </a:r>
          </a:p>
          <a:p>
            <a:pPr algn="just">
              <a:buFont typeface="Arial" panose="020B0604020202020204" pitchFamily="34" charset="0"/>
              <a:buChar char="•"/>
            </a:pPr>
            <a:r>
              <a:rPr lang="en-US" sz="1600" dirty="0"/>
              <a:t>McCulloch Pitts model has limitations, such as not being able to model complex or non-linearly separable functions like XOR.</a:t>
            </a:r>
            <a:endParaRPr lang="en-IN" sz="1600" dirty="0"/>
          </a:p>
        </p:txBody>
      </p:sp>
      <p:sp>
        <p:nvSpPr>
          <p:cNvPr id="6" name="Slide Number Placeholder 5">
            <a:extLst>
              <a:ext uri="{FF2B5EF4-FFF2-40B4-BE49-F238E27FC236}">
                <a16:creationId xmlns:a16="http://schemas.microsoft.com/office/drawing/2014/main" id="{9D6E57F6-8187-BD40-29CE-746129B48DBE}"/>
              </a:ext>
            </a:extLst>
          </p:cNvPr>
          <p:cNvSpPr>
            <a:spLocks noGrp="1"/>
          </p:cNvSpPr>
          <p:nvPr>
            <p:ph type="sldNum" sz="quarter" idx="12"/>
          </p:nvPr>
        </p:nvSpPr>
        <p:spPr/>
        <p:txBody>
          <a:bodyPr/>
          <a:lstStyle/>
          <a:p>
            <a:fld id="{BB2CE0DE-867F-455F-B20B-96D381B4AB71}" type="slidenum">
              <a:rPr lang="en-US" smtClean="0"/>
              <a:t>59</a:t>
            </a:fld>
            <a:endParaRPr lang="en-US"/>
          </a:p>
        </p:txBody>
      </p:sp>
      <p:pic>
        <p:nvPicPr>
          <p:cNvPr id="8" name="Picture 7">
            <a:extLst>
              <a:ext uri="{FF2B5EF4-FFF2-40B4-BE49-F238E27FC236}">
                <a16:creationId xmlns:a16="http://schemas.microsoft.com/office/drawing/2014/main" id="{091D835D-54B7-1585-6B14-48E90CDFD437}"/>
              </a:ext>
            </a:extLst>
          </p:cNvPr>
          <p:cNvPicPr>
            <a:picLocks noChangeAspect="1"/>
          </p:cNvPicPr>
          <p:nvPr/>
        </p:nvPicPr>
        <p:blipFill>
          <a:blip r:embed="rId2"/>
          <a:stretch>
            <a:fillRect/>
          </a:stretch>
        </p:blipFill>
        <p:spPr>
          <a:xfrm>
            <a:off x="6781146" y="5340080"/>
            <a:ext cx="2930769" cy="1066800"/>
          </a:xfrm>
          <a:prstGeom prst="rect">
            <a:avLst/>
          </a:prstGeom>
        </p:spPr>
      </p:pic>
      <p:pic>
        <p:nvPicPr>
          <p:cNvPr id="10" name="Picture 9">
            <a:extLst>
              <a:ext uri="{FF2B5EF4-FFF2-40B4-BE49-F238E27FC236}">
                <a16:creationId xmlns:a16="http://schemas.microsoft.com/office/drawing/2014/main" id="{741FA0E4-C749-14E4-B465-2661DA1368EB}"/>
              </a:ext>
            </a:extLst>
          </p:cNvPr>
          <p:cNvPicPr>
            <a:picLocks noChangeAspect="1"/>
          </p:cNvPicPr>
          <p:nvPr/>
        </p:nvPicPr>
        <p:blipFill>
          <a:blip r:embed="rId3"/>
          <a:stretch>
            <a:fillRect/>
          </a:stretch>
        </p:blipFill>
        <p:spPr>
          <a:xfrm>
            <a:off x="6553200" y="3856661"/>
            <a:ext cx="3287737" cy="1190621"/>
          </a:xfrm>
          <a:prstGeom prst="rect">
            <a:avLst/>
          </a:prstGeom>
        </p:spPr>
      </p:pic>
      <p:pic>
        <p:nvPicPr>
          <p:cNvPr id="4" name="Picture 3">
            <a:extLst>
              <a:ext uri="{FF2B5EF4-FFF2-40B4-BE49-F238E27FC236}">
                <a16:creationId xmlns:a16="http://schemas.microsoft.com/office/drawing/2014/main" id="{CCC938D5-7DBE-CB6B-811F-C6AC13E3DD78}"/>
              </a:ext>
            </a:extLst>
          </p:cNvPr>
          <p:cNvPicPr>
            <a:picLocks noChangeAspect="1"/>
          </p:cNvPicPr>
          <p:nvPr/>
        </p:nvPicPr>
        <p:blipFill>
          <a:blip r:embed="rId4"/>
          <a:srcRect r="29158"/>
          <a:stretch>
            <a:fillRect/>
          </a:stretch>
        </p:blipFill>
        <p:spPr>
          <a:xfrm>
            <a:off x="805366" y="3808355"/>
            <a:ext cx="5290634" cy="2861933"/>
          </a:xfrm>
          <a:prstGeom prst="rect">
            <a:avLst/>
          </a:prstGeom>
        </p:spPr>
      </p:pic>
      <p:pic>
        <p:nvPicPr>
          <p:cNvPr id="5" name="Picture 4">
            <a:extLst>
              <a:ext uri="{FF2B5EF4-FFF2-40B4-BE49-F238E27FC236}">
                <a16:creationId xmlns:a16="http://schemas.microsoft.com/office/drawing/2014/main" id="{C305D61E-51F0-D514-4893-7EE38AB7A3EC}"/>
              </a:ext>
            </a:extLst>
          </p:cNvPr>
          <p:cNvPicPr>
            <a:picLocks noChangeAspect="1"/>
          </p:cNvPicPr>
          <p:nvPr/>
        </p:nvPicPr>
        <p:blipFill>
          <a:blip r:embed="rId5"/>
          <a:srcRect l="15000" r="18000"/>
          <a:stretch>
            <a:fillRect/>
          </a:stretch>
        </p:blipFill>
        <p:spPr>
          <a:xfrm>
            <a:off x="10943345" y="45093"/>
            <a:ext cx="1297398" cy="1292557"/>
          </a:xfrm>
          <a:prstGeom prst="rect">
            <a:avLst/>
          </a:prstGeom>
        </p:spPr>
      </p:pic>
      <p:pic>
        <p:nvPicPr>
          <p:cNvPr id="7" name="Picture 6">
            <a:extLst>
              <a:ext uri="{FF2B5EF4-FFF2-40B4-BE49-F238E27FC236}">
                <a16:creationId xmlns:a16="http://schemas.microsoft.com/office/drawing/2014/main" id="{F9CBC04E-D13C-A561-0DC9-0B34AF657FF3}"/>
              </a:ext>
            </a:extLst>
          </p:cNvPr>
          <p:cNvPicPr>
            <a:picLocks noChangeAspect="1"/>
          </p:cNvPicPr>
          <p:nvPr/>
        </p:nvPicPr>
        <p:blipFill>
          <a:blip r:embed="rId6"/>
          <a:srcRect l="18975" t="7709" b="23569"/>
          <a:stretch>
            <a:fillRect/>
          </a:stretch>
        </p:blipFill>
        <p:spPr>
          <a:xfrm>
            <a:off x="8083396" y="22302"/>
            <a:ext cx="1219200" cy="1300480"/>
          </a:xfrm>
          <a:prstGeom prst="rect">
            <a:avLst/>
          </a:prstGeom>
        </p:spPr>
      </p:pic>
      <p:sp>
        <p:nvSpPr>
          <p:cNvPr id="9" name="TextBox 8">
            <a:extLst>
              <a:ext uri="{FF2B5EF4-FFF2-40B4-BE49-F238E27FC236}">
                <a16:creationId xmlns:a16="http://schemas.microsoft.com/office/drawing/2014/main" id="{925F3FA0-5DB7-7BEE-DB4B-C21E2492388D}"/>
              </a:ext>
            </a:extLst>
          </p:cNvPr>
          <p:cNvSpPr txBox="1"/>
          <p:nvPr/>
        </p:nvSpPr>
        <p:spPr>
          <a:xfrm>
            <a:off x="6181773" y="271283"/>
            <a:ext cx="2015295" cy="584775"/>
          </a:xfrm>
          <a:prstGeom prst="rect">
            <a:avLst/>
          </a:prstGeom>
          <a:noFill/>
        </p:spPr>
        <p:txBody>
          <a:bodyPr wrap="none" rtlCol="0">
            <a:spAutoFit/>
          </a:bodyPr>
          <a:lstStyle/>
          <a:p>
            <a:pPr algn="ctr"/>
            <a:r>
              <a:rPr lang="en-IN" sz="1600" dirty="0"/>
              <a:t>Warren </a:t>
            </a:r>
          </a:p>
          <a:p>
            <a:pPr algn="ctr"/>
            <a:r>
              <a:rPr lang="en-IN" sz="1600" dirty="0"/>
              <a:t>Sturgis McCulloch</a:t>
            </a:r>
          </a:p>
        </p:txBody>
      </p:sp>
      <p:sp>
        <p:nvSpPr>
          <p:cNvPr id="11" name="TextBox 10">
            <a:extLst>
              <a:ext uri="{FF2B5EF4-FFF2-40B4-BE49-F238E27FC236}">
                <a16:creationId xmlns:a16="http://schemas.microsoft.com/office/drawing/2014/main" id="{1AC0FD9C-D539-6D4D-4659-340868583EE5}"/>
              </a:ext>
            </a:extLst>
          </p:cNvPr>
          <p:cNvSpPr txBox="1"/>
          <p:nvPr/>
        </p:nvSpPr>
        <p:spPr>
          <a:xfrm>
            <a:off x="9389023" y="258273"/>
            <a:ext cx="1736309" cy="646331"/>
          </a:xfrm>
          <a:prstGeom prst="rect">
            <a:avLst/>
          </a:prstGeom>
          <a:noFill/>
        </p:spPr>
        <p:txBody>
          <a:bodyPr wrap="none" rtlCol="0">
            <a:spAutoFit/>
          </a:bodyPr>
          <a:lstStyle/>
          <a:p>
            <a:pPr algn="ctr"/>
            <a:r>
              <a:rPr lang="en-IN" dirty="0"/>
              <a:t>Walter Harry </a:t>
            </a:r>
          </a:p>
          <a:p>
            <a:pPr algn="ctr"/>
            <a:r>
              <a:rPr lang="en-IN" dirty="0"/>
              <a:t>Pitts </a:t>
            </a:r>
          </a:p>
        </p:txBody>
      </p:sp>
    </p:spTree>
    <p:extLst>
      <p:ext uri="{BB962C8B-B14F-4D97-AF65-F5344CB8AC3E}">
        <p14:creationId xmlns:p14="http://schemas.microsoft.com/office/powerpoint/2010/main" val="35861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2BC2D-1234-A083-1666-8872CAD26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E29B7-465D-4C17-3D58-F4B5CCA8AB2F}"/>
              </a:ext>
            </a:extLst>
          </p:cNvPr>
          <p:cNvSpPr>
            <a:spLocks noGrp="1"/>
          </p:cNvSpPr>
          <p:nvPr>
            <p:ph type="title"/>
          </p:nvPr>
        </p:nvSpPr>
        <p:spPr/>
        <p:txBody>
          <a:bodyPr/>
          <a:lstStyle/>
          <a:p>
            <a:r>
              <a:rPr lang="en-IN" dirty="0"/>
              <a:t>Models of Neuron</a:t>
            </a:r>
          </a:p>
        </p:txBody>
      </p:sp>
      <p:sp>
        <p:nvSpPr>
          <p:cNvPr id="3" name="Content Placeholder 2">
            <a:extLst>
              <a:ext uri="{FF2B5EF4-FFF2-40B4-BE49-F238E27FC236}">
                <a16:creationId xmlns:a16="http://schemas.microsoft.com/office/drawing/2014/main" id="{D0BBB12A-29B3-2832-E185-88E82D4043AF}"/>
              </a:ext>
            </a:extLst>
          </p:cNvPr>
          <p:cNvSpPr>
            <a:spLocks noGrp="1"/>
          </p:cNvSpPr>
          <p:nvPr>
            <p:ph idx="1"/>
          </p:nvPr>
        </p:nvSpPr>
        <p:spPr/>
        <p:txBody>
          <a:bodyPr/>
          <a:lstStyle/>
          <a:p>
            <a:pPr marL="0" indent="0">
              <a:buNone/>
            </a:pPr>
            <a:r>
              <a:rPr lang="en-US" sz="2000" dirty="0"/>
              <a:t>A neuron is an information-processing unit that is fundamental to the operation of a neural network. </a:t>
            </a:r>
            <a:endParaRPr lang="en-IN" sz="2000" dirty="0"/>
          </a:p>
        </p:txBody>
      </p:sp>
      <p:sp>
        <p:nvSpPr>
          <p:cNvPr id="6" name="Slide Number Placeholder 5">
            <a:extLst>
              <a:ext uri="{FF2B5EF4-FFF2-40B4-BE49-F238E27FC236}">
                <a16:creationId xmlns:a16="http://schemas.microsoft.com/office/drawing/2014/main" id="{BBB63A6D-A889-3B58-A273-41B31DACAFFB}"/>
              </a:ext>
            </a:extLst>
          </p:cNvPr>
          <p:cNvSpPr>
            <a:spLocks noGrp="1"/>
          </p:cNvSpPr>
          <p:nvPr>
            <p:ph type="sldNum" sz="quarter" idx="12"/>
          </p:nvPr>
        </p:nvSpPr>
        <p:spPr/>
        <p:txBody>
          <a:bodyPr/>
          <a:lstStyle/>
          <a:p>
            <a:fld id="{BB2CE0DE-867F-455F-B20B-96D381B4AB71}" type="slidenum">
              <a:rPr lang="en-US" smtClean="0"/>
              <a:t>6</a:t>
            </a:fld>
            <a:endParaRPr lang="en-US"/>
          </a:p>
        </p:txBody>
      </p:sp>
      <p:pic>
        <p:nvPicPr>
          <p:cNvPr id="8" name="Picture 7">
            <a:extLst>
              <a:ext uri="{FF2B5EF4-FFF2-40B4-BE49-F238E27FC236}">
                <a16:creationId xmlns:a16="http://schemas.microsoft.com/office/drawing/2014/main" id="{2F6AAD86-2F88-19AA-28F8-C06BB48F4D21}"/>
              </a:ext>
            </a:extLst>
          </p:cNvPr>
          <p:cNvPicPr>
            <a:picLocks noChangeAspect="1"/>
          </p:cNvPicPr>
          <p:nvPr/>
        </p:nvPicPr>
        <p:blipFill>
          <a:blip r:embed="rId2"/>
          <a:stretch>
            <a:fillRect/>
          </a:stretch>
        </p:blipFill>
        <p:spPr>
          <a:xfrm>
            <a:off x="457200" y="2039759"/>
            <a:ext cx="4878580" cy="2778481"/>
          </a:xfrm>
          <a:prstGeom prst="rect">
            <a:avLst/>
          </a:prstGeom>
        </p:spPr>
      </p:pic>
      <p:sp>
        <p:nvSpPr>
          <p:cNvPr id="9" name="TextBox 8">
            <a:extLst>
              <a:ext uri="{FF2B5EF4-FFF2-40B4-BE49-F238E27FC236}">
                <a16:creationId xmlns:a16="http://schemas.microsoft.com/office/drawing/2014/main" id="{51685CD8-6906-96DC-99DF-EA11556122D7}"/>
              </a:ext>
            </a:extLst>
          </p:cNvPr>
          <p:cNvSpPr txBox="1"/>
          <p:nvPr/>
        </p:nvSpPr>
        <p:spPr>
          <a:xfrm>
            <a:off x="1219200" y="4942391"/>
            <a:ext cx="2438400" cy="400148"/>
          </a:xfrm>
          <a:prstGeom prst="rect">
            <a:avLst/>
          </a:prstGeom>
          <a:noFill/>
        </p:spPr>
        <p:txBody>
          <a:bodyPr wrap="square" rtlCol="0">
            <a:spAutoFit/>
          </a:bodyPr>
          <a:lstStyle/>
          <a:p>
            <a:r>
              <a:rPr lang="en-IN" sz="2000" dirty="0"/>
              <a:t>Model of Neuron</a:t>
            </a:r>
          </a:p>
        </p:txBody>
      </p:sp>
      <p:sp>
        <p:nvSpPr>
          <p:cNvPr id="10" name="TextBox 9">
            <a:extLst>
              <a:ext uri="{FF2B5EF4-FFF2-40B4-BE49-F238E27FC236}">
                <a16:creationId xmlns:a16="http://schemas.microsoft.com/office/drawing/2014/main" id="{DB9A686D-0C8A-BB0F-6E2B-B5DA4C372B44}"/>
              </a:ext>
            </a:extLst>
          </p:cNvPr>
          <p:cNvSpPr txBox="1"/>
          <p:nvPr/>
        </p:nvSpPr>
        <p:spPr>
          <a:xfrm>
            <a:off x="5698913" y="1840974"/>
            <a:ext cx="4365682" cy="3785652"/>
          </a:xfrm>
          <a:prstGeom prst="rect">
            <a:avLst/>
          </a:prstGeom>
          <a:noFill/>
        </p:spPr>
        <p:txBody>
          <a:bodyPr wrap="none" rtlCol="0">
            <a:spAutoFit/>
          </a:bodyPr>
          <a:lstStyle/>
          <a:p>
            <a:r>
              <a:rPr lang="en-IN" sz="1600" b="1" dirty="0">
                <a:solidFill>
                  <a:srgbClr val="C00000"/>
                </a:solidFill>
              </a:rPr>
              <a:t>Three Components of Neuron:</a:t>
            </a:r>
          </a:p>
          <a:p>
            <a:r>
              <a:rPr lang="en-IN" sz="1600" b="1" dirty="0"/>
              <a:t>1</a:t>
            </a:r>
            <a:r>
              <a:rPr lang="en-US" sz="1600" b="1" dirty="0"/>
              <a:t>. Connections</a:t>
            </a:r>
            <a:r>
              <a:rPr lang="en-US" sz="1600" dirty="0"/>
              <a:t>: The models </a:t>
            </a:r>
          </a:p>
          <a:p>
            <a:r>
              <a:rPr lang="en-US" sz="1600" dirty="0"/>
              <a:t>Synaptic interconnections. Synapses, </a:t>
            </a:r>
          </a:p>
          <a:p>
            <a:r>
              <a:rPr lang="en-US" sz="1600" dirty="0"/>
              <a:t>or connecting links, each of which is </a:t>
            </a:r>
          </a:p>
          <a:p>
            <a:r>
              <a:rPr lang="en-US" sz="1600" dirty="0"/>
              <a:t>characterized by a weight.</a:t>
            </a:r>
          </a:p>
          <a:p>
            <a:r>
              <a:rPr lang="en-US" sz="1600" b="1" dirty="0"/>
              <a:t>2. Learning</a:t>
            </a:r>
            <a:r>
              <a:rPr lang="en-US" sz="1600" dirty="0"/>
              <a:t>: Training or Learning rules </a:t>
            </a:r>
          </a:p>
          <a:p>
            <a:r>
              <a:rPr lang="en-US" sz="1600" dirty="0"/>
              <a:t>adopted for updating and adjusting the </a:t>
            </a:r>
          </a:p>
          <a:p>
            <a:r>
              <a:rPr lang="en-US" sz="1600" dirty="0"/>
              <a:t>connection weights. An adder for </a:t>
            </a:r>
          </a:p>
          <a:p>
            <a:r>
              <a:rPr lang="en-US" sz="1600" dirty="0"/>
              <a:t>summing the input signals, </a:t>
            </a:r>
          </a:p>
          <a:p>
            <a:r>
              <a:rPr lang="en-US" sz="1600" dirty="0"/>
              <a:t>weighted by the respective synaptic </a:t>
            </a:r>
          </a:p>
          <a:p>
            <a:r>
              <a:rPr lang="en-US" sz="1600" dirty="0"/>
              <a:t>strengths of the neuron</a:t>
            </a:r>
          </a:p>
          <a:p>
            <a:r>
              <a:rPr lang="en-US" sz="1600" b="1" dirty="0"/>
              <a:t>3. Activation function</a:t>
            </a:r>
            <a:r>
              <a:rPr lang="en-US" sz="1600" dirty="0"/>
              <a:t> or </a:t>
            </a:r>
          </a:p>
          <a:p>
            <a:r>
              <a:rPr lang="en-US" sz="1600" i="1" dirty="0"/>
              <a:t>Squashing function</a:t>
            </a:r>
            <a:r>
              <a:rPr lang="en-US" sz="1600" dirty="0"/>
              <a:t>: </a:t>
            </a:r>
          </a:p>
          <a:p>
            <a:r>
              <a:rPr lang="en-US" sz="1600" dirty="0"/>
              <a:t>Activation function for limiting the </a:t>
            </a:r>
          </a:p>
          <a:p>
            <a:r>
              <a:rPr lang="en-US" sz="1600" dirty="0"/>
              <a:t>amplitude of the output of a neuron.</a:t>
            </a:r>
            <a:endParaRPr lang="en-IN" sz="160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BC4FC31-C41E-7C43-2184-7CD5655642CA}"/>
                  </a:ext>
                </a:extLst>
              </p14:cNvPr>
              <p14:cNvContentPartPr/>
              <p14:nvPr/>
            </p14:nvContentPartPr>
            <p14:xfrm>
              <a:off x="4443120" y="4226400"/>
              <a:ext cx="422640" cy="25200"/>
            </p14:xfrm>
          </p:contentPart>
        </mc:Choice>
        <mc:Fallback xmlns="">
          <p:pic>
            <p:nvPicPr>
              <p:cNvPr id="7" name="Ink 6">
                <a:extLst>
                  <a:ext uri="{FF2B5EF4-FFF2-40B4-BE49-F238E27FC236}">
                    <a16:creationId xmlns:a16="http://schemas.microsoft.com/office/drawing/2014/main" id="{FBC4FC31-C41E-7C43-2184-7CD5655642CA}"/>
                  </a:ext>
                </a:extLst>
              </p:cNvPr>
              <p:cNvPicPr/>
              <p:nvPr/>
            </p:nvPicPr>
            <p:blipFill>
              <a:blip r:embed="rId4"/>
              <a:stretch>
                <a:fillRect/>
              </a:stretch>
            </p:blipFill>
            <p:spPr>
              <a:xfrm>
                <a:off x="4433760" y="4217040"/>
                <a:ext cx="441360" cy="43920"/>
              </a:xfrm>
              <a:prstGeom prst="rect">
                <a:avLst/>
              </a:prstGeom>
            </p:spPr>
          </p:pic>
        </mc:Fallback>
      </mc:AlternateContent>
    </p:spTree>
    <p:extLst>
      <p:ext uri="{BB962C8B-B14F-4D97-AF65-F5344CB8AC3E}">
        <p14:creationId xmlns:p14="http://schemas.microsoft.com/office/powerpoint/2010/main" val="2241886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75FB6-8A06-95C6-C31B-F4B47A319054}"/>
              </a:ext>
            </a:extLst>
          </p:cNvPr>
          <p:cNvSpPr>
            <a:spLocks noGrp="1"/>
          </p:cNvSpPr>
          <p:nvPr>
            <p:ph type="title"/>
          </p:nvPr>
        </p:nvSpPr>
        <p:spPr/>
        <p:txBody>
          <a:bodyPr/>
          <a:lstStyle/>
          <a:p>
            <a:r>
              <a:rPr lang="en-US" sz="2800" dirty="0"/>
              <a:t>Logic gate AND function: Using </a:t>
            </a:r>
            <a:r>
              <a:rPr lang="en-IN" sz="2800" dirty="0"/>
              <a:t>McCulloch–Pitts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FF1371-1381-621F-4F61-D5CFE811CEC3}"/>
                  </a:ext>
                </a:extLst>
              </p:cNvPr>
              <p:cNvSpPr>
                <a:spLocks noGrp="1"/>
              </p:cNvSpPr>
              <p:nvPr>
                <p:ph idx="1"/>
              </p:nvPr>
            </p:nvSpPr>
            <p:spPr/>
            <p:txBody>
              <a:bodyPr/>
              <a:lstStyle/>
              <a:p>
                <a:pPr marL="0" indent="0">
                  <a:buNone/>
                </a:pPr>
                <a:r>
                  <a:rPr lang="en-IN" dirty="0"/>
                  <a:t>The McCulloch-Pitts neuron fires if </a:t>
                </a:r>
                <a14:m>
                  <m:oMath xmlns:m="http://schemas.openxmlformats.org/officeDocument/2006/math">
                    <m:nary>
                      <m:naryPr>
                        <m:chr m:val="∑"/>
                        <m:grow m:val="on"/>
                        <m:ctrlPr>
                          <a:rPr lang="ar-AE" sz="3200" i="1" kern="1200">
                            <a:solidFill>
                              <a:schemeClr val="tx1"/>
                            </a:solidFill>
                            <a:latin typeface="Cambria Math" panose="02040503050406030204" pitchFamily="18" charset="0"/>
                          </a:rPr>
                        </m:ctrlPr>
                      </m:naryPr>
                      <m:sub>
                        <m:r>
                          <a:rPr lang="ar-AE" sz="3200" i="1" kern="1200">
                            <a:solidFill>
                              <a:schemeClr val="tx1"/>
                            </a:solidFill>
                            <a:latin typeface="Cambria Math" panose="02040503050406030204" pitchFamily="18" charset="0"/>
                          </a:rPr>
                          <m:t>𝑖</m:t>
                        </m:r>
                        <m:r>
                          <a:rPr lang="ar-AE" sz="3200" kern="1200">
                            <a:solidFill>
                              <a:schemeClr val="tx1"/>
                            </a:solidFill>
                            <a:latin typeface="Cambria Math" panose="02040503050406030204" pitchFamily="18" charset="0"/>
                          </a:rPr>
                          <m:t>=</m:t>
                        </m:r>
                        <m:r>
                          <a:rPr lang="ar-AE" sz="3200" kern="1200">
                            <a:solidFill>
                              <a:schemeClr val="tx1"/>
                            </a:solidFill>
                            <a:latin typeface="Cambria Math" panose="02040503050406030204" pitchFamily="18" charset="0"/>
                          </a:rPr>
                          <m:t>1</m:t>
                        </m:r>
                      </m:sub>
                      <m:sup>
                        <m:r>
                          <a:rPr lang="ar-AE" sz="3200" i="1" kern="1200">
                            <a:solidFill>
                              <a:schemeClr val="tx1"/>
                            </a:solidFill>
                            <a:latin typeface="Cambria Math" panose="02040503050406030204" pitchFamily="18" charset="0"/>
                          </a:rPr>
                          <m:t>𝑛</m:t>
                        </m:r>
                      </m:sup>
                      <m:e>
                        <m:sSub>
                          <m:sSubPr>
                            <m:ctrlPr>
                              <a:rPr lang="ar-AE" sz="3200" i="1" kern="1200">
                                <a:solidFill>
                                  <a:schemeClr val="tx1"/>
                                </a:solidFill>
                                <a:latin typeface="Cambria Math" panose="02040503050406030204" pitchFamily="18" charset="0"/>
                              </a:rPr>
                            </m:ctrlPr>
                          </m:sSubPr>
                          <m:e>
                            <m:r>
                              <a:rPr lang="ar-AE" sz="3200" i="1" kern="1200">
                                <a:solidFill>
                                  <a:schemeClr val="tx1"/>
                                </a:solidFill>
                                <a:latin typeface="Cambria Math" panose="02040503050406030204" pitchFamily="18" charset="0"/>
                              </a:rPr>
                              <m:t>𝑤</m:t>
                            </m:r>
                          </m:e>
                          <m:sub>
                            <m:r>
                              <a:rPr lang="ar-AE" sz="3200" i="1" kern="1200">
                                <a:solidFill>
                                  <a:schemeClr val="tx1"/>
                                </a:solidFill>
                                <a:latin typeface="Cambria Math" panose="02040503050406030204" pitchFamily="18" charset="0"/>
                              </a:rPr>
                              <m:t>𝑖</m:t>
                            </m:r>
                          </m:sub>
                        </m:sSub>
                      </m:e>
                    </m:nary>
                    <m:sSub>
                      <m:sSubPr>
                        <m:ctrlPr>
                          <a:rPr lang="ar-AE" sz="3200" i="1" kern="1200">
                            <a:solidFill>
                              <a:schemeClr val="tx1"/>
                            </a:solidFill>
                            <a:latin typeface="Cambria Math" panose="02040503050406030204" pitchFamily="18" charset="0"/>
                          </a:rPr>
                        </m:ctrlPr>
                      </m:sSubPr>
                      <m:e>
                        <m:r>
                          <a:rPr lang="ar-AE" sz="3200" i="1" kern="1200">
                            <a:solidFill>
                              <a:schemeClr val="tx1"/>
                            </a:solidFill>
                            <a:latin typeface="Cambria Math" panose="02040503050406030204" pitchFamily="18" charset="0"/>
                          </a:rPr>
                          <m:t>𝑥</m:t>
                        </m:r>
                      </m:e>
                      <m:sub>
                        <m:r>
                          <a:rPr lang="ar-AE" sz="3200" i="1" kern="1200">
                            <a:solidFill>
                              <a:schemeClr val="tx1"/>
                            </a:solidFill>
                            <a:latin typeface="Cambria Math" panose="02040503050406030204" pitchFamily="18" charset="0"/>
                          </a:rPr>
                          <m:t>𝑖</m:t>
                        </m:r>
                      </m:sub>
                    </m:sSub>
                    <m:r>
                      <a:rPr lang="ar-AE" sz="3200" kern="1200">
                        <a:solidFill>
                          <a:schemeClr val="tx1"/>
                        </a:solidFill>
                        <a:latin typeface="Cambria Math" panose="02040503050406030204" pitchFamily="18" charset="0"/>
                      </a:rPr>
                      <m:t>≥</m:t>
                    </m:r>
                    <m:r>
                      <a:rPr lang="ar-AE" sz="3200" i="1" kern="1200">
                        <a:solidFill>
                          <a:schemeClr val="tx1"/>
                        </a:solidFill>
                        <a:latin typeface="Cambria Math" panose="02040503050406030204" pitchFamily="18" charset="0"/>
                      </a:rPr>
                      <m:t>𝜃</m:t>
                    </m:r>
                  </m:oMath>
                </a14:m>
                <a:endParaRPr lang="ar-AE" dirty="0"/>
              </a:p>
              <a:p>
                <a:pPr marL="0" indent="0">
                  <a:buNone/>
                </a:pPr>
                <a:r>
                  <a:rPr lang="en-IN" dirty="0"/>
                  <a:t>Weights: </a:t>
                </a:r>
              </a:p>
              <a:p>
                <a14:m>
                  <m:oMath xmlns:m="http://schemas.openxmlformats.org/officeDocument/2006/math">
                    <m:sSub>
                      <m:sSubPr>
                        <m:ctrlPr>
                          <a:rPr lang="ar-AE" sz="3200" i="1" kern="1200">
                            <a:solidFill>
                              <a:schemeClr val="tx1"/>
                            </a:solidFill>
                            <a:latin typeface="Cambria Math" panose="02040503050406030204" pitchFamily="18" charset="0"/>
                          </a:rPr>
                        </m:ctrlPr>
                      </m:sSubPr>
                      <m:e>
                        <m:r>
                          <a:rPr lang="ar-AE" sz="3200" i="1" kern="1200">
                            <a:solidFill>
                              <a:schemeClr val="tx1"/>
                            </a:solidFill>
                            <a:latin typeface="Cambria Math" panose="02040503050406030204" pitchFamily="18" charset="0"/>
                          </a:rPr>
                          <m:t>𝑤</m:t>
                        </m:r>
                      </m:e>
                      <m:sub>
                        <m:r>
                          <a:rPr lang="ar-AE" sz="3200" kern="1200">
                            <a:solidFill>
                              <a:schemeClr val="tx1"/>
                            </a:solidFill>
                            <a:latin typeface="Cambria Math" panose="02040503050406030204" pitchFamily="18" charset="0"/>
                          </a:rPr>
                          <m:t>1</m:t>
                        </m:r>
                      </m:sub>
                    </m:sSub>
                    <m:r>
                      <a:rPr lang="ar-AE" sz="3200" kern="1200">
                        <a:solidFill>
                          <a:schemeClr val="tx1"/>
                        </a:solidFill>
                        <a:latin typeface="Cambria Math" panose="02040503050406030204" pitchFamily="18" charset="0"/>
                      </a:rPr>
                      <m:t>=</m:t>
                    </m:r>
                    <m:sSub>
                      <m:sSubPr>
                        <m:ctrlPr>
                          <a:rPr lang="ar-AE" sz="3200" i="1" kern="1200">
                            <a:solidFill>
                              <a:schemeClr val="tx1"/>
                            </a:solidFill>
                            <a:latin typeface="Cambria Math" panose="02040503050406030204" pitchFamily="18" charset="0"/>
                          </a:rPr>
                        </m:ctrlPr>
                      </m:sSubPr>
                      <m:e>
                        <m:r>
                          <a:rPr lang="ar-AE" sz="3200" i="1" kern="1200">
                            <a:solidFill>
                              <a:schemeClr val="tx1"/>
                            </a:solidFill>
                            <a:latin typeface="Cambria Math" panose="02040503050406030204" pitchFamily="18" charset="0"/>
                          </a:rPr>
                          <m:t>𝑤</m:t>
                        </m:r>
                      </m:e>
                      <m:sub>
                        <m:r>
                          <a:rPr lang="ar-AE" sz="3200" kern="1200">
                            <a:solidFill>
                              <a:schemeClr val="tx1"/>
                            </a:solidFill>
                            <a:latin typeface="Cambria Math" panose="02040503050406030204" pitchFamily="18" charset="0"/>
                          </a:rPr>
                          <m:t>2</m:t>
                        </m:r>
                      </m:sub>
                    </m:sSub>
                    <m:r>
                      <a:rPr lang="ar-AE" sz="3200" kern="1200">
                        <a:solidFill>
                          <a:schemeClr val="tx1"/>
                        </a:solidFill>
                        <a:latin typeface="Cambria Math" panose="02040503050406030204" pitchFamily="18" charset="0"/>
                      </a:rPr>
                      <m:t>=</m:t>
                    </m:r>
                    <m:r>
                      <m:rPr>
                        <m:sty m:val="p"/>
                      </m:rPr>
                      <a:rPr lang="en-US" sz="3200" b="0" i="0" kern="1200" smtClean="0">
                        <a:solidFill>
                          <a:schemeClr val="tx1"/>
                        </a:solidFill>
                        <a:latin typeface="Cambria Math" panose="02040503050406030204" pitchFamily="18" charset="0"/>
                      </a:rPr>
                      <m:t>w</m:t>
                    </m:r>
                    <m:r>
                      <a:rPr lang="en-US" sz="3200" b="0" i="0" kern="1200" smtClean="0">
                        <a:solidFill>
                          <a:schemeClr val="tx1"/>
                        </a:solidFill>
                        <a:latin typeface="Cambria Math" panose="02040503050406030204" pitchFamily="18" charset="0"/>
                      </a:rPr>
                      <m:t>3</m:t>
                    </m:r>
                    <m:r>
                      <a:rPr lang="en-US" sz="3200" b="0" i="0" kern="1200" smtClean="0">
                        <a:solidFill>
                          <a:schemeClr val="tx1"/>
                        </a:solidFill>
                        <a:latin typeface="Cambria Math" panose="02040503050406030204" pitchFamily="18" charset="0"/>
                      </a:rPr>
                      <m:t> (</m:t>
                    </m:r>
                    <m:r>
                      <m:rPr>
                        <m:sty m:val="p"/>
                      </m:rPr>
                      <a:rPr lang="en-US" sz="3200" b="0" i="0" kern="1200" smtClean="0">
                        <a:solidFill>
                          <a:schemeClr val="tx1"/>
                        </a:solidFill>
                        <a:latin typeface="Cambria Math" panose="02040503050406030204" pitchFamily="18" charset="0"/>
                      </a:rPr>
                      <m:t>acts</m:t>
                    </m:r>
                    <m:r>
                      <a:rPr lang="en-US" sz="3200" b="0" i="0" kern="1200" smtClean="0">
                        <a:solidFill>
                          <a:schemeClr val="tx1"/>
                        </a:solidFill>
                        <a:latin typeface="Cambria Math" panose="02040503050406030204" pitchFamily="18" charset="0"/>
                      </a:rPr>
                      <m:t> </m:t>
                    </m:r>
                    <m:r>
                      <m:rPr>
                        <m:sty m:val="p"/>
                      </m:rPr>
                      <a:rPr lang="en-US" sz="3200" b="0" i="0" kern="1200" smtClean="0">
                        <a:solidFill>
                          <a:schemeClr val="tx1"/>
                        </a:solidFill>
                        <a:latin typeface="Cambria Math" panose="02040503050406030204" pitchFamily="18" charset="0"/>
                      </a:rPr>
                      <m:t>as</m:t>
                    </m:r>
                    <m:r>
                      <a:rPr lang="en-US" sz="3200" b="0" i="0" kern="1200" smtClean="0">
                        <a:solidFill>
                          <a:schemeClr val="tx1"/>
                        </a:solidFill>
                        <a:latin typeface="Cambria Math" panose="02040503050406030204" pitchFamily="18" charset="0"/>
                      </a:rPr>
                      <m:t> </m:t>
                    </m:r>
                    <m:r>
                      <m:rPr>
                        <m:sty m:val="p"/>
                      </m:rPr>
                      <a:rPr lang="en-US" sz="3200" b="0" i="0" kern="1200" smtClean="0">
                        <a:solidFill>
                          <a:schemeClr val="tx1"/>
                        </a:solidFill>
                        <a:latin typeface="Cambria Math" panose="02040503050406030204" pitchFamily="18" charset="0"/>
                      </a:rPr>
                      <m:t>bis</m:t>
                    </m:r>
                    <m:r>
                      <a:rPr lang="en-US" sz="3200" b="0" i="0" kern="1200" smtClean="0">
                        <a:solidFill>
                          <a:schemeClr val="tx1"/>
                        </a:solidFill>
                        <a:latin typeface="Cambria Math" panose="02040503050406030204" pitchFamily="18" charset="0"/>
                      </a:rPr>
                      <m:t>)=</m:t>
                    </m:r>
                    <m:r>
                      <a:rPr lang="ar-AE" sz="3200" kern="1200">
                        <a:solidFill>
                          <a:schemeClr val="tx1"/>
                        </a:solidFill>
                        <a:latin typeface="Cambria Math" panose="02040503050406030204" pitchFamily="18" charset="0"/>
                      </a:rPr>
                      <m:t>1</m:t>
                    </m:r>
                  </m:oMath>
                </a14:m>
                <a:endParaRPr lang="ar-AE" dirty="0"/>
              </a:p>
              <a:p>
                <a:pPr marL="0" indent="0">
                  <a:buNone/>
                </a:pPr>
                <a:endParaRPr lang="en-IN" dirty="0"/>
              </a:p>
              <a:p>
                <a:pPr marL="0" indent="0">
                  <a:buNone/>
                </a:pPr>
                <a:r>
                  <a:rPr lang="en-IN" dirty="0"/>
                  <a:t>Threshold:  </a:t>
                </a:r>
                <a14:m>
                  <m:oMath xmlns:m="http://schemas.openxmlformats.org/officeDocument/2006/math">
                    <m:r>
                      <a:rPr lang="en-IN" sz="3200" b="0" i="1" kern="1200">
                        <a:solidFill>
                          <a:schemeClr val="tx1"/>
                        </a:solidFill>
                        <a:latin typeface="Cambria Math" panose="02040503050406030204" pitchFamily="18" charset="0"/>
                      </a:rPr>
                      <m:t>𝜃</m:t>
                    </m:r>
                    <m:r>
                      <a:rPr lang="en-IN" sz="3200" b="0" kern="1200">
                        <a:solidFill>
                          <a:schemeClr val="tx1"/>
                        </a:solidFill>
                        <a:latin typeface="Cambria Math" panose="02040503050406030204" pitchFamily="18" charset="0"/>
                      </a:rPr>
                      <m:t>=</m:t>
                    </m:r>
                    <m:r>
                      <a:rPr lang="en-US" sz="3200" b="0" i="0" kern="1200" smtClean="0">
                        <a:solidFill>
                          <a:schemeClr val="tx1"/>
                        </a:solidFill>
                        <a:latin typeface="Cambria Math" panose="02040503050406030204" pitchFamily="18" charset="0"/>
                      </a:rPr>
                      <m:t>3</m:t>
                    </m:r>
                  </m:oMath>
                </a14:m>
                <a:endParaRPr lang="en-IN" dirty="0"/>
              </a:p>
              <a:p>
                <a:pPr marL="0" indent="0">
                  <a:buNone/>
                </a:pPr>
                <a:endParaRPr lang="en-IN" dirty="0"/>
              </a:p>
              <a:p>
                <a:pPr marL="0" indent="0">
                  <a:buNone/>
                </a:pPr>
                <a:r>
                  <a:rPr lang="en-IN" dirty="0"/>
                  <a:t>Function: </a:t>
                </a:r>
              </a:p>
              <a:p>
                <a:pPr marL="0" indent="0">
                  <a:buNone/>
                </a:pPr>
                <a14:m>
                  <m:oMath xmlns:m="http://schemas.openxmlformats.org/officeDocument/2006/math">
                    <m:r>
                      <a:rPr lang="en-IN" sz="3200" i="1" kern="1200">
                        <a:solidFill>
                          <a:schemeClr val="tx1"/>
                        </a:solidFill>
                        <a:latin typeface="Cambria Math" panose="02040503050406030204" pitchFamily="18" charset="0"/>
                      </a:rPr>
                      <m:t>𝑦</m:t>
                    </m:r>
                    <m:r>
                      <a:rPr lang="en-IN" sz="3200" kern="1200">
                        <a:solidFill>
                          <a:schemeClr val="tx1"/>
                        </a:solidFill>
                        <a:latin typeface="Cambria Math" panose="02040503050406030204" pitchFamily="18" charset="0"/>
                      </a:rPr>
                      <m:t>=</m:t>
                    </m:r>
                    <m:r>
                      <a:rPr lang="en-IN" sz="3200" kern="1200">
                        <a:solidFill>
                          <a:schemeClr val="tx1"/>
                        </a:solidFill>
                        <a:latin typeface="Cambria Math" panose="02040503050406030204" pitchFamily="18" charset="0"/>
                      </a:rPr>
                      <m:t>1</m:t>
                    </m:r>
                  </m:oMath>
                </a14:m>
                <a:r>
                  <a:rPr lang="en-IN" dirty="0"/>
                  <a:t> if </a:t>
                </a:r>
                <a14:m>
                  <m:oMath xmlns:m="http://schemas.openxmlformats.org/officeDocument/2006/math">
                    <m:nary>
                      <m:naryPr>
                        <m:chr m:val="∑"/>
                        <m:grow m:val="on"/>
                        <m:ctrlPr>
                          <a:rPr lang="ar-AE" sz="2800" i="1" kern="1200">
                            <a:solidFill>
                              <a:schemeClr val="tx1"/>
                            </a:solidFill>
                            <a:latin typeface="Cambria Math" panose="02040503050406030204" pitchFamily="18" charset="0"/>
                          </a:rPr>
                        </m:ctrlPr>
                      </m:naryPr>
                      <m:sub>
                        <m:r>
                          <a:rPr lang="ar-AE" sz="2800" i="1" kern="1200">
                            <a:solidFill>
                              <a:schemeClr val="tx1"/>
                            </a:solidFill>
                            <a:latin typeface="Cambria Math" panose="02040503050406030204" pitchFamily="18" charset="0"/>
                          </a:rPr>
                          <m:t>𝑖</m:t>
                        </m:r>
                        <m:r>
                          <a:rPr lang="ar-AE" sz="2800" kern="1200">
                            <a:solidFill>
                              <a:schemeClr val="tx1"/>
                            </a:solidFill>
                            <a:latin typeface="Cambria Math" panose="02040503050406030204" pitchFamily="18" charset="0"/>
                          </a:rPr>
                          <m:t>=</m:t>
                        </m:r>
                        <m:r>
                          <a:rPr lang="ar-AE" sz="2800" kern="1200">
                            <a:solidFill>
                              <a:schemeClr val="tx1"/>
                            </a:solidFill>
                            <a:latin typeface="Cambria Math" panose="02040503050406030204" pitchFamily="18" charset="0"/>
                          </a:rPr>
                          <m:t>1</m:t>
                        </m:r>
                      </m:sub>
                      <m:sup>
                        <m:r>
                          <a:rPr lang="en-US" sz="2800" b="0" i="1" kern="1200" smtClean="0">
                            <a:solidFill>
                              <a:schemeClr val="tx1"/>
                            </a:solidFill>
                            <a:latin typeface="Cambria Math" panose="02040503050406030204" pitchFamily="18" charset="0"/>
                          </a:rPr>
                          <m:t>3</m:t>
                        </m:r>
                      </m:sup>
                      <m:e>
                        <m:sSub>
                          <m:sSubPr>
                            <m:ctrlPr>
                              <a:rPr lang="ar-AE" sz="2800" i="1" kern="1200">
                                <a:solidFill>
                                  <a:schemeClr val="tx1"/>
                                </a:solidFill>
                                <a:latin typeface="Cambria Math" panose="02040503050406030204" pitchFamily="18" charset="0"/>
                              </a:rPr>
                            </m:ctrlPr>
                          </m:sSubPr>
                          <m:e>
                            <m:r>
                              <a:rPr lang="ar-AE" sz="2800" i="1" kern="1200">
                                <a:solidFill>
                                  <a:schemeClr val="tx1"/>
                                </a:solidFill>
                                <a:latin typeface="Cambria Math" panose="02040503050406030204" pitchFamily="18" charset="0"/>
                              </a:rPr>
                              <m:t>𝑤</m:t>
                            </m:r>
                          </m:e>
                          <m:sub>
                            <m:r>
                              <a:rPr lang="ar-AE" sz="2800" i="1" kern="1200">
                                <a:solidFill>
                                  <a:schemeClr val="tx1"/>
                                </a:solidFill>
                                <a:latin typeface="Cambria Math" panose="02040503050406030204" pitchFamily="18" charset="0"/>
                              </a:rPr>
                              <m:t>𝑖</m:t>
                            </m:r>
                          </m:sub>
                        </m:sSub>
                      </m:e>
                    </m:nary>
                    <m:sSub>
                      <m:sSubPr>
                        <m:ctrlPr>
                          <a:rPr lang="ar-AE" sz="2800" i="1" kern="1200">
                            <a:solidFill>
                              <a:schemeClr val="tx1"/>
                            </a:solidFill>
                            <a:latin typeface="Cambria Math" panose="02040503050406030204" pitchFamily="18" charset="0"/>
                          </a:rPr>
                        </m:ctrlPr>
                      </m:sSubPr>
                      <m:e>
                        <m:r>
                          <a:rPr lang="ar-AE" sz="2800" i="1" kern="1200">
                            <a:solidFill>
                              <a:schemeClr val="tx1"/>
                            </a:solidFill>
                            <a:latin typeface="Cambria Math" panose="02040503050406030204" pitchFamily="18" charset="0"/>
                          </a:rPr>
                          <m:t>𝑥</m:t>
                        </m:r>
                      </m:e>
                      <m:sub>
                        <m:r>
                          <a:rPr lang="ar-AE" sz="2800" i="1" kern="1200">
                            <a:solidFill>
                              <a:schemeClr val="tx1"/>
                            </a:solidFill>
                            <a:latin typeface="Cambria Math" panose="02040503050406030204" pitchFamily="18" charset="0"/>
                          </a:rPr>
                          <m:t>𝑖</m:t>
                        </m:r>
                      </m:sub>
                    </m:sSub>
                    <m:r>
                      <a:rPr lang="ar-AE" sz="2800" kern="1200">
                        <a:solidFill>
                          <a:schemeClr val="tx1"/>
                        </a:solidFill>
                        <a:latin typeface="Cambria Math" panose="02040503050406030204" pitchFamily="18" charset="0"/>
                      </a:rPr>
                      <m:t>≥</m:t>
                    </m:r>
                    <m:r>
                      <a:rPr lang="en-US" sz="2800" b="0" i="0" kern="1200" smtClean="0">
                        <a:solidFill>
                          <a:schemeClr val="tx1"/>
                        </a:solidFill>
                        <a:latin typeface="Cambria Math" panose="02040503050406030204" pitchFamily="18" charset="0"/>
                      </a:rPr>
                      <m:t>3</m:t>
                    </m:r>
                  </m:oMath>
                </a14:m>
                <a:r>
                  <a:rPr lang="en-US" dirty="0"/>
                  <a:t> </a:t>
                </a:r>
                <a:r>
                  <a:rPr lang="ar-AE" dirty="0"/>
                  <a:t>, </a:t>
                </a:r>
                <a:r>
                  <a:rPr lang="en-IN" dirty="0"/>
                  <a:t>else  </a:t>
                </a:r>
                <a14:m>
                  <m:oMath xmlns:m="http://schemas.openxmlformats.org/officeDocument/2006/math">
                    <m:r>
                      <m:rPr>
                        <m:sty m:val="p"/>
                      </m:rPr>
                      <a:rPr lang="en-US" sz="3200" b="0" i="0" kern="1200" smtClean="0">
                        <a:solidFill>
                          <a:schemeClr val="tx1"/>
                        </a:solidFill>
                        <a:latin typeface="Cambria Math" panose="02040503050406030204" pitchFamily="18" charset="0"/>
                      </a:rPr>
                      <m:t>y</m:t>
                    </m:r>
                    <m:r>
                      <a:rPr lang="en-US" sz="3200" b="0" i="0" kern="1200" smtClean="0">
                        <a:solidFill>
                          <a:schemeClr val="tx1"/>
                        </a:solidFill>
                        <a:latin typeface="Cambria Math" panose="02040503050406030204" pitchFamily="18" charset="0"/>
                      </a:rPr>
                      <m:t>=</m:t>
                    </m:r>
                    <m:r>
                      <a:rPr lang="en-IN" sz="3200" kern="1200">
                        <a:solidFill>
                          <a:schemeClr val="tx1"/>
                        </a:solidFill>
                        <a:latin typeface="Cambria Math" panose="02040503050406030204" pitchFamily="18" charset="0"/>
                      </a:rPr>
                      <m:t>0</m:t>
                    </m:r>
                  </m:oMath>
                </a14:m>
                <a:endParaRPr lang="en-IN" dirty="0"/>
              </a:p>
              <a:p>
                <a:pPr marL="0" indent="0">
                  <a:buNone/>
                </a:pPr>
                <a:endParaRPr lang="en-IN"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B0FF1371-1381-621F-4F61-D5CFE811CEC3}"/>
                  </a:ext>
                </a:extLst>
              </p:cNvPr>
              <p:cNvSpPr>
                <a:spLocks noGrp="1" noRot="1" noChangeAspect="1" noMove="1" noResize="1" noEditPoints="1" noAdjustHandles="1" noChangeArrowheads="1" noChangeShapeType="1" noTextEdit="1"/>
              </p:cNvSpPr>
              <p:nvPr>
                <p:ph idx="1"/>
              </p:nvPr>
            </p:nvSpPr>
            <p:spPr>
              <a:blipFill>
                <a:blip r:embed="rId3"/>
                <a:stretch>
                  <a:fillRect l="-1371" t="-1333"/>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0992B035-C420-ADE4-FC70-FA5A664A21B8}"/>
              </a:ext>
            </a:extLst>
          </p:cNvPr>
          <p:cNvSpPr>
            <a:spLocks noGrp="1"/>
          </p:cNvSpPr>
          <p:nvPr>
            <p:ph type="sldNum" sz="quarter" idx="12"/>
          </p:nvPr>
        </p:nvSpPr>
        <p:spPr/>
        <p:txBody>
          <a:bodyPr/>
          <a:lstStyle/>
          <a:p>
            <a:fld id="{BB2CE0DE-867F-455F-B20B-96D381B4AB71}" type="slidenum">
              <a:rPr lang="en-US" smtClean="0"/>
              <a:t>60</a:t>
            </a:fld>
            <a:endParaRPr lang="en-US"/>
          </a:p>
        </p:txBody>
      </p:sp>
      <p:pic>
        <p:nvPicPr>
          <p:cNvPr id="6" name="Picture 5">
            <a:extLst>
              <a:ext uri="{FF2B5EF4-FFF2-40B4-BE49-F238E27FC236}">
                <a16:creationId xmlns:a16="http://schemas.microsoft.com/office/drawing/2014/main" id="{5FB3A910-3128-8D61-2185-FB3C2F7A60D7}"/>
              </a:ext>
            </a:extLst>
          </p:cNvPr>
          <p:cNvPicPr>
            <a:picLocks noChangeAspect="1"/>
          </p:cNvPicPr>
          <p:nvPr/>
        </p:nvPicPr>
        <p:blipFill>
          <a:blip r:embed="rId4"/>
          <a:stretch>
            <a:fillRect/>
          </a:stretch>
        </p:blipFill>
        <p:spPr>
          <a:xfrm>
            <a:off x="7772400" y="2438400"/>
            <a:ext cx="2895600" cy="3589751"/>
          </a:xfrm>
          <a:prstGeom prst="rect">
            <a:avLst/>
          </a:prstGeom>
        </p:spPr>
      </p:pic>
    </p:spTree>
    <p:extLst>
      <p:ext uri="{BB962C8B-B14F-4D97-AF65-F5344CB8AC3E}">
        <p14:creationId xmlns:p14="http://schemas.microsoft.com/office/powerpoint/2010/main" val="2302380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F922-81E3-16CF-F5EC-9B2E8B520336}"/>
              </a:ext>
            </a:extLst>
          </p:cNvPr>
          <p:cNvSpPr>
            <a:spLocks noGrp="1"/>
          </p:cNvSpPr>
          <p:nvPr>
            <p:ph type="title"/>
          </p:nvPr>
        </p:nvSpPr>
        <p:spPr/>
        <p:txBody>
          <a:bodyPr/>
          <a:lstStyle/>
          <a:p>
            <a:br>
              <a:rPr lang="en-IN" sz="2000" dirty="0"/>
            </a:br>
            <a:br>
              <a:rPr lang="en-IN" sz="2000" dirty="0"/>
            </a:br>
            <a:br>
              <a:rPr lang="en-IN" sz="2000" dirty="0"/>
            </a:br>
            <a:r>
              <a:rPr lang="en-IN" sz="2000" dirty="0"/>
              <a:t>Ke</a:t>
            </a:r>
            <a:r>
              <a:rPr lang="en-IN" sz="2000" kern="1200" dirty="0">
                <a:solidFill>
                  <a:schemeClr val="tx1"/>
                </a:solidFill>
              </a:rPr>
              <a:t>y McCulloch-Pitts Threshold Configurations:</a:t>
            </a:r>
            <a:endParaRPr lang="en-IN" sz="2000" dirty="0"/>
          </a:p>
        </p:txBody>
      </p:sp>
      <p:pic>
        <p:nvPicPr>
          <p:cNvPr id="9" name="Content Placeholder 8">
            <a:extLst>
              <a:ext uri="{FF2B5EF4-FFF2-40B4-BE49-F238E27FC236}">
                <a16:creationId xmlns:a16="http://schemas.microsoft.com/office/drawing/2014/main" id="{45FA2B69-56D0-CE2D-5B82-96BB53C81646}"/>
              </a:ext>
            </a:extLst>
          </p:cNvPr>
          <p:cNvPicPr>
            <a:picLocks noGrp="1" noChangeAspect="1"/>
          </p:cNvPicPr>
          <p:nvPr>
            <p:ph idx="1"/>
          </p:nvPr>
        </p:nvPicPr>
        <p:blipFill>
          <a:blip r:embed="rId3"/>
          <a:stretch>
            <a:fillRect/>
          </a:stretch>
        </p:blipFill>
        <p:spPr>
          <a:xfrm>
            <a:off x="8835878" y="26020"/>
            <a:ext cx="3322274" cy="1456263"/>
          </a:xfrm>
          <a:prstGeom prst="rect">
            <a:avLst/>
          </a:prstGeom>
        </p:spPr>
      </p:pic>
      <p:sp>
        <p:nvSpPr>
          <p:cNvPr id="4" name="Slide Number Placeholder 3">
            <a:extLst>
              <a:ext uri="{FF2B5EF4-FFF2-40B4-BE49-F238E27FC236}">
                <a16:creationId xmlns:a16="http://schemas.microsoft.com/office/drawing/2014/main" id="{528AAC76-3D9D-CBD0-2ED9-C693981137B6}"/>
              </a:ext>
            </a:extLst>
          </p:cNvPr>
          <p:cNvSpPr>
            <a:spLocks noGrp="1"/>
          </p:cNvSpPr>
          <p:nvPr>
            <p:ph type="sldNum" sz="quarter" idx="12"/>
          </p:nvPr>
        </p:nvSpPr>
        <p:spPr/>
        <p:txBody>
          <a:bodyPr/>
          <a:lstStyle/>
          <a:p>
            <a:fld id="{BB2CE0DE-867F-455F-B20B-96D381B4AB71}" type="slidenum">
              <a:rPr lang="en-US" smtClean="0"/>
              <a:t>61</a:t>
            </a:fld>
            <a:endParaRPr lang="en-US"/>
          </a:p>
        </p:txBody>
      </p:sp>
      <p:pic>
        <p:nvPicPr>
          <p:cNvPr id="8" name="Picture 7">
            <a:extLst>
              <a:ext uri="{FF2B5EF4-FFF2-40B4-BE49-F238E27FC236}">
                <a16:creationId xmlns:a16="http://schemas.microsoft.com/office/drawing/2014/main" id="{494B987A-322E-4920-A14F-C37F9A0C9DA8}"/>
              </a:ext>
            </a:extLst>
          </p:cNvPr>
          <p:cNvPicPr>
            <a:picLocks noChangeAspect="1"/>
          </p:cNvPicPr>
          <p:nvPr/>
        </p:nvPicPr>
        <p:blipFill>
          <a:blip r:embed="rId4"/>
          <a:srcRect r="20879"/>
          <a:stretch>
            <a:fillRect/>
          </a:stretch>
        </p:blipFill>
        <p:spPr>
          <a:xfrm>
            <a:off x="-22302" y="1116316"/>
            <a:ext cx="5797549" cy="1707055"/>
          </a:xfrm>
          <a:prstGeom prst="rect">
            <a:avLst/>
          </a:prstGeom>
        </p:spPr>
      </p:pic>
      <p:pic>
        <p:nvPicPr>
          <p:cNvPr id="11" name="Picture 10">
            <a:extLst>
              <a:ext uri="{FF2B5EF4-FFF2-40B4-BE49-F238E27FC236}">
                <a16:creationId xmlns:a16="http://schemas.microsoft.com/office/drawing/2014/main" id="{A97B1DE5-5B29-85C7-1503-C105FA3484E0}"/>
              </a:ext>
            </a:extLst>
          </p:cNvPr>
          <p:cNvPicPr>
            <a:picLocks noChangeAspect="1"/>
          </p:cNvPicPr>
          <p:nvPr/>
        </p:nvPicPr>
        <p:blipFill>
          <a:blip r:embed="rId5"/>
          <a:stretch>
            <a:fillRect/>
          </a:stretch>
        </p:blipFill>
        <p:spPr>
          <a:xfrm>
            <a:off x="6388877" y="1536395"/>
            <a:ext cx="3915321" cy="866896"/>
          </a:xfrm>
          <a:prstGeom prst="rect">
            <a:avLst/>
          </a:prstGeom>
        </p:spPr>
      </p:pic>
      <p:pic>
        <p:nvPicPr>
          <p:cNvPr id="13" name="Picture 12">
            <a:extLst>
              <a:ext uri="{FF2B5EF4-FFF2-40B4-BE49-F238E27FC236}">
                <a16:creationId xmlns:a16="http://schemas.microsoft.com/office/drawing/2014/main" id="{8D12F3AE-4653-DB67-35B5-389E150AC633}"/>
              </a:ext>
            </a:extLst>
          </p:cNvPr>
          <p:cNvPicPr>
            <a:picLocks noChangeAspect="1"/>
          </p:cNvPicPr>
          <p:nvPr/>
        </p:nvPicPr>
        <p:blipFill>
          <a:blip r:embed="rId6"/>
          <a:stretch>
            <a:fillRect/>
          </a:stretch>
        </p:blipFill>
        <p:spPr>
          <a:xfrm>
            <a:off x="-11151" y="3055023"/>
            <a:ext cx="6306430" cy="3477110"/>
          </a:xfrm>
          <a:prstGeom prst="rect">
            <a:avLst/>
          </a:prstGeom>
        </p:spPr>
      </p:pic>
      <p:pic>
        <p:nvPicPr>
          <p:cNvPr id="15" name="Picture 14">
            <a:extLst>
              <a:ext uri="{FF2B5EF4-FFF2-40B4-BE49-F238E27FC236}">
                <a16:creationId xmlns:a16="http://schemas.microsoft.com/office/drawing/2014/main" id="{CE6DFC97-C25B-813A-26A4-B55D9C9650AB}"/>
              </a:ext>
            </a:extLst>
          </p:cNvPr>
          <p:cNvPicPr>
            <a:picLocks noChangeAspect="1"/>
          </p:cNvPicPr>
          <p:nvPr/>
        </p:nvPicPr>
        <p:blipFill>
          <a:blip r:embed="rId7"/>
          <a:stretch>
            <a:fillRect/>
          </a:stretch>
        </p:blipFill>
        <p:spPr>
          <a:xfrm>
            <a:off x="6388877" y="3001748"/>
            <a:ext cx="5601482" cy="3524742"/>
          </a:xfrm>
          <a:prstGeom prst="rect">
            <a:avLst/>
          </a:prstGeom>
        </p:spPr>
      </p:pic>
    </p:spTree>
    <p:extLst>
      <p:ext uri="{BB962C8B-B14F-4D97-AF65-F5344CB8AC3E}">
        <p14:creationId xmlns:p14="http://schemas.microsoft.com/office/powerpoint/2010/main" val="3333535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37B86-578D-9C82-7917-DB54F8E39A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68FED-329A-CE24-1F7D-1BC2BE0CAFFB}"/>
              </a:ext>
            </a:extLst>
          </p:cNvPr>
          <p:cNvSpPr>
            <a:spLocks noGrp="1"/>
          </p:cNvSpPr>
          <p:nvPr>
            <p:ph type="title"/>
          </p:nvPr>
        </p:nvSpPr>
        <p:spPr/>
        <p:txBody>
          <a:bodyPr/>
          <a:lstStyle/>
          <a:p>
            <a:br>
              <a:rPr lang="en-IN" sz="2000" dirty="0">
                <a:solidFill>
                  <a:schemeClr val="tx1"/>
                </a:solidFill>
              </a:rPr>
            </a:br>
            <a:br>
              <a:rPr lang="en-IN" sz="2000" dirty="0">
                <a:solidFill>
                  <a:schemeClr val="tx1"/>
                </a:solidFill>
              </a:rPr>
            </a:br>
            <a:br>
              <a:rPr lang="en-IN" sz="2000" dirty="0">
                <a:solidFill>
                  <a:schemeClr val="tx1"/>
                </a:solidFill>
              </a:rPr>
            </a:br>
            <a:r>
              <a:rPr lang="en-IN" sz="2000" dirty="0">
                <a:solidFill>
                  <a:schemeClr val="tx1"/>
                </a:solidFill>
              </a:rPr>
              <a:t>Ke</a:t>
            </a:r>
            <a:r>
              <a:rPr lang="en-IN" sz="2000" kern="1200" dirty="0">
                <a:solidFill>
                  <a:schemeClr val="tx1"/>
                </a:solidFill>
              </a:rPr>
              <a:t>y McCulloch-Pitts Threshold Configurations:</a:t>
            </a:r>
            <a:endParaRPr lang="en-IN" sz="2000" dirty="0">
              <a:solidFill>
                <a:schemeClr val="tx1"/>
              </a:solidFill>
            </a:endParaRPr>
          </a:p>
        </p:txBody>
      </p:sp>
      <p:pic>
        <p:nvPicPr>
          <p:cNvPr id="9" name="Content Placeholder 8">
            <a:extLst>
              <a:ext uri="{FF2B5EF4-FFF2-40B4-BE49-F238E27FC236}">
                <a16:creationId xmlns:a16="http://schemas.microsoft.com/office/drawing/2014/main" id="{2BD8D92A-8385-38E5-5481-D5C524B63FE7}"/>
              </a:ext>
            </a:extLst>
          </p:cNvPr>
          <p:cNvPicPr>
            <a:picLocks noGrp="1" noChangeAspect="1"/>
          </p:cNvPicPr>
          <p:nvPr>
            <p:ph idx="1"/>
          </p:nvPr>
        </p:nvPicPr>
        <p:blipFill>
          <a:blip r:embed="rId3"/>
          <a:stretch>
            <a:fillRect/>
          </a:stretch>
        </p:blipFill>
        <p:spPr>
          <a:xfrm>
            <a:off x="8835878" y="26020"/>
            <a:ext cx="3322274" cy="1456263"/>
          </a:xfrm>
          <a:prstGeom prst="rect">
            <a:avLst/>
          </a:prstGeom>
        </p:spPr>
      </p:pic>
      <p:sp>
        <p:nvSpPr>
          <p:cNvPr id="4" name="Slide Number Placeholder 3">
            <a:extLst>
              <a:ext uri="{FF2B5EF4-FFF2-40B4-BE49-F238E27FC236}">
                <a16:creationId xmlns:a16="http://schemas.microsoft.com/office/drawing/2014/main" id="{A88D9352-2962-029D-779E-75583F33E9EC}"/>
              </a:ext>
            </a:extLst>
          </p:cNvPr>
          <p:cNvSpPr>
            <a:spLocks noGrp="1"/>
          </p:cNvSpPr>
          <p:nvPr>
            <p:ph type="sldNum" sz="quarter" idx="12"/>
          </p:nvPr>
        </p:nvSpPr>
        <p:spPr/>
        <p:txBody>
          <a:bodyPr/>
          <a:lstStyle/>
          <a:p>
            <a:fld id="{BB2CE0DE-867F-455F-B20B-96D381B4AB71}" type="slidenum">
              <a:rPr lang="en-US" smtClean="0"/>
              <a:t>62</a:t>
            </a:fld>
            <a:endParaRPr lang="en-US"/>
          </a:p>
        </p:txBody>
      </p:sp>
      <p:pic>
        <p:nvPicPr>
          <p:cNvPr id="8" name="Picture 7">
            <a:extLst>
              <a:ext uri="{FF2B5EF4-FFF2-40B4-BE49-F238E27FC236}">
                <a16:creationId xmlns:a16="http://schemas.microsoft.com/office/drawing/2014/main" id="{565CC6EE-4EED-32CF-78C8-EC2374C7B99C}"/>
              </a:ext>
            </a:extLst>
          </p:cNvPr>
          <p:cNvPicPr>
            <a:picLocks noChangeAspect="1"/>
          </p:cNvPicPr>
          <p:nvPr/>
        </p:nvPicPr>
        <p:blipFill>
          <a:blip r:embed="rId4"/>
          <a:srcRect r="20879"/>
          <a:stretch>
            <a:fillRect/>
          </a:stretch>
        </p:blipFill>
        <p:spPr>
          <a:xfrm>
            <a:off x="-22302" y="1116316"/>
            <a:ext cx="5797549" cy="1707055"/>
          </a:xfrm>
          <a:prstGeom prst="rect">
            <a:avLst/>
          </a:prstGeom>
        </p:spPr>
      </p:pic>
      <p:pic>
        <p:nvPicPr>
          <p:cNvPr id="11" name="Picture 10">
            <a:extLst>
              <a:ext uri="{FF2B5EF4-FFF2-40B4-BE49-F238E27FC236}">
                <a16:creationId xmlns:a16="http://schemas.microsoft.com/office/drawing/2014/main" id="{C510371A-0ED3-74AF-8631-B7F295E4BA98}"/>
              </a:ext>
            </a:extLst>
          </p:cNvPr>
          <p:cNvPicPr>
            <a:picLocks noChangeAspect="1"/>
          </p:cNvPicPr>
          <p:nvPr/>
        </p:nvPicPr>
        <p:blipFill>
          <a:blip r:embed="rId5"/>
          <a:stretch>
            <a:fillRect/>
          </a:stretch>
        </p:blipFill>
        <p:spPr>
          <a:xfrm>
            <a:off x="6388877" y="1536394"/>
            <a:ext cx="4762202" cy="1054405"/>
          </a:xfrm>
          <a:prstGeom prst="rect">
            <a:avLst/>
          </a:prstGeom>
        </p:spPr>
      </p:pic>
      <p:pic>
        <p:nvPicPr>
          <p:cNvPr id="5" name="Picture 4">
            <a:extLst>
              <a:ext uri="{FF2B5EF4-FFF2-40B4-BE49-F238E27FC236}">
                <a16:creationId xmlns:a16="http://schemas.microsoft.com/office/drawing/2014/main" id="{D191CBC9-176F-8F63-53E6-F9BFB3FDFF02}"/>
              </a:ext>
            </a:extLst>
          </p:cNvPr>
          <p:cNvPicPr>
            <a:picLocks noChangeAspect="1"/>
          </p:cNvPicPr>
          <p:nvPr/>
        </p:nvPicPr>
        <p:blipFill>
          <a:blip r:embed="rId6"/>
          <a:stretch>
            <a:fillRect/>
          </a:stretch>
        </p:blipFill>
        <p:spPr>
          <a:xfrm>
            <a:off x="343832" y="2910003"/>
            <a:ext cx="5431415" cy="3490797"/>
          </a:xfrm>
          <a:prstGeom prst="rect">
            <a:avLst/>
          </a:prstGeom>
        </p:spPr>
      </p:pic>
      <p:pic>
        <p:nvPicPr>
          <p:cNvPr id="7" name="Picture 6">
            <a:extLst>
              <a:ext uri="{FF2B5EF4-FFF2-40B4-BE49-F238E27FC236}">
                <a16:creationId xmlns:a16="http://schemas.microsoft.com/office/drawing/2014/main" id="{5C21C51D-8D3A-042D-D9A9-EE5E0D5EF78B}"/>
              </a:ext>
            </a:extLst>
          </p:cNvPr>
          <p:cNvPicPr>
            <a:picLocks noChangeAspect="1"/>
          </p:cNvPicPr>
          <p:nvPr/>
        </p:nvPicPr>
        <p:blipFill>
          <a:blip r:embed="rId7"/>
          <a:stretch>
            <a:fillRect/>
          </a:stretch>
        </p:blipFill>
        <p:spPr>
          <a:xfrm>
            <a:off x="5989663" y="2910004"/>
            <a:ext cx="6043432" cy="3490796"/>
          </a:xfrm>
          <a:prstGeom prst="rect">
            <a:avLst/>
          </a:prstGeom>
        </p:spPr>
      </p:pic>
    </p:spTree>
    <p:extLst>
      <p:ext uri="{BB962C8B-B14F-4D97-AF65-F5344CB8AC3E}">
        <p14:creationId xmlns:p14="http://schemas.microsoft.com/office/powerpoint/2010/main" val="3692692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1C84-2D96-3C7D-6D3D-D27FEC37F880}"/>
              </a:ext>
            </a:extLst>
          </p:cNvPr>
          <p:cNvSpPr>
            <a:spLocks noGrp="1"/>
          </p:cNvSpPr>
          <p:nvPr>
            <p:ph type="title"/>
          </p:nvPr>
        </p:nvSpPr>
        <p:spPr/>
        <p:txBody>
          <a:bodyPr/>
          <a:lstStyle/>
          <a:p>
            <a:pPr lvl="0" fontAlgn="auto">
              <a:spcBef>
                <a:spcPts val="0"/>
              </a:spcBef>
              <a:spcAft>
                <a:spcPts val="0"/>
              </a:spcAft>
              <a:defRPr/>
            </a:pPr>
            <a:r>
              <a:rPr lang="en-IN" kern="1200" dirty="0">
                <a:solidFill>
                  <a:schemeClr val="tx1"/>
                </a:solidFill>
              </a:rPr>
              <a:t>Rosenblatt’s Perceptron Model</a:t>
            </a:r>
            <a:endParaRPr lang="en-IN" dirty="0"/>
          </a:p>
        </p:txBody>
      </p:sp>
      <p:sp>
        <p:nvSpPr>
          <p:cNvPr id="3" name="Content Placeholder 2">
            <a:extLst>
              <a:ext uri="{FF2B5EF4-FFF2-40B4-BE49-F238E27FC236}">
                <a16:creationId xmlns:a16="http://schemas.microsoft.com/office/drawing/2014/main" id="{17A8C313-2BD9-F209-0681-FE55207AF003}"/>
              </a:ext>
            </a:extLst>
          </p:cNvPr>
          <p:cNvSpPr>
            <a:spLocks noGrp="1"/>
          </p:cNvSpPr>
          <p:nvPr>
            <p:ph idx="1"/>
          </p:nvPr>
        </p:nvSpPr>
        <p:spPr/>
        <p:txBody>
          <a:bodyPr/>
          <a:lstStyle/>
          <a:p>
            <a:r>
              <a:rPr lang="en-US" sz="1800" dirty="0"/>
              <a:t>Perceptron was conceptualized by Frank Rosenblatt in the year 1957 and it is the most primitive form of artificial neural networks.</a:t>
            </a:r>
          </a:p>
          <a:p>
            <a:r>
              <a:rPr lang="en-US" sz="1800" dirty="0"/>
              <a:t>Perceptron built upon the idea, laid down by McCulloch-Pitts neuron, to create true machine learning model.</a:t>
            </a:r>
          </a:p>
          <a:p>
            <a:r>
              <a:rPr lang="en-US" sz="1800" dirty="0"/>
              <a:t>Main differences: Introduction of numerical weights for inputs and a mechanism for learning these weights.</a:t>
            </a:r>
          </a:p>
        </p:txBody>
      </p:sp>
      <p:sp>
        <p:nvSpPr>
          <p:cNvPr id="4" name="Slide Number Placeholder 3">
            <a:extLst>
              <a:ext uri="{FF2B5EF4-FFF2-40B4-BE49-F238E27FC236}">
                <a16:creationId xmlns:a16="http://schemas.microsoft.com/office/drawing/2014/main" id="{7D201D84-054E-A9FA-9DE9-DB8244C8F788}"/>
              </a:ext>
            </a:extLst>
          </p:cNvPr>
          <p:cNvSpPr>
            <a:spLocks noGrp="1"/>
          </p:cNvSpPr>
          <p:nvPr>
            <p:ph type="sldNum" sz="quarter" idx="12"/>
          </p:nvPr>
        </p:nvSpPr>
        <p:spPr/>
        <p:txBody>
          <a:bodyPr/>
          <a:lstStyle/>
          <a:p>
            <a:fld id="{BB2CE0DE-867F-455F-B20B-96D381B4AB71}" type="slidenum">
              <a:rPr lang="en-US" smtClean="0"/>
              <a:t>63</a:t>
            </a:fld>
            <a:endParaRPr lang="en-US"/>
          </a:p>
        </p:txBody>
      </p:sp>
      <p:pic>
        <p:nvPicPr>
          <p:cNvPr id="5" name="Picture 4">
            <a:extLst>
              <a:ext uri="{FF2B5EF4-FFF2-40B4-BE49-F238E27FC236}">
                <a16:creationId xmlns:a16="http://schemas.microsoft.com/office/drawing/2014/main" id="{DA06E293-B04C-4BF5-7AE1-12E5DC6D672B}"/>
              </a:ext>
            </a:extLst>
          </p:cNvPr>
          <p:cNvPicPr>
            <a:picLocks noChangeAspect="1"/>
          </p:cNvPicPr>
          <p:nvPr/>
        </p:nvPicPr>
        <p:blipFill>
          <a:blip r:embed="rId3"/>
          <a:stretch>
            <a:fillRect/>
          </a:stretch>
        </p:blipFill>
        <p:spPr>
          <a:xfrm>
            <a:off x="10896600" y="66907"/>
            <a:ext cx="1295400" cy="1295400"/>
          </a:xfrm>
          <a:prstGeom prst="rect">
            <a:avLst/>
          </a:prstGeom>
        </p:spPr>
      </p:pic>
      <p:sp>
        <p:nvSpPr>
          <p:cNvPr id="6" name="TextBox 5">
            <a:extLst>
              <a:ext uri="{FF2B5EF4-FFF2-40B4-BE49-F238E27FC236}">
                <a16:creationId xmlns:a16="http://schemas.microsoft.com/office/drawing/2014/main" id="{B8DBA25E-D825-8FE0-3537-64AFFFC0E1F8}"/>
              </a:ext>
            </a:extLst>
          </p:cNvPr>
          <p:cNvSpPr txBox="1"/>
          <p:nvPr/>
        </p:nvSpPr>
        <p:spPr>
          <a:xfrm>
            <a:off x="8534400" y="348734"/>
            <a:ext cx="2222019" cy="369332"/>
          </a:xfrm>
          <a:prstGeom prst="rect">
            <a:avLst/>
          </a:prstGeom>
          <a:noFill/>
        </p:spPr>
        <p:txBody>
          <a:bodyPr wrap="none" rtlCol="0">
            <a:spAutoFit/>
          </a:bodyPr>
          <a:lstStyle/>
          <a:p>
            <a:r>
              <a:rPr lang="en-IN" dirty="0"/>
              <a:t>Frank Rosenblatt </a:t>
            </a:r>
          </a:p>
        </p:txBody>
      </p:sp>
    </p:spTree>
    <p:extLst>
      <p:ext uri="{BB962C8B-B14F-4D97-AF65-F5344CB8AC3E}">
        <p14:creationId xmlns:p14="http://schemas.microsoft.com/office/powerpoint/2010/main" val="2390148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56914-BF2C-6A13-11AE-2EBA5DA5C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96A8C-9B58-B1A2-FF7D-26AA5BE07D8D}"/>
              </a:ext>
            </a:extLst>
          </p:cNvPr>
          <p:cNvSpPr>
            <a:spLocks noGrp="1"/>
          </p:cNvSpPr>
          <p:nvPr>
            <p:ph type="title"/>
          </p:nvPr>
        </p:nvSpPr>
        <p:spPr/>
        <p:txBody>
          <a:bodyPr/>
          <a:lstStyle/>
          <a:p>
            <a:pPr lvl="0" fontAlgn="auto">
              <a:spcBef>
                <a:spcPts val="0"/>
              </a:spcBef>
              <a:spcAft>
                <a:spcPts val="0"/>
              </a:spcAft>
              <a:defRPr/>
            </a:pPr>
            <a:r>
              <a:rPr lang="en-IN" kern="1200" dirty="0">
                <a:solidFill>
                  <a:schemeClr val="tx1"/>
                </a:solidFill>
              </a:rPr>
              <a:t>Rosenblatt’s Perceptron Model</a:t>
            </a:r>
            <a:endParaRPr lang="en-IN" dirty="0"/>
          </a:p>
        </p:txBody>
      </p:sp>
      <p:sp>
        <p:nvSpPr>
          <p:cNvPr id="3" name="Content Placeholder 2">
            <a:extLst>
              <a:ext uri="{FF2B5EF4-FFF2-40B4-BE49-F238E27FC236}">
                <a16:creationId xmlns:a16="http://schemas.microsoft.com/office/drawing/2014/main" id="{EA7BF059-EEE0-FB5E-50E5-8324DAD4E9DC}"/>
              </a:ext>
            </a:extLst>
          </p:cNvPr>
          <p:cNvSpPr>
            <a:spLocks noGrp="1"/>
          </p:cNvSpPr>
          <p:nvPr>
            <p:ph idx="1"/>
          </p:nvPr>
        </p:nvSpPr>
        <p:spPr/>
        <p:txBody>
          <a:bodyPr/>
          <a:lstStyle/>
          <a:p>
            <a:r>
              <a:rPr lang="en-US" sz="1800" dirty="0"/>
              <a:t>Perceptron was conceptualized by Frank Rosenblatt in the year 1957 and it is the most primitive form of artificial neural networks.</a:t>
            </a:r>
          </a:p>
          <a:p>
            <a:r>
              <a:rPr lang="en-US" sz="1800" dirty="0"/>
              <a:t>Perceptron built upon the idea, laid down by McCulloch-Pitts neuron, to create true machine learning model.</a:t>
            </a:r>
          </a:p>
          <a:p>
            <a:r>
              <a:rPr lang="en-US" sz="1800" dirty="0"/>
              <a:t>Main differences: Introduction of numerical weights for inputs and a mechanism for learning these weights.</a:t>
            </a:r>
          </a:p>
        </p:txBody>
      </p:sp>
      <p:sp>
        <p:nvSpPr>
          <p:cNvPr id="4" name="Slide Number Placeholder 3">
            <a:extLst>
              <a:ext uri="{FF2B5EF4-FFF2-40B4-BE49-F238E27FC236}">
                <a16:creationId xmlns:a16="http://schemas.microsoft.com/office/drawing/2014/main" id="{D5C4CC65-1BD4-6541-971F-F1C7A56952AF}"/>
              </a:ext>
            </a:extLst>
          </p:cNvPr>
          <p:cNvSpPr>
            <a:spLocks noGrp="1"/>
          </p:cNvSpPr>
          <p:nvPr>
            <p:ph type="sldNum" sz="quarter" idx="12"/>
          </p:nvPr>
        </p:nvSpPr>
        <p:spPr/>
        <p:txBody>
          <a:bodyPr/>
          <a:lstStyle/>
          <a:p>
            <a:fld id="{BB2CE0DE-867F-455F-B20B-96D381B4AB71}" type="slidenum">
              <a:rPr lang="en-US" smtClean="0"/>
              <a:t>64</a:t>
            </a:fld>
            <a:endParaRPr lang="en-US"/>
          </a:p>
        </p:txBody>
      </p:sp>
      <p:pic>
        <p:nvPicPr>
          <p:cNvPr id="5" name="Picture 4">
            <a:extLst>
              <a:ext uri="{FF2B5EF4-FFF2-40B4-BE49-F238E27FC236}">
                <a16:creationId xmlns:a16="http://schemas.microsoft.com/office/drawing/2014/main" id="{1E1923E5-1A92-ACD8-9306-E1C90EDE1611}"/>
              </a:ext>
            </a:extLst>
          </p:cNvPr>
          <p:cNvPicPr>
            <a:picLocks noChangeAspect="1"/>
          </p:cNvPicPr>
          <p:nvPr/>
        </p:nvPicPr>
        <p:blipFill>
          <a:blip r:embed="rId3"/>
          <a:stretch>
            <a:fillRect/>
          </a:stretch>
        </p:blipFill>
        <p:spPr>
          <a:xfrm>
            <a:off x="10896600" y="66907"/>
            <a:ext cx="1295400" cy="1295400"/>
          </a:xfrm>
          <a:prstGeom prst="rect">
            <a:avLst/>
          </a:prstGeom>
        </p:spPr>
      </p:pic>
      <p:sp>
        <p:nvSpPr>
          <p:cNvPr id="6" name="TextBox 5">
            <a:extLst>
              <a:ext uri="{FF2B5EF4-FFF2-40B4-BE49-F238E27FC236}">
                <a16:creationId xmlns:a16="http://schemas.microsoft.com/office/drawing/2014/main" id="{AF66721F-9CDD-4EF9-9A28-9310FF803944}"/>
              </a:ext>
            </a:extLst>
          </p:cNvPr>
          <p:cNvSpPr txBox="1"/>
          <p:nvPr/>
        </p:nvSpPr>
        <p:spPr>
          <a:xfrm>
            <a:off x="8534400" y="348734"/>
            <a:ext cx="2222019" cy="369332"/>
          </a:xfrm>
          <a:prstGeom prst="rect">
            <a:avLst/>
          </a:prstGeom>
          <a:noFill/>
        </p:spPr>
        <p:txBody>
          <a:bodyPr wrap="none" rtlCol="0">
            <a:spAutoFit/>
          </a:bodyPr>
          <a:lstStyle/>
          <a:p>
            <a:r>
              <a:rPr lang="en-IN" dirty="0"/>
              <a:t>Frank Rosenblatt </a:t>
            </a:r>
          </a:p>
        </p:txBody>
      </p:sp>
      <p:pic>
        <p:nvPicPr>
          <p:cNvPr id="8" name="Picture 7">
            <a:extLst>
              <a:ext uri="{FF2B5EF4-FFF2-40B4-BE49-F238E27FC236}">
                <a16:creationId xmlns:a16="http://schemas.microsoft.com/office/drawing/2014/main" id="{22988C92-401B-55F2-DC72-7C8EB633462D}"/>
              </a:ext>
            </a:extLst>
          </p:cNvPr>
          <p:cNvPicPr>
            <a:picLocks noChangeAspect="1"/>
          </p:cNvPicPr>
          <p:nvPr/>
        </p:nvPicPr>
        <p:blipFill>
          <a:blip r:embed="rId4"/>
          <a:stretch>
            <a:fillRect/>
          </a:stretch>
        </p:blipFill>
        <p:spPr>
          <a:xfrm>
            <a:off x="605632" y="3100267"/>
            <a:ext cx="4955097" cy="2567197"/>
          </a:xfrm>
          <a:prstGeom prst="rect">
            <a:avLst/>
          </a:prstGeom>
        </p:spPr>
      </p:pic>
      <p:sp>
        <p:nvSpPr>
          <p:cNvPr id="9" name="TextBox 8">
            <a:extLst>
              <a:ext uri="{FF2B5EF4-FFF2-40B4-BE49-F238E27FC236}">
                <a16:creationId xmlns:a16="http://schemas.microsoft.com/office/drawing/2014/main" id="{9EF9E379-132B-AC9F-8BD8-3B6F75A92801}"/>
              </a:ext>
            </a:extLst>
          </p:cNvPr>
          <p:cNvSpPr txBox="1"/>
          <p:nvPr/>
        </p:nvSpPr>
        <p:spPr>
          <a:xfrm>
            <a:off x="804333" y="5770603"/>
            <a:ext cx="4406143" cy="369332"/>
          </a:xfrm>
          <a:prstGeom prst="rect">
            <a:avLst/>
          </a:prstGeom>
          <a:noFill/>
        </p:spPr>
        <p:txBody>
          <a:bodyPr wrap="none" rtlCol="0">
            <a:spAutoFit/>
          </a:bodyPr>
          <a:lstStyle/>
          <a:p>
            <a:r>
              <a:rPr lang="en-US" dirty="0"/>
              <a:t>Signal-flow graph of the perceptron.</a:t>
            </a:r>
            <a:endParaRPr lang="en-IN" dirty="0"/>
          </a:p>
        </p:txBody>
      </p:sp>
      <p:sp>
        <p:nvSpPr>
          <p:cNvPr id="10" name="TextBox 9">
            <a:extLst>
              <a:ext uri="{FF2B5EF4-FFF2-40B4-BE49-F238E27FC236}">
                <a16:creationId xmlns:a16="http://schemas.microsoft.com/office/drawing/2014/main" id="{CFAC6E99-3E4C-B1AA-A1AF-72D70021C389}"/>
              </a:ext>
            </a:extLst>
          </p:cNvPr>
          <p:cNvSpPr txBox="1"/>
          <p:nvPr/>
        </p:nvSpPr>
        <p:spPr>
          <a:xfrm>
            <a:off x="5990544" y="2828835"/>
            <a:ext cx="6235746" cy="1200329"/>
          </a:xfrm>
          <a:prstGeom prst="rect">
            <a:avLst/>
          </a:prstGeom>
          <a:noFill/>
        </p:spPr>
        <p:txBody>
          <a:bodyPr wrap="none" rtlCol="0">
            <a:spAutoFit/>
          </a:bodyPr>
          <a:lstStyle/>
          <a:p>
            <a:r>
              <a:rPr lang="en-US" dirty="0"/>
              <a:t>Synaptic weights of the perceptron are denoted by </a:t>
            </a:r>
          </a:p>
          <a:p>
            <a:r>
              <a:rPr lang="en-US" dirty="0"/>
              <a:t>w</a:t>
            </a:r>
            <a:r>
              <a:rPr lang="en-US" baseline="-25000" dirty="0"/>
              <a:t>1</a:t>
            </a:r>
            <a:r>
              <a:rPr lang="en-US" dirty="0"/>
              <a:t>,w</a:t>
            </a:r>
            <a:r>
              <a:rPr lang="en-US" baseline="-25000" dirty="0"/>
              <a:t>2</a:t>
            </a:r>
            <a:r>
              <a:rPr lang="en-US" dirty="0"/>
              <a:t>,...,</a:t>
            </a:r>
            <a:r>
              <a:rPr lang="en-US" dirty="0" err="1"/>
              <a:t>w</a:t>
            </a:r>
            <a:r>
              <a:rPr lang="en-US" baseline="-25000" dirty="0" err="1"/>
              <a:t>m</a:t>
            </a:r>
            <a:r>
              <a:rPr lang="en-US" dirty="0" err="1"/>
              <a:t>.</a:t>
            </a:r>
            <a:r>
              <a:rPr lang="en-US" dirty="0"/>
              <a:t> </a:t>
            </a:r>
          </a:p>
          <a:p>
            <a:r>
              <a:rPr lang="en-US" dirty="0"/>
              <a:t>Inputs applied to the perceptron are x</a:t>
            </a:r>
            <a:r>
              <a:rPr lang="en-US" baseline="-25000" dirty="0"/>
              <a:t>1</a:t>
            </a:r>
            <a:r>
              <a:rPr lang="en-US" dirty="0"/>
              <a:t>, x</a:t>
            </a:r>
            <a:r>
              <a:rPr lang="en-US" baseline="-25000" dirty="0"/>
              <a:t>2</a:t>
            </a:r>
            <a:r>
              <a:rPr lang="en-US" dirty="0"/>
              <a:t>,..., </a:t>
            </a:r>
            <a:r>
              <a:rPr lang="en-US" dirty="0" err="1"/>
              <a:t>x</a:t>
            </a:r>
            <a:r>
              <a:rPr lang="en-US" baseline="-25000" dirty="0" err="1"/>
              <a:t>m</a:t>
            </a:r>
            <a:r>
              <a:rPr lang="en-US" dirty="0"/>
              <a:t> .</a:t>
            </a:r>
          </a:p>
          <a:p>
            <a:r>
              <a:rPr lang="en-US" dirty="0"/>
              <a:t>Bias b</a:t>
            </a:r>
            <a:endParaRPr lang="en-IN" dirty="0"/>
          </a:p>
        </p:txBody>
      </p:sp>
      <p:pic>
        <p:nvPicPr>
          <p:cNvPr id="12" name="Picture 11">
            <a:extLst>
              <a:ext uri="{FF2B5EF4-FFF2-40B4-BE49-F238E27FC236}">
                <a16:creationId xmlns:a16="http://schemas.microsoft.com/office/drawing/2014/main" id="{859D641D-4A42-9046-B40F-F3554D2AA44C}"/>
              </a:ext>
            </a:extLst>
          </p:cNvPr>
          <p:cNvPicPr>
            <a:picLocks noChangeAspect="1"/>
          </p:cNvPicPr>
          <p:nvPr/>
        </p:nvPicPr>
        <p:blipFill>
          <a:blip r:embed="rId5"/>
          <a:stretch>
            <a:fillRect/>
          </a:stretch>
        </p:blipFill>
        <p:spPr>
          <a:xfrm>
            <a:off x="7050730" y="3819564"/>
            <a:ext cx="2057687" cy="724001"/>
          </a:xfrm>
          <a:prstGeom prst="rect">
            <a:avLst/>
          </a:prstGeom>
        </p:spPr>
      </p:pic>
      <p:sp>
        <p:nvSpPr>
          <p:cNvPr id="13" name="TextBox 12">
            <a:extLst>
              <a:ext uri="{FF2B5EF4-FFF2-40B4-BE49-F238E27FC236}">
                <a16:creationId xmlns:a16="http://schemas.microsoft.com/office/drawing/2014/main" id="{B4F1A9E6-6F04-FCF9-83E1-81EF1C414A90}"/>
              </a:ext>
            </a:extLst>
          </p:cNvPr>
          <p:cNvSpPr txBox="1"/>
          <p:nvPr/>
        </p:nvSpPr>
        <p:spPr>
          <a:xfrm>
            <a:off x="5912798" y="4492450"/>
            <a:ext cx="6391237" cy="1754326"/>
          </a:xfrm>
          <a:prstGeom prst="rect">
            <a:avLst/>
          </a:prstGeom>
          <a:noFill/>
        </p:spPr>
        <p:txBody>
          <a:bodyPr wrap="none" rtlCol="0">
            <a:spAutoFit/>
          </a:bodyPr>
          <a:lstStyle/>
          <a:p>
            <a:r>
              <a:rPr lang="en-US" dirty="0"/>
              <a:t>Goal of the perceptron is to correctly classify </a:t>
            </a:r>
          </a:p>
          <a:p>
            <a:r>
              <a:rPr lang="en-US" dirty="0"/>
              <a:t>inputs x</a:t>
            </a:r>
            <a:r>
              <a:rPr lang="en-US" baseline="-25000" dirty="0"/>
              <a:t>1</a:t>
            </a:r>
            <a:r>
              <a:rPr lang="en-US" dirty="0"/>
              <a:t>, x</a:t>
            </a:r>
            <a:r>
              <a:rPr lang="en-US" baseline="-25000" dirty="0"/>
              <a:t>2</a:t>
            </a:r>
            <a:r>
              <a:rPr lang="en-US" dirty="0"/>
              <a:t>,..., </a:t>
            </a:r>
            <a:r>
              <a:rPr lang="en-US" dirty="0" err="1"/>
              <a:t>x</a:t>
            </a:r>
            <a:r>
              <a:rPr lang="en-US" baseline="-25000" dirty="0" err="1"/>
              <a:t>m</a:t>
            </a:r>
            <a:r>
              <a:rPr lang="en-US" dirty="0"/>
              <a:t> into one of two classes, c1 or c2</a:t>
            </a:r>
          </a:p>
          <a:p>
            <a:endParaRPr lang="en-US" dirty="0"/>
          </a:p>
          <a:p>
            <a:r>
              <a:rPr lang="en-US" dirty="0"/>
              <a:t>Decision rule for the classification is to assign the </a:t>
            </a:r>
          </a:p>
          <a:p>
            <a:r>
              <a:rPr lang="en-US" dirty="0"/>
              <a:t>inputs x</a:t>
            </a:r>
            <a:r>
              <a:rPr lang="en-US" baseline="-25000" dirty="0"/>
              <a:t>1</a:t>
            </a:r>
            <a:r>
              <a:rPr lang="en-US" dirty="0"/>
              <a:t>, x</a:t>
            </a:r>
            <a:r>
              <a:rPr lang="en-US" baseline="-25000" dirty="0"/>
              <a:t>2</a:t>
            </a:r>
            <a:r>
              <a:rPr lang="en-US" dirty="0"/>
              <a:t>,..., </a:t>
            </a:r>
            <a:r>
              <a:rPr lang="en-US" dirty="0" err="1"/>
              <a:t>x</a:t>
            </a:r>
            <a:r>
              <a:rPr lang="en-US" baseline="-25000" dirty="0" err="1"/>
              <a:t>m</a:t>
            </a:r>
            <a:r>
              <a:rPr lang="en-US" dirty="0"/>
              <a:t> to class c1 if the perceptron </a:t>
            </a:r>
          </a:p>
          <a:p>
            <a:r>
              <a:rPr lang="en-US" dirty="0"/>
              <a:t>output y is +1 and to class c2 if it is -1.</a:t>
            </a:r>
            <a:endParaRPr lang="en-IN" dirty="0"/>
          </a:p>
        </p:txBody>
      </p:sp>
    </p:spTree>
    <p:extLst>
      <p:ext uri="{BB962C8B-B14F-4D97-AF65-F5344CB8AC3E}">
        <p14:creationId xmlns:p14="http://schemas.microsoft.com/office/powerpoint/2010/main" val="135462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BB13-4CA6-2591-8B96-B7FBDC98BEEE}"/>
              </a:ext>
            </a:extLst>
          </p:cNvPr>
          <p:cNvSpPr>
            <a:spLocks noGrp="1"/>
          </p:cNvSpPr>
          <p:nvPr>
            <p:ph type="title"/>
          </p:nvPr>
        </p:nvSpPr>
        <p:spPr/>
        <p:txBody>
          <a:bodyPr/>
          <a:lstStyle/>
          <a:p>
            <a:r>
              <a:rPr lang="en-US" sz="2800" dirty="0"/>
              <a:t>Linear and Nonlinear Separable Classes</a:t>
            </a:r>
            <a:endParaRPr lang="en-IN" sz="2800" dirty="0"/>
          </a:p>
        </p:txBody>
      </p:sp>
      <p:sp>
        <p:nvSpPr>
          <p:cNvPr id="3" name="Content Placeholder 2">
            <a:extLst>
              <a:ext uri="{FF2B5EF4-FFF2-40B4-BE49-F238E27FC236}">
                <a16:creationId xmlns:a16="http://schemas.microsoft.com/office/drawing/2014/main" id="{04933E06-B08A-F4A1-A48F-2E65BF9D7537}"/>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r>
              <a:rPr lang="en-US" sz="1600" dirty="0"/>
              <a:t>(a) A pair of linearly separable patterns.   (b) A pair of non-linearly separable patterns.</a:t>
            </a:r>
            <a:endParaRPr lang="en-IN" sz="1600" dirty="0"/>
          </a:p>
        </p:txBody>
      </p:sp>
      <p:sp>
        <p:nvSpPr>
          <p:cNvPr id="4" name="Slide Number Placeholder 3">
            <a:extLst>
              <a:ext uri="{FF2B5EF4-FFF2-40B4-BE49-F238E27FC236}">
                <a16:creationId xmlns:a16="http://schemas.microsoft.com/office/drawing/2014/main" id="{B7504E6E-A3DD-0C18-C65A-40241F2EF359}"/>
              </a:ext>
            </a:extLst>
          </p:cNvPr>
          <p:cNvSpPr>
            <a:spLocks noGrp="1"/>
          </p:cNvSpPr>
          <p:nvPr>
            <p:ph type="sldNum" sz="quarter" idx="12"/>
          </p:nvPr>
        </p:nvSpPr>
        <p:spPr/>
        <p:txBody>
          <a:bodyPr/>
          <a:lstStyle/>
          <a:p>
            <a:fld id="{BB2CE0DE-867F-455F-B20B-96D381B4AB71}" type="slidenum">
              <a:rPr lang="en-US" smtClean="0"/>
              <a:t>65</a:t>
            </a:fld>
            <a:endParaRPr lang="en-US"/>
          </a:p>
        </p:txBody>
      </p:sp>
      <p:pic>
        <p:nvPicPr>
          <p:cNvPr id="6" name="Picture 5">
            <a:extLst>
              <a:ext uri="{FF2B5EF4-FFF2-40B4-BE49-F238E27FC236}">
                <a16:creationId xmlns:a16="http://schemas.microsoft.com/office/drawing/2014/main" id="{537A7388-A333-118F-8956-AC35827A2B3F}"/>
              </a:ext>
            </a:extLst>
          </p:cNvPr>
          <p:cNvPicPr>
            <a:picLocks noChangeAspect="1"/>
          </p:cNvPicPr>
          <p:nvPr/>
        </p:nvPicPr>
        <p:blipFill>
          <a:blip r:embed="rId2"/>
          <a:stretch>
            <a:fillRect/>
          </a:stretch>
        </p:blipFill>
        <p:spPr>
          <a:xfrm>
            <a:off x="1371600" y="1066799"/>
            <a:ext cx="6339457" cy="2844785"/>
          </a:xfrm>
          <a:prstGeom prst="rect">
            <a:avLst/>
          </a:prstGeom>
        </p:spPr>
      </p:pic>
    </p:spTree>
    <p:extLst>
      <p:ext uri="{BB962C8B-B14F-4D97-AF65-F5344CB8AC3E}">
        <p14:creationId xmlns:p14="http://schemas.microsoft.com/office/powerpoint/2010/main" val="319440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221E-D7A5-B84F-92B1-BE5CAA9794C4}"/>
              </a:ext>
            </a:extLst>
          </p:cNvPr>
          <p:cNvSpPr>
            <a:spLocks noGrp="1"/>
          </p:cNvSpPr>
          <p:nvPr>
            <p:ph type="title"/>
          </p:nvPr>
        </p:nvSpPr>
        <p:spPr/>
        <p:txBody>
          <a:bodyPr/>
          <a:lstStyle/>
          <a:p>
            <a:r>
              <a:rPr lang="en-IN" dirty="0"/>
              <a:t>Limitations of Single Layer Perceptron</a:t>
            </a:r>
          </a:p>
        </p:txBody>
      </p:sp>
      <p:sp>
        <p:nvSpPr>
          <p:cNvPr id="3" name="Content Placeholder 2">
            <a:extLst>
              <a:ext uri="{FF2B5EF4-FFF2-40B4-BE49-F238E27FC236}">
                <a16:creationId xmlns:a16="http://schemas.microsoft.com/office/drawing/2014/main" id="{FA3F54C2-A664-890B-E6AF-7D8485DC3728}"/>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7FA4607A-06D6-9075-EC59-4386C0A7FB42}"/>
              </a:ext>
            </a:extLst>
          </p:cNvPr>
          <p:cNvSpPr>
            <a:spLocks noGrp="1"/>
          </p:cNvSpPr>
          <p:nvPr>
            <p:ph type="sldNum" sz="quarter" idx="12"/>
          </p:nvPr>
        </p:nvSpPr>
        <p:spPr/>
        <p:txBody>
          <a:bodyPr/>
          <a:lstStyle/>
          <a:p>
            <a:fld id="{BB2CE0DE-867F-455F-B20B-96D381B4AB71}" type="slidenum">
              <a:rPr lang="en-US" smtClean="0"/>
              <a:t>66</a:t>
            </a:fld>
            <a:endParaRPr lang="en-US"/>
          </a:p>
        </p:txBody>
      </p:sp>
      <p:pic>
        <p:nvPicPr>
          <p:cNvPr id="6" name="Picture 5">
            <a:extLst>
              <a:ext uri="{FF2B5EF4-FFF2-40B4-BE49-F238E27FC236}">
                <a16:creationId xmlns:a16="http://schemas.microsoft.com/office/drawing/2014/main" id="{8B6339DD-05D6-1895-E038-122F850C5787}"/>
              </a:ext>
            </a:extLst>
          </p:cNvPr>
          <p:cNvPicPr>
            <a:picLocks noChangeAspect="1"/>
          </p:cNvPicPr>
          <p:nvPr/>
        </p:nvPicPr>
        <p:blipFill>
          <a:blip r:embed="rId2"/>
          <a:stretch>
            <a:fillRect/>
          </a:stretch>
        </p:blipFill>
        <p:spPr>
          <a:xfrm>
            <a:off x="755651" y="1101364"/>
            <a:ext cx="10521426" cy="3263590"/>
          </a:xfrm>
          <a:prstGeom prst="rect">
            <a:avLst/>
          </a:prstGeom>
        </p:spPr>
      </p:pic>
      <p:pic>
        <p:nvPicPr>
          <p:cNvPr id="5" name="Picture 4">
            <a:extLst>
              <a:ext uri="{FF2B5EF4-FFF2-40B4-BE49-F238E27FC236}">
                <a16:creationId xmlns:a16="http://schemas.microsoft.com/office/drawing/2014/main" id="{C37A16E0-22DB-66EC-3234-A44BCCA0D2FD}"/>
              </a:ext>
            </a:extLst>
          </p:cNvPr>
          <p:cNvPicPr>
            <a:picLocks noChangeAspect="1"/>
          </p:cNvPicPr>
          <p:nvPr/>
        </p:nvPicPr>
        <p:blipFill>
          <a:blip r:embed="rId3"/>
          <a:stretch>
            <a:fillRect/>
          </a:stretch>
        </p:blipFill>
        <p:spPr>
          <a:xfrm>
            <a:off x="6492909" y="4563805"/>
            <a:ext cx="3257550" cy="1857375"/>
          </a:xfrm>
          <a:prstGeom prst="rect">
            <a:avLst/>
          </a:prstGeom>
        </p:spPr>
      </p:pic>
      <p:pic>
        <p:nvPicPr>
          <p:cNvPr id="8" name="Picture 7">
            <a:extLst>
              <a:ext uri="{FF2B5EF4-FFF2-40B4-BE49-F238E27FC236}">
                <a16:creationId xmlns:a16="http://schemas.microsoft.com/office/drawing/2014/main" id="{6145B7B7-1134-3BA8-F2F8-B8AFFF5F6AD5}"/>
              </a:ext>
            </a:extLst>
          </p:cNvPr>
          <p:cNvPicPr>
            <a:picLocks noChangeAspect="1"/>
          </p:cNvPicPr>
          <p:nvPr/>
        </p:nvPicPr>
        <p:blipFill>
          <a:blip r:embed="rId4"/>
          <a:stretch>
            <a:fillRect/>
          </a:stretch>
        </p:blipFill>
        <p:spPr>
          <a:xfrm>
            <a:off x="3359364" y="4659713"/>
            <a:ext cx="1343212" cy="1428949"/>
          </a:xfrm>
          <a:prstGeom prst="rect">
            <a:avLst/>
          </a:prstGeom>
        </p:spPr>
      </p:pic>
      <p:pic>
        <p:nvPicPr>
          <p:cNvPr id="10" name="Picture 9">
            <a:extLst>
              <a:ext uri="{FF2B5EF4-FFF2-40B4-BE49-F238E27FC236}">
                <a16:creationId xmlns:a16="http://schemas.microsoft.com/office/drawing/2014/main" id="{6F14380F-783E-28E9-425E-08CAD05C314E}"/>
              </a:ext>
            </a:extLst>
          </p:cNvPr>
          <p:cNvPicPr>
            <a:picLocks noChangeAspect="1"/>
          </p:cNvPicPr>
          <p:nvPr/>
        </p:nvPicPr>
        <p:blipFill>
          <a:blip r:embed="rId5"/>
          <a:stretch>
            <a:fillRect/>
          </a:stretch>
        </p:blipFill>
        <p:spPr>
          <a:xfrm>
            <a:off x="953430" y="4463597"/>
            <a:ext cx="2219635" cy="1686160"/>
          </a:xfrm>
          <a:prstGeom prst="rect">
            <a:avLst/>
          </a:prstGeom>
        </p:spPr>
      </p:pic>
      <p:sp>
        <p:nvSpPr>
          <p:cNvPr id="11" name="TextBox 10">
            <a:extLst>
              <a:ext uri="{FF2B5EF4-FFF2-40B4-BE49-F238E27FC236}">
                <a16:creationId xmlns:a16="http://schemas.microsoft.com/office/drawing/2014/main" id="{C6D1F66F-0EF9-15BB-159E-F5B11E693DE9}"/>
              </a:ext>
            </a:extLst>
          </p:cNvPr>
          <p:cNvSpPr txBox="1"/>
          <p:nvPr/>
        </p:nvSpPr>
        <p:spPr>
          <a:xfrm>
            <a:off x="6614708" y="4367252"/>
            <a:ext cx="683649" cy="369332"/>
          </a:xfrm>
          <a:prstGeom prst="rect">
            <a:avLst/>
          </a:prstGeom>
          <a:noFill/>
        </p:spPr>
        <p:txBody>
          <a:bodyPr wrap="none" rtlCol="0">
            <a:spAutoFit/>
          </a:bodyPr>
          <a:lstStyle/>
          <a:p>
            <a:r>
              <a:rPr lang="en-US" dirty="0"/>
              <a:t>XOR</a:t>
            </a:r>
            <a:endParaRPr lang="en-IN" dirty="0"/>
          </a:p>
        </p:txBody>
      </p:sp>
    </p:spTree>
    <p:extLst>
      <p:ext uri="{BB962C8B-B14F-4D97-AF65-F5344CB8AC3E}">
        <p14:creationId xmlns:p14="http://schemas.microsoft.com/office/powerpoint/2010/main" val="556329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E9592-BB99-56D6-4C48-F74091B67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66E65-9190-478E-AC93-74F442B1BADD}"/>
              </a:ext>
            </a:extLst>
          </p:cNvPr>
          <p:cNvSpPr>
            <a:spLocks noGrp="1"/>
          </p:cNvSpPr>
          <p:nvPr>
            <p:ph type="ctrTitle"/>
          </p:nvPr>
        </p:nvSpPr>
        <p:spPr/>
        <p:txBody>
          <a:bodyPr/>
          <a:lstStyle/>
          <a:p>
            <a:r>
              <a:rPr lang="en-US" sz="2800" dirty="0"/>
              <a:t>Perceptron Convergence Theorem Proof</a:t>
            </a:r>
          </a:p>
        </p:txBody>
      </p:sp>
      <p:sp>
        <p:nvSpPr>
          <p:cNvPr id="3" name="Subtitle 2">
            <a:extLst>
              <a:ext uri="{FF2B5EF4-FFF2-40B4-BE49-F238E27FC236}">
                <a16:creationId xmlns:a16="http://schemas.microsoft.com/office/drawing/2014/main" id="{1C80852D-70BF-AE89-B48B-AC3C7A2742A2}"/>
              </a:ext>
            </a:extLst>
          </p:cNvPr>
          <p:cNvSpPr>
            <a:spLocks noGrp="1"/>
          </p:cNvSpPr>
          <p:nvPr>
            <p:ph type="subTitle" idx="1"/>
          </p:nvPr>
        </p:nvSpPr>
        <p:spPr/>
        <p:txBody>
          <a:bodyPr/>
          <a:lstStyle/>
          <a:p>
            <a:endParaRPr lang="en-US" dirty="0"/>
          </a:p>
        </p:txBody>
      </p:sp>
      <p:sp>
        <p:nvSpPr>
          <p:cNvPr id="6" name="Slide Number Placeholder 5">
            <a:extLst>
              <a:ext uri="{FF2B5EF4-FFF2-40B4-BE49-F238E27FC236}">
                <a16:creationId xmlns:a16="http://schemas.microsoft.com/office/drawing/2014/main" id="{BE30CD71-2637-7002-CC20-BF8C60F688EE}"/>
              </a:ext>
            </a:extLst>
          </p:cNvPr>
          <p:cNvSpPr>
            <a:spLocks noGrp="1"/>
          </p:cNvSpPr>
          <p:nvPr>
            <p:ph type="sldNum" sz="quarter" idx="12"/>
          </p:nvPr>
        </p:nvSpPr>
        <p:spPr/>
        <p:txBody>
          <a:bodyPr/>
          <a:lstStyle/>
          <a:p>
            <a:fld id="{BB2CE0DE-867F-455F-B20B-96D381B4AB71}" type="slidenum">
              <a:rPr lang="en-US" smtClean="0"/>
              <a:t>67</a:t>
            </a:fld>
            <a:endParaRPr lang="en-US"/>
          </a:p>
        </p:txBody>
      </p:sp>
    </p:spTree>
    <p:extLst>
      <p:ext uri="{BB962C8B-B14F-4D97-AF65-F5344CB8AC3E}">
        <p14:creationId xmlns:p14="http://schemas.microsoft.com/office/powerpoint/2010/main" val="3333683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44B5-E6F7-3734-31AE-A7855D79AC53}"/>
              </a:ext>
            </a:extLst>
          </p:cNvPr>
          <p:cNvSpPr>
            <a:spLocks noGrp="1"/>
          </p:cNvSpPr>
          <p:nvPr>
            <p:ph type="title"/>
          </p:nvPr>
        </p:nvSpPr>
        <p:spPr/>
        <p:txBody>
          <a:bodyPr/>
          <a:lstStyle/>
          <a:p>
            <a:r>
              <a:rPr lang="en-US" sz="2800" dirty="0"/>
              <a:t>Cauchy–Schwarz inequality</a:t>
            </a:r>
            <a:endParaRPr lang="en-IN" sz="2800" dirty="0"/>
          </a:p>
        </p:txBody>
      </p:sp>
      <p:sp>
        <p:nvSpPr>
          <p:cNvPr id="3" name="Content Placeholder 2">
            <a:extLst>
              <a:ext uri="{FF2B5EF4-FFF2-40B4-BE49-F238E27FC236}">
                <a16:creationId xmlns:a16="http://schemas.microsoft.com/office/drawing/2014/main" id="{68ACD1AA-1965-0918-3BE8-9E38AFF21649}"/>
              </a:ext>
            </a:extLst>
          </p:cNvPr>
          <p:cNvSpPr>
            <a:spLocks noGrp="1"/>
          </p:cNvSpPr>
          <p:nvPr>
            <p:ph idx="1"/>
          </p:nvPr>
        </p:nvSpPr>
        <p:spPr/>
        <p:txBody>
          <a:bodyPr/>
          <a:lstStyle/>
          <a:p>
            <a:pPr marL="0" indent="0">
              <a:buNone/>
            </a:pPr>
            <a:r>
              <a:rPr lang="en-US" dirty="0"/>
              <a:t>Cauchy–Schwarz inequality states that the square of the dot product of two vectors is less than or equal to the product of the squares of their magnitudes:</a:t>
            </a:r>
            <a:endParaRPr lang="en-IN" dirty="0"/>
          </a:p>
        </p:txBody>
      </p:sp>
      <p:sp>
        <p:nvSpPr>
          <p:cNvPr id="4" name="Slide Number Placeholder 3">
            <a:extLst>
              <a:ext uri="{FF2B5EF4-FFF2-40B4-BE49-F238E27FC236}">
                <a16:creationId xmlns:a16="http://schemas.microsoft.com/office/drawing/2014/main" id="{2F4B8AC7-A05E-915B-DEEC-36072ED6005A}"/>
              </a:ext>
            </a:extLst>
          </p:cNvPr>
          <p:cNvSpPr>
            <a:spLocks noGrp="1"/>
          </p:cNvSpPr>
          <p:nvPr>
            <p:ph type="sldNum" sz="quarter" idx="12"/>
          </p:nvPr>
        </p:nvSpPr>
        <p:spPr/>
        <p:txBody>
          <a:bodyPr/>
          <a:lstStyle/>
          <a:p>
            <a:fld id="{BB2CE0DE-867F-455F-B20B-96D381B4AB71}" type="slidenum">
              <a:rPr lang="en-US" smtClean="0"/>
              <a:t>68</a:t>
            </a:fld>
            <a:endParaRPr lang="en-US"/>
          </a:p>
        </p:txBody>
      </p:sp>
      <p:pic>
        <p:nvPicPr>
          <p:cNvPr id="6" name="Picture 5">
            <a:extLst>
              <a:ext uri="{FF2B5EF4-FFF2-40B4-BE49-F238E27FC236}">
                <a16:creationId xmlns:a16="http://schemas.microsoft.com/office/drawing/2014/main" id="{EA843B72-EF49-CCA1-EB39-12726F970FD9}"/>
              </a:ext>
            </a:extLst>
          </p:cNvPr>
          <p:cNvPicPr>
            <a:picLocks noChangeAspect="1"/>
          </p:cNvPicPr>
          <p:nvPr/>
        </p:nvPicPr>
        <p:blipFill>
          <a:blip r:embed="rId2"/>
          <a:stretch>
            <a:fillRect/>
          </a:stretch>
        </p:blipFill>
        <p:spPr>
          <a:xfrm>
            <a:off x="2819400" y="2683401"/>
            <a:ext cx="4493824" cy="1447800"/>
          </a:xfrm>
          <a:prstGeom prst="rect">
            <a:avLst/>
          </a:prstGeom>
        </p:spPr>
      </p:pic>
      <p:sp>
        <p:nvSpPr>
          <p:cNvPr id="5" name="TextBox 4">
            <a:extLst>
              <a:ext uri="{FF2B5EF4-FFF2-40B4-BE49-F238E27FC236}">
                <a16:creationId xmlns:a16="http://schemas.microsoft.com/office/drawing/2014/main" id="{81F22F6A-5904-078D-E9BB-A07D9F4A524F}"/>
              </a:ext>
            </a:extLst>
          </p:cNvPr>
          <p:cNvSpPr txBox="1"/>
          <p:nvPr/>
        </p:nvSpPr>
        <p:spPr>
          <a:xfrm>
            <a:off x="755651" y="5862935"/>
            <a:ext cx="5925020" cy="461665"/>
          </a:xfrm>
          <a:prstGeom prst="rect">
            <a:avLst/>
          </a:prstGeom>
          <a:noFill/>
        </p:spPr>
        <p:txBody>
          <a:bodyPr wrap="none" rtlCol="0">
            <a:spAutoFit/>
          </a:bodyPr>
          <a:lstStyle/>
          <a:p>
            <a:r>
              <a:rPr lang="en-US" sz="1200" dirty="0">
                <a:solidFill>
                  <a:schemeClr val="bg1">
                    <a:lumMod val="50000"/>
                  </a:schemeClr>
                </a:solidFill>
              </a:rPr>
              <a:t>The norm (|| ||) of a vector is its length or magnitude, </a:t>
            </a:r>
          </a:p>
          <a:p>
            <a:r>
              <a:rPr lang="en-US" sz="1200" dirty="0">
                <a:solidFill>
                  <a:schemeClr val="bg1">
                    <a:lumMod val="50000"/>
                  </a:schemeClr>
                </a:solidFill>
              </a:rPr>
              <a:t>calculated as the square root of the sum of the squares of its components</a:t>
            </a:r>
            <a:endParaRPr lang="en-IN" sz="1200" dirty="0">
              <a:solidFill>
                <a:schemeClr val="bg1">
                  <a:lumMod val="50000"/>
                </a:schemeClr>
              </a:solidFill>
            </a:endParaRPr>
          </a:p>
        </p:txBody>
      </p:sp>
      <p:pic>
        <p:nvPicPr>
          <p:cNvPr id="8" name="Picture 7">
            <a:extLst>
              <a:ext uri="{FF2B5EF4-FFF2-40B4-BE49-F238E27FC236}">
                <a16:creationId xmlns:a16="http://schemas.microsoft.com/office/drawing/2014/main" id="{C4969965-209C-19AD-EF29-1FC11912E393}"/>
              </a:ext>
            </a:extLst>
          </p:cNvPr>
          <p:cNvPicPr>
            <a:picLocks noChangeAspect="1"/>
          </p:cNvPicPr>
          <p:nvPr/>
        </p:nvPicPr>
        <p:blipFill>
          <a:blip r:embed="rId3"/>
          <a:stretch>
            <a:fillRect/>
          </a:stretch>
        </p:blipFill>
        <p:spPr>
          <a:xfrm>
            <a:off x="6680671" y="5519987"/>
            <a:ext cx="1876687" cy="342948"/>
          </a:xfrm>
          <a:prstGeom prst="rect">
            <a:avLst/>
          </a:prstGeom>
        </p:spPr>
      </p:pic>
      <p:pic>
        <p:nvPicPr>
          <p:cNvPr id="10" name="Picture 9">
            <a:extLst>
              <a:ext uri="{FF2B5EF4-FFF2-40B4-BE49-F238E27FC236}">
                <a16:creationId xmlns:a16="http://schemas.microsoft.com/office/drawing/2014/main" id="{7A8F967D-C32A-5D8D-9E28-958866FC9CA4}"/>
              </a:ext>
            </a:extLst>
          </p:cNvPr>
          <p:cNvPicPr>
            <a:picLocks noChangeAspect="1"/>
          </p:cNvPicPr>
          <p:nvPr/>
        </p:nvPicPr>
        <p:blipFill>
          <a:blip r:embed="rId4"/>
          <a:stretch>
            <a:fillRect/>
          </a:stretch>
        </p:blipFill>
        <p:spPr>
          <a:xfrm>
            <a:off x="6680671" y="5920093"/>
            <a:ext cx="1895740" cy="571580"/>
          </a:xfrm>
          <a:prstGeom prst="rect">
            <a:avLst/>
          </a:prstGeom>
        </p:spPr>
      </p:pic>
    </p:spTree>
    <p:extLst>
      <p:ext uri="{BB962C8B-B14F-4D97-AF65-F5344CB8AC3E}">
        <p14:creationId xmlns:p14="http://schemas.microsoft.com/office/powerpoint/2010/main" val="3464137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AD05-5E7D-3734-4A2D-FD21DFB66FD7}"/>
              </a:ext>
            </a:extLst>
          </p:cNvPr>
          <p:cNvSpPr>
            <a:spLocks noGrp="1"/>
          </p:cNvSpPr>
          <p:nvPr>
            <p:ph type="title"/>
          </p:nvPr>
        </p:nvSpPr>
        <p:spPr/>
        <p:txBody>
          <a:bodyPr/>
          <a:lstStyle/>
          <a:p>
            <a:r>
              <a:rPr lang="en-IN" dirty="0"/>
              <a:t>Convergence</a:t>
            </a:r>
          </a:p>
        </p:txBody>
      </p:sp>
      <p:sp>
        <p:nvSpPr>
          <p:cNvPr id="3" name="Content Placeholder 2">
            <a:extLst>
              <a:ext uri="{FF2B5EF4-FFF2-40B4-BE49-F238E27FC236}">
                <a16:creationId xmlns:a16="http://schemas.microsoft.com/office/drawing/2014/main" id="{451286D9-AAAA-82E4-9F81-039EAA48F8D0}"/>
              </a:ext>
            </a:extLst>
          </p:cNvPr>
          <p:cNvSpPr>
            <a:spLocks noGrp="1"/>
          </p:cNvSpPr>
          <p:nvPr>
            <p:ph sz="half" idx="1"/>
          </p:nvPr>
        </p:nvSpPr>
        <p:spPr>
          <a:xfrm>
            <a:off x="670591" y="1295401"/>
            <a:ext cx="5232400" cy="4267200"/>
          </a:xfrm>
        </p:spPr>
        <p:txBody>
          <a:bodyPr/>
          <a:lstStyle/>
          <a:p>
            <a:pPr marL="0" indent="0" algn="just">
              <a:buNone/>
            </a:pPr>
            <a:r>
              <a:rPr lang="en-US" sz="2000" dirty="0"/>
              <a:t>In mathematics, </a:t>
            </a:r>
            <a:r>
              <a:rPr lang="en-US" sz="2000" b="1" dirty="0"/>
              <a:t>Convergence</a:t>
            </a:r>
            <a:r>
              <a:rPr lang="en-US" sz="2000" dirty="0"/>
              <a:t> essentially means “getting closer and closer to a value” without necessarily reaching it (in the case of infinite limits). </a:t>
            </a:r>
          </a:p>
          <a:p>
            <a:pPr marL="0" indent="0" algn="just">
              <a:buNone/>
            </a:pPr>
            <a:r>
              <a:rPr lang="en-US" sz="2000" dirty="0"/>
              <a:t>Convergence in the context of perceptron can be understood as the condition where the weight gets no more updates and the previous iteration weight </a:t>
            </a:r>
            <a:r>
              <a:rPr lang="en-US" sz="2000" dirty="0" err="1"/>
              <a:t>w_i</a:t>
            </a:r>
            <a:r>
              <a:rPr lang="en-US" sz="2000" dirty="0"/>
              <a:t> is very close to the present new weight w_i+1 such that the perceptron makes correct classification with the converged weights. </a:t>
            </a:r>
            <a:endParaRPr lang="en-IN" sz="2000" dirty="0"/>
          </a:p>
        </p:txBody>
      </p:sp>
      <p:sp>
        <p:nvSpPr>
          <p:cNvPr id="4" name="Slide Number Placeholder 3">
            <a:extLst>
              <a:ext uri="{FF2B5EF4-FFF2-40B4-BE49-F238E27FC236}">
                <a16:creationId xmlns:a16="http://schemas.microsoft.com/office/drawing/2014/main" id="{7DD54E3A-8D31-5DEE-7DA5-68F8E3FD7FD9}"/>
              </a:ext>
            </a:extLst>
          </p:cNvPr>
          <p:cNvSpPr>
            <a:spLocks noGrp="1"/>
          </p:cNvSpPr>
          <p:nvPr>
            <p:ph type="sldNum" sz="quarter" idx="12"/>
          </p:nvPr>
        </p:nvSpPr>
        <p:spPr/>
        <p:txBody>
          <a:bodyPr/>
          <a:lstStyle/>
          <a:p>
            <a:fld id="{BB2CE0DE-867F-455F-B20B-96D381B4AB71}" type="slidenum">
              <a:rPr lang="en-US" smtClean="0"/>
              <a:t>69</a:t>
            </a:fld>
            <a:endParaRPr lang="en-US"/>
          </a:p>
        </p:txBody>
      </p:sp>
      <p:pic>
        <p:nvPicPr>
          <p:cNvPr id="5" name="Picture 4">
            <a:extLst>
              <a:ext uri="{FF2B5EF4-FFF2-40B4-BE49-F238E27FC236}">
                <a16:creationId xmlns:a16="http://schemas.microsoft.com/office/drawing/2014/main" id="{D0BC40E2-6AFD-B75B-22FE-DFBCF7F41F81}"/>
              </a:ext>
            </a:extLst>
          </p:cNvPr>
          <p:cNvPicPr>
            <a:picLocks noChangeAspect="1"/>
          </p:cNvPicPr>
          <p:nvPr/>
        </p:nvPicPr>
        <p:blipFill>
          <a:blip r:embed="rId2"/>
          <a:stretch>
            <a:fillRect/>
          </a:stretch>
        </p:blipFill>
        <p:spPr>
          <a:xfrm>
            <a:off x="6849642" y="1111041"/>
            <a:ext cx="4747260" cy="5594559"/>
          </a:xfrm>
          <a:prstGeom prst="rect">
            <a:avLst/>
          </a:prstGeom>
        </p:spPr>
      </p:pic>
      <p:sp>
        <p:nvSpPr>
          <p:cNvPr id="7" name="TextBox 6">
            <a:extLst>
              <a:ext uri="{FF2B5EF4-FFF2-40B4-BE49-F238E27FC236}">
                <a16:creationId xmlns:a16="http://schemas.microsoft.com/office/drawing/2014/main" id="{F8A9C791-2AB6-5028-3C50-8D0A155358F6}"/>
              </a:ext>
            </a:extLst>
          </p:cNvPr>
          <p:cNvSpPr txBox="1"/>
          <p:nvPr/>
        </p:nvSpPr>
        <p:spPr>
          <a:xfrm>
            <a:off x="7006736" y="587910"/>
            <a:ext cx="4433073" cy="369332"/>
          </a:xfrm>
          <a:prstGeom prst="rect">
            <a:avLst/>
          </a:prstGeom>
          <a:noFill/>
        </p:spPr>
        <p:txBody>
          <a:bodyPr wrap="none" rtlCol="0">
            <a:spAutoFit/>
          </a:bodyPr>
          <a:lstStyle/>
          <a:p>
            <a:r>
              <a:rPr lang="en-IN" dirty="0"/>
              <a:t>Newton-Raphson’s Method example:</a:t>
            </a:r>
          </a:p>
        </p:txBody>
      </p:sp>
    </p:spTree>
    <p:extLst>
      <p:ext uri="{BB962C8B-B14F-4D97-AF65-F5344CB8AC3E}">
        <p14:creationId xmlns:p14="http://schemas.microsoft.com/office/powerpoint/2010/main" val="368004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AE6A-C199-E70E-0750-516CC711C66D}"/>
              </a:ext>
            </a:extLst>
          </p:cNvPr>
          <p:cNvSpPr>
            <a:spLocks noGrp="1"/>
          </p:cNvSpPr>
          <p:nvPr>
            <p:ph type="title"/>
          </p:nvPr>
        </p:nvSpPr>
        <p:spPr/>
        <p:txBody>
          <a:bodyPr/>
          <a:lstStyle/>
          <a:p>
            <a:r>
              <a:rPr lang="en-IN" sz="2000" dirty="0"/>
              <a:t>Example to Demonstrate “Model of Neuron”</a:t>
            </a:r>
          </a:p>
        </p:txBody>
      </p:sp>
      <p:sp>
        <p:nvSpPr>
          <p:cNvPr id="3" name="Content Placeholder 2">
            <a:extLst>
              <a:ext uri="{FF2B5EF4-FFF2-40B4-BE49-F238E27FC236}">
                <a16:creationId xmlns:a16="http://schemas.microsoft.com/office/drawing/2014/main" id="{FD6BBFD7-EFB2-783E-309E-9468186371E7}"/>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6" name="Slide Number Placeholder 5">
            <a:extLst>
              <a:ext uri="{FF2B5EF4-FFF2-40B4-BE49-F238E27FC236}">
                <a16:creationId xmlns:a16="http://schemas.microsoft.com/office/drawing/2014/main" id="{B8CA24E9-FE2D-90FB-D625-9851B233F0E1}"/>
              </a:ext>
            </a:extLst>
          </p:cNvPr>
          <p:cNvSpPr>
            <a:spLocks noGrp="1"/>
          </p:cNvSpPr>
          <p:nvPr>
            <p:ph type="sldNum" sz="quarter" idx="12"/>
          </p:nvPr>
        </p:nvSpPr>
        <p:spPr/>
        <p:txBody>
          <a:bodyPr/>
          <a:lstStyle/>
          <a:p>
            <a:fld id="{BB2CE0DE-867F-455F-B20B-96D381B4AB71}" type="slidenum">
              <a:rPr lang="en-US" smtClean="0"/>
              <a:t>7</a:t>
            </a:fld>
            <a:endParaRPr lang="en-US"/>
          </a:p>
        </p:txBody>
      </p:sp>
      <p:pic>
        <p:nvPicPr>
          <p:cNvPr id="10" name="Picture 9">
            <a:extLst>
              <a:ext uri="{FF2B5EF4-FFF2-40B4-BE49-F238E27FC236}">
                <a16:creationId xmlns:a16="http://schemas.microsoft.com/office/drawing/2014/main" id="{99066A81-AEA4-65C6-0FC1-872DC5D42231}"/>
              </a:ext>
            </a:extLst>
          </p:cNvPr>
          <p:cNvPicPr>
            <a:picLocks noChangeAspect="1"/>
          </p:cNvPicPr>
          <p:nvPr/>
        </p:nvPicPr>
        <p:blipFill>
          <a:blip r:embed="rId2"/>
          <a:stretch>
            <a:fillRect/>
          </a:stretch>
        </p:blipFill>
        <p:spPr>
          <a:xfrm>
            <a:off x="1219200" y="1178121"/>
            <a:ext cx="6163535" cy="2600688"/>
          </a:xfrm>
          <a:prstGeom prst="rect">
            <a:avLst/>
          </a:prstGeom>
        </p:spPr>
      </p:pic>
      <p:pic>
        <p:nvPicPr>
          <p:cNvPr id="13" name="Picture 12">
            <a:extLst>
              <a:ext uri="{FF2B5EF4-FFF2-40B4-BE49-F238E27FC236}">
                <a16:creationId xmlns:a16="http://schemas.microsoft.com/office/drawing/2014/main" id="{B01530F6-2FF1-E457-4E06-88FDA6C78148}"/>
              </a:ext>
            </a:extLst>
          </p:cNvPr>
          <p:cNvPicPr>
            <a:picLocks noChangeAspect="1"/>
          </p:cNvPicPr>
          <p:nvPr/>
        </p:nvPicPr>
        <p:blipFill>
          <a:blip r:embed="rId3"/>
          <a:stretch>
            <a:fillRect/>
          </a:stretch>
        </p:blipFill>
        <p:spPr>
          <a:xfrm>
            <a:off x="609600" y="3931209"/>
            <a:ext cx="8534400" cy="1640949"/>
          </a:xfrm>
          <a:prstGeom prst="rect">
            <a:avLst/>
          </a:prstGeom>
        </p:spPr>
      </p:pic>
    </p:spTree>
    <p:extLst>
      <p:ext uri="{BB962C8B-B14F-4D97-AF65-F5344CB8AC3E}">
        <p14:creationId xmlns:p14="http://schemas.microsoft.com/office/powerpoint/2010/main" val="1676376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A169458-AB3C-2E86-A211-D68162BC3068}"/>
              </a:ext>
            </a:extLst>
          </p:cNvPr>
          <p:cNvSpPr>
            <a:spLocks noGrp="1"/>
          </p:cNvSpPr>
          <p:nvPr>
            <p:ph type="title"/>
          </p:nvPr>
        </p:nvSpPr>
        <p:spPr>
          <a:xfrm>
            <a:off x="755651" y="609600"/>
            <a:ext cx="6253655" cy="301256"/>
          </a:xfrm>
        </p:spPr>
        <p:txBody>
          <a:bodyPr/>
          <a:lstStyle/>
          <a:p>
            <a:r>
              <a:rPr lang="en-IN" sz="2800" dirty="0"/>
              <a:t>Convergence Theorem Statement</a:t>
            </a:r>
          </a:p>
        </p:txBody>
      </p:sp>
      <p:sp>
        <p:nvSpPr>
          <p:cNvPr id="7" name="Content Placeholder 6">
            <a:extLst>
              <a:ext uri="{FF2B5EF4-FFF2-40B4-BE49-F238E27FC236}">
                <a16:creationId xmlns:a16="http://schemas.microsoft.com/office/drawing/2014/main" id="{23D9016D-C4D8-98DD-86B7-68747C9009AB}"/>
              </a:ext>
            </a:extLst>
          </p:cNvPr>
          <p:cNvSpPr>
            <a:spLocks noGrp="1"/>
          </p:cNvSpPr>
          <p:nvPr>
            <p:ph idx="1"/>
          </p:nvPr>
        </p:nvSpPr>
        <p:spPr/>
        <p:txBody>
          <a:bodyPr/>
          <a:lstStyle/>
          <a:p>
            <a:pPr marL="0" indent="0" algn="just">
              <a:buNone/>
            </a:pPr>
            <a:r>
              <a:rPr lang="en-US" sz="2400" dirty="0"/>
              <a:t>If the data is </a:t>
            </a:r>
            <a:r>
              <a:rPr lang="en-US" sz="2400" b="1" dirty="0"/>
              <a:t>linearly separable</a:t>
            </a:r>
            <a:r>
              <a:rPr lang="en-US" sz="2400" dirty="0"/>
              <a:t>, the perceptron learning algorithm will </a:t>
            </a:r>
            <a:r>
              <a:rPr lang="en-US" sz="2400" b="1" dirty="0"/>
              <a:t>converge</a:t>
            </a:r>
            <a:r>
              <a:rPr lang="en-US" sz="2400" dirty="0"/>
              <a:t> to a set of </a:t>
            </a:r>
            <a:r>
              <a:rPr lang="en-US" sz="2400" b="1" dirty="0"/>
              <a:t>weights</a:t>
            </a:r>
            <a:r>
              <a:rPr lang="en-US" sz="2400" dirty="0"/>
              <a:t> that </a:t>
            </a:r>
            <a:r>
              <a:rPr lang="en-US" sz="2400" b="1" dirty="0"/>
              <a:t>correctly classify the training data </a:t>
            </a:r>
            <a:r>
              <a:rPr lang="en-US" sz="2400" dirty="0"/>
              <a:t>after a finite number of updates.</a:t>
            </a:r>
            <a:endParaRPr lang="en-IN" sz="2400" dirty="0"/>
          </a:p>
        </p:txBody>
      </p:sp>
      <p:sp>
        <p:nvSpPr>
          <p:cNvPr id="5" name="Slide Number Placeholder 4">
            <a:extLst>
              <a:ext uri="{FF2B5EF4-FFF2-40B4-BE49-F238E27FC236}">
                <a16:creationId xmlns:a16="http://schemas.microsoft.com/office/drawing/2014/main" id="{B277AAC0-DA9E-3A4D-7EC4-C8120B264CF6}"/>
              </a:ext>
            </a:extLst>
          </p:cNvPr>
          <p:cNvSpPr>
            <a:spLocks noGrp="1"/>
          </p:cNvSpPr>
          <p:nvPr>
            <p:ph type="sldNum" sz="quarter" idx="12"/>
          </p:nvPr>
        </p:nvSpPr>
        <p:spPr/>
        <p:txBody>
          <a:bodyPr/>
          <a:lstStyle/>
          <a:p>
            <a:fld id="{BB2CE0DE-867F-455F-B20B-96D381B4AB71}" type="slidenum">
              <a:rPr lang="en-US" smtClean="0"/>
              <a:t>70</a:t>
            </a:fld>
            <a:endParaRPr lang="en-US"/>
          </a:p>
        </p:txBody>
      </p:sp>
    </p:spTree>
    <p:extLst>
      <p:ext uri="{BB962C8B-B14F-4D97-AF65-F5344CB8AC3E}">
        <p14:creationId xmlns:p14="http://schemas.microsoft.com/office/powerpoint/2010/main" val="2217529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92CF-3090-3ABA-69A6-CFAB2FF8FEAA}"/>
              </a:ext>
            </a:extLst>
          </p:cNvPr>
          <p:cNvSpPr>
            <a:spLocks noGrp="1"/>
          </p:cNvSpPr>
          <p:nvPr>
            <p:ph type="title"/>
          </p:nvPr>
        </p:nvSpPr>
        <p:spPr/>
        <p:txBody>
          <a:bodyPr/>
          <a:lstStyle/>
          <a:p>
            <a:r>
              <a:rPr lang="en-US" dirty="0">
                <a:solidFill>
                  <a:srgbClr val="262626"/>
                </a:solidFill>
                <a:latin typeface="Inter"/>
              </a:rPr>
              <a:t>Perceptron Convergence Theorem</a:t>
            </a:r>
            <a:endParaRPr lang="en-IN" dirty="0"/>
          </a:p>
        </p:txBody>
      </p:sp>
      <p:sp>
        <p:nvSpPr>
          <p:cNvPr id="3" name="Content Placeholder 2">
            <a:extLst>
              <a:ext uri="{FF2B5EF4-FFF2-40B4-BE49-F238E27FC236}">
                <a16:creationId xmlns:a16="http://schemas.microsoft.com/office/drawing/2014/main" id="{D7D91E50-ACE1-A5F7-149C-1C0D235B39EA}"/>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A1734705-2217-AEB2-768C-9C9AD268F036}"/>
              </a:ext>
            </a:extLst>
          </p:cNvPr>
          <p:cNvSpPr>
            <a:spLocks noGrp="1"/>
          </p:cNvSpPr>
          <p:nvPr>
            <p:ph type="sldNum" sz="quarter" idx="12"/>
          </p:nvPr>
        </p:nvSpPr>
        <p:spPr/>
        <p:txBody>
          <a:bodyPr/>
          <a:lstStyle/>
          <a:p>
            <a:fld id="{BB2CE0DE-867F-455F-B20B-96D381B4AB71}" type="slidenum">
              <a:rPr lang="en-US" smtClean="0"/>
              <a:t>71</a:t>
            </a:fld>
            <a:endParaRPr lang="en-US"/>
          </a:p>
        </p:txBody>
      </p:sp>
      <p:pic>
        <p:nvPicPr>
          <p:cNvPr id="8" name="Picture 7">
            <a:extLst>
              <a:ext uri="{FF2B5EF4-FFF2-40B4-BE49-F238E27FC236}">
                <a16:creationId xmlns:a16="http://schemas.microsoft.com/office/drawing/2014/main" id="{FE152C42-C803-4C6C-940B-417A87700785}"/>
              </a:ext>
            </a:extLst>
          </p:cNvPr>
          <p:cNvPicPr>
            <a:picLocks noChangeAspect="1"/>
          </p:cNvPicPr>
          <p:nvPr/>
        </p:nvPicPr>
        <p:blipFill>
          <a:blip r:embed="rId2"/>
          <a:stretch>
            <a:fillRect/>
          </a:stretch>
        </p:blipFill>
        <p:spPr>
          <a:xfrm>
            <a:off x="755651" y="914400"/>
            <a:ext cx="6553200" cy="5753903"/>
          </a:xfrm>
          <a:prstGeom prst="rect">
            <a:avLst/>
          </a:prstGeom>
        </p:spPr>
      </p:pic>
    </p:spTree>
    <p:extLst>
      <p:ext uri="{BB962C8B-B14F-4D97-AF65-F5344CB8AC3E}">
        <p14:creationId xmlns:p14="http://schemas.microsoft.com/office/powerpoint/2010/main" val="440683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CB7B0-0611-924A-2622-BA8657CA8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4CA7A-A2A8-8E98-CE57-A5DA2C33B602}"/>
              </a:ext>
            </a:extLst>
          </p:cNvPr>
          <p:cNvSpPr>
            <a:spLocks noGrp="1"/>
          </p:cNvSpPr>
          <p:nvPr>
            <p:ph type="title"/>
          </p:nvPr>
        </p:nvSpPr>
        <p:spPr/>
        <p:txBody>
          <a:bodyPr/>
          <a:lstStyle/>
          <a:p>
            <a:r>
              <a:rPr lang="en-US" dirty="0">
                <a:solidFill>
                  <a:srgbClr val="262626"/>
                </a:solidFill>
                <a:latin typeface="Inter"/>
              </a:rPr>
              <a:t>Perceptron Convergence Theorem</a:t>
            </a:r>
            <a:endParaRPr lang="en-IN" dirty="0"/>
          </a:p>
        </p:txBody>
      </p:sp>
      <p:sp>
        <p:nvSpPr>
          <p:cNvPr id="3" name="Content Placeholder 2">
            <a:extLst>
              <a:ext uri="{FF2B5EF4-FFF2-40B4-BE49-F238E27FC236}">
                <a16:creationId xmlns:a16="http://schemas.microsoft.com/office/drawing/2014/main" id="{8A61F1CC-A281-B547-3281-3BA13F4F192B}"/>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EB68B1A-C03B-A5B9-9B4D-E6DE9922844B}"/>
              </a:ext>
            </a:extLst>
          </p:cNvPr>
          <p:cNvSpPr>
            <a:spLocks noGrp="1"/>
          </p:cNvSpPr>
          <p:nvPr>
            <p:ph type="sldNum" sz="quarter" idx="12"/>
          </p:nvPr>
        </p:nvSpPr>
        <p:spPr/>
        <p:txBody>
          <a:bodyPr/>
          <a:lstStyle/>
          <a:p>
            <a:fld id="{BB2CE0DE-867F-455F-B20B-96D381B4AB71}" type="slidenum">
              <a:rPr lang="en-US" smtClean="0"/>
              <a:t>72</a:t>
            </a:fld>
            <a:endParaRPr lang="en-US"/>
          </a:p>
        </p:txBody>
      </p:sp>
      <p:pic>
        <p:nvPicPr>
          <p:cNvPr id="8" name="Picture 7">
            <a:extLst>
              <a:ext uri="{FF2B5EF4-FFF2-40B4-BE49-F238E27FC236}">
                <a16:creationId xmlns:a16="http://schemas.microsoft.com/office/drawing/2014/main" id="{1D4D37E7-9D91-E999-402C-56CA81B2B6D7}"/>
              </a:ext>
            </a:extLst>
          </p:cNvPr>
          <p:cNvPicPr>
            <a:picLocks noChangeAspect="1"/>
          </p:cNvPicPr>
          <p:nvPr/>
        </p:nvPicPr>
        <p:blipFill>
          <a:blip r:embed="rId2"/>
          <a:stretch>
            <a:fillRect/>
          </a:stretch>
        </p:blipFill>
        <p:spPr>
          <a:xfrm>
            <a:off x="533400" y="1142224"/>
            <a:ext cx="7696200" cy="5563376"/>
          </a:xfrm>
          <a:prstGeom prst="rect">
            <a:avLst/>
          </a:prstGeom>
        </p:spPr>
      </p:pic>
    </p:spTree>
    <p:extLst>
      <p:ext uri="{BB962C8B-B14F-4D97-AF65-F5344CB8AC3E}">
        <p14:creationId xmlns:p14="http://schemas.microsoft.com/office/powerpoint/2010/main" val="35226743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2D2D1-7491-78B8-6E9F-24A06F8810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05D426-C6FA-ABBC-356C-6161D30A1BDF}"/>
              </a:ext>
            </a:extLst>
          </p:cNvPr>
          <p:cNvSpPr>
            <a:spLocks noGrp="1"/>
          </p:cNvSpPr>
          <p:nvPr>
            <p:ph type="title"/>
          </p:nvPr>
        </p:nvSpPr>
        <p:spPr/>
        <p:txBody>
          <a:bodyPr/>
          <a:lstStyle/>
          <a:p>
            <a:r>
              <a:rPr lang="en-US" dirty="0">
                <a:solidFill>
                  <a:srgbClr val="262626"/>
                </a:solidFill>
                <a:latin typeface="Inter"/>
              </a:rPr>
              <a:t>Perceptron Convergence Theorem</a:t>
            </a:r>
            <a:endParaRPr lang="en-IN" dirty="0"/>
          </a:p>
        </p:txBody>
      </p:sp>
      <p:sp>
        <p:nvSpPr>
          <p:cNvPr id="3" name="Content Placeholder 2">
            <a:extLst>
              <a:ext uri="{FF2B5EF4-FFF2-40B4-BE49-F238E27FC236}">
                <a16:creationId xmlns:a16="http://schemas.microsoft.com/office/drawing/2014/main" id="{D7D253A5-97F7-4B99-D929-161CC224360E}"/>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86D42A61-8059-CB9C-488C-EE26B3ABA987}"/>
              </a:ext>
            </a:extLst>
          </p:cNvPr>
          <p:cNvSpPr>
            <a:spLocks noGrp="1"/>
          </p:cNvSpPr>
          <p:nvPr>
            <p:ph type="sldNum" sz="quarter" idx="12"/>
          </p:nvPr>
        </p:nvSpPr>
        <p:spPr/>
        <p:txBody>
          <a:bodyPr/>
          <a:lstStyle/>
          <a:p>
            <a:fld id="{BB2CE0DE-867F-455F-B20B-96D381B4AB71}" type="slidenum">
              <a:rPr lang="en-US" smtClean="0"/>
              <a:t>73</a:t>
            </a:fld>
            <a:endParaRPr lang="en-US"/>
          </a:p>
        </p:txBody>
      </p:sp>
      <p:pic>
        <p:nvPicPr>
          <p:cNvPr id="8" name="Picture 7">
            <a:extLst>
              <a:ext uri="{FF2B5EF4-FFF2-40B4-BE49-F238E27FC236}">
                <a16:creationId xmlns:a16="http://schemas.microsoft.com/office/drawing/2014/main" id="{A46A7EB2-F63E-9261-BFCD-1F4004D0E14B}"/>
              </a:ext>
            </a:extLst>
          </p:cNvPr>
          <p:cNvPicPr>
            <a:picLocks noChangeAspect="1"/>
          </p:cNvPicPr>
          <p:nvPr/>
        </p:nvPicPr>
        <p:blipFill>
          <a:blip r:embed="rId2"/>
          <a:stretch>
            <a:fillRect/>
          </a:stretch>
        </p:blipFill>
        <p:spPr>
          <a:xfrm>
            <a:off x="766232" y="1219200"/>
            <a:ext cx="7463367" cy="5043394"/>
          </a:xfrm>
          <a:prstGeom prst="rect">
            <a:avLst/>
          </a:prstGeom>
        </p:spPr>
      </p:pic>
    </p:spTree>
    <p:extLst>
      <p:ext uri="{BB962C8B-B14F-4D97-AF65-F5344CB8AC3E}">
        <p14:creationId xmlns:p14="http://schemas.microsoft.com/office/powerpoint/2010/main" val="3303527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D08E-FFAD-7763-4293-7B6A114A4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A43F6-687C-73C3-E8EB-A0B57DEADD4A}"/>
              </a:ext>
            </a:extLst>
          </p:cNvPr>
          <p:cNvSpPr>
            <a:spLocks noGrp="1"/>
          </p:cNvSpPr>
          <p:nvPr>
            <p:ph type="title"/>
          </p:nvPr>
        </p:nvSpPr>
        <p:spPr/>
        <p:txBody>
          <a:bodyPr/>
          <a:lstStyle/>
          <a:p>
            <a:r>
              <a:rPr lang="en-US" dirty="0">
                <a:solidFill>
                  <a:srgbClr val="262626"/>
                </a:solidFill>
                <a:latin typeface="Inter"/>
              </a:rPr>
              <a:t>Perceptron Convergence Theorem</a:t>
            </a:r>
            <a:endParaRPr lang="en-IN" dirty="0"/>
          </a:p>
        </p:txBody>
      </p:sp>
      <p:sp>
        <p:nvSpPr>
          <p:cNvPr id="3" name="Content Placeholder 2">
            <a:extLst>
              <a:ext uri="{FF2B5EF4-FFF2-40B4-BE49-F238E27FC236}">
                <a16:creationId xmlns:a16="http://schemas.microsoft.com/office/drawing/2014/main" id="{CD61A1C8-F763-062C-4FED-C4447D8E7367}"/>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8DC75A8D-9D3C-429F-ED74-F8448129BCFD}"/>
              </a:ext>
            </a:extLst>
          </p:cNvPr>
          <p:cNvSpPr>
            <a:spLocks noGrp="1"/>
          </p:cNvSpPr>
          <p:nvPr>
            <p:ph type="sldNum" sz="quarter" idx="12"/>
          </p:nvPr>
        </p:nvSpPr>
        <p:spPr/>
        <p:txBody>
          <a:bodyPr/>
          <a:lstStyle/>
          <a:p>
            <a:fld id="{BB2CE0DE-867F-455F-B20B-96D381B4AB71}" type="slidenum">
              <a:rPr lang="en-US" smtClean="0"/>
              <a:t>74</a:t>
            </a:fld>
            <a:endParaRPr lang="en-US"/>
          </a:p>
        </p:txBody>
      </p:sp>
      <p:pic>
        <p:nvPicPr>
          <p:cNvPr id="7" name="Picture 6">
            <a:extLst>
              <a:ext uri="{FF2B5EF4-FFF2-40B4-BE49-F238E27FC236}">
                <a16:creationId xmlns:a16="http://schemas.microsoft.com/office/drawing/2014/main" id="{12F9BBE8-ADAC-84F0-C393-4F5A37A5997F}"/>
              </a:ext>
            </a:extLst>
          </p:cNvPr>
          <p:cNvPicPr>
            <a:picLocks noChangeAspect="1"/>
          </p:cNvPicPr>
          <p:nvPr/>
        </p:nvPicPr>
        <p:blipFill>
          <a:blip r:embed="rId2"/>
          <a:stretch>
            <a:fillRect/>
          </a:stretch>
        </p:blipFill>
        <p:spPr>
          <a:xfrm>
            <a:off x="609600" y="789728"/>
            <a:ext cx="7162800" cy="6068272"/>
          </a:xfrm>
          <a:prstGeom prst="rect">
            <a:avLst/>
          </a:prstGeom>
        </p:spPr>
      </p:pic>
    </p:spTree>
    <p:extLst>
      <p:ext uri="{BB962C8B-B14F-4D97-AF65-F5344CB8AC3E}">
        <p14:creationId xmlns:p14="http://schemas.microsoft.com/office/powerpoint/2010/main" val="1473311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AC9B5-F78C-926C-DB8A-321B43D93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AB127-46BD-AF84-5734-EB3FCF93A605}"/>
              </a:ext>
            </a:extLst>
          </p:cNvPr>
          <p:cNvSpPr>
            <a:spLocks noGrp="1"/>
          </p:cNvSpPr>
          <p:nvPr>
            <p:ph type="title"/>
          </p:nvPr>
        </p:nvSpPr>
        <p:spPr/>
        <p:txBody>
          <a:bodyPr/>
          <a:lstStyle/>
          <a:p>
            <a:r>
              <a:rPr lang="en-US" dirty="0">
                <a:solidFill>
                  <a:srgbClr val="262626"/>
                </a:solidFill>
                <a:latin typeface="Inter"/>
              </a:rPr>
              <a:t>Perceptron Convergence Theorem</a:t>
            </a:r>
            <a:endParaRPr lang="en-IN" dirty="0"/>
          </a:p>
        </p:txBody>
      </p:sp>
      <p:sp>
        <p:nvSpPr>
          <p:cNvPr id="4" name="Slide Number Placeholder 3">
            <a:extLst>
              <a:ext uri="{FF2B5EF4-FFF2-40B4-BE49-F238E27FC236}">
                <a16:creationId xmlns:a16="http://schemas.microsoft.com/office/drawing/2014/main" id="{ADF9A631-FC51-9E1D-8503-22CA567977D4}"/>
              </a:ext>
            </a:extLst>
          </p:cNvPr>
          <p:cNvSpPr>
            <a:spLocks noGrp="1"/>
          </p:cNvSpPr>
          <p:nvPr>
            <p:ph type="sldNum" sz="quarter" idx="12"/>
          </p:nvPr>
        </p:nvSpPr>
        <p:spPr/>
        <p:txBody>
          <a:bodyPr/>
          <a:lstStyle/>
          <a:p>
            <a:fld id="{BB2CE0DE-867F-455F-B20B-96D381B4AB71}" type="slidenum">
              <a:rPr lang="en-US" smtClean="0"/>
              <a:t>75</a:t>
            </a:fld>
            <a:endParaRPr lang="en-US"/>
          </a:p>
        </p:txBody>
      </p:sp>
      <p:pic>
        <p:nvPicPr>
          <p:cNvPr id="11" name="Picture 10">
            <a:extLst>
              <a:ext uri="{FF2B5EF4-FFF2-40B4-BE49-F238E27FC236}">
                <a16:creationId xmlns:a16="http://schemas.microsoft.com/office/drawing/2014/main" id="{F2EBE436-E003-C1E8-8766-140AF2ED844F}"/>
              </a:ext>
            </a:extLst>
          </p:cNvPr>
          <p:cNvPicPr>
            <a:picLocks noChangeAspect="1"/>
          </p:cNvPicPr>
          <p:nvPr/>
        </p:nvPicPr>
        <p:blipFill>
          <a:blip r:embed="rId2"/>
          <a:srcRect b="75888"/>
          <a:stretch>
            <a:fillRect/>
          </a:stretch>
        </p:blipFill>
        <p:spPr>
          <a:xfrm>
            <a:off x="766233" y="1066799"/>
            <a:ext cx="6409056" cy="1828801"/>
          </a:xfrm>
          <a:prstGeom prst="rect">
            <a:avLst/>
          </a:prstGeom>
        </p:spPr>
      </p:pic>
    </p:spTree>
    <p:extLst>
      <p:ext uri="{BB962C8B-B14F-4D97-AF65-F5344CB8AC3E}">
        <p14:creationId xmlns:p14="http://schemas.microsoft.com/office/powerpoint/2010/main" val="415658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16375-A66B-AA25-9EF3-3286F9654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5DD4D6-1DC1-15EC-EE59-74429C363380}"/>
              </a:ext>
            </a:extLst>
          </p:cNvPr>
          <p:cNvSpPr>
            <a:spLocks noGrp="1"/>
          </p:cNvSpPr>
          <p:nvPr>
            <p:ph type="title"/>
          </p:nvPr>
        </p:nvSpPr>
        <p:spPr/>
        <p:txBody>
          <a:bodyPr/>
          <a:lstStyle/>
          <a:p>
            <a:r>
              <a:rPr lang="en-US" dirty="0">
                <a:solidFill>
                  <a:srgbClr val="262626"/>
                </a:solidFill>
                <a:latin typeface="Inter"/>
              </a:rPr>
              <a:t>Perceptron Convergence Theorem</a:t>
            </a:r>
            <a:endParaRPr lang="en-IN" dirty="0"/>
          </a:p>
        </p:txBody>
      </p:sp>
      <p:pic>
        <p:nvPicPr>
          <p:cNvPr id="8" name="Content Placeholder 7">
            <a:extLst>
              <a:ext uri="{FF2B5EF4-FFF2-40B4-BE49-F238E27FC236}">
                <a16:creationId xmlns:a16="http://schemas.microsoft.com/office/drawing/2014/main" id="{2FCF4931-7F1C-2306-514E-7094FFF57E2D}"/>
              </a:ext>
            </a:extLst>
          </p:cNvPr>
          <p:cNvPicPr>
            <a:picLocks noGrp="1" noChangeAspect="1"/>
          </p:cNvPicPr>
          <p:nvPr>
            <p:ph idx="1"/>
          </p:nvPr>
        </p:nvPicPr>
        <p:blipFill>
          <a:blip r:embed="rId2"/>
          <a:stretch>
            <a:fillRect/>
          </a:stretch>
        </p:blipFill>
        <p:spPr bwMode="auto">
          <a:xfrm>
            <a:off x="8405582" y="2705300"/>
            <a:ext cx="3305636" cy="383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3DDFAC55-A557-8585-1364-76445C7B4E41}"/>
              </a:ext>
            </a:extLst>
          </p:cNvPr>
          <p:cNvSpPr>
            <a:spLocks noGrp="1"/>
          </p:cNvSpPr>
          <p:nvPr>
            <p:ph type="sldNum" sz="quarter" idx="12"/>
          </p:nvPr>
        </p:nvSpPr>
        <p:spPr/>
        <p:txBody>
          <a:bodyPr/>
          <a:lstStyle/>
          <a:p>
            <a:fld id="{BB2CE0DE-867F-455F-B20B-96D381B4AB71}" type="slidenum">
              <a:rPr lang="en-US" smtClean="0"/>
              <a:t>76</a:t>
            </a:fld>
            <a:endParaRPr lang="en-US"/>
          </a:p>
        </p:txBody>
      </p:sp>
      <p:sp>
        <p:nvSpPr>
          <p:cNvPr id="9" name="TextBox 8">
            <a:extLst>
              <a:ext uri="{FF2B5EF4-FFF2-40B4-BE49-F238E27FC236}">
                <a16:creationId xmlns:a16="http://schemas.microsoft.com/office/drawing/2014/main" id="{946F303B-3C87-E61D-F3AF-B624DDF544CC}"/>
              </a:ext>
            </a:extLst>
          </p:cNvPr>
          <p:cNvSpPr txBox="1"/>
          <p:nvPr/>
        </p:nvSpPr>
        <p:spPr>
          <a:xfrm>
            <a:off x="8001000" y="1903369"/>
            <a:ext cx="4020652" cy="830997"/>
          </a:xfrm>
          <a:prstGeom prst="rect">
            <a:avLst/>
          </a:prstGeom>
          <a:noFill/>
        </p:spPr>
        <p:txBody>
          <a:bodyPr wrap="none" rtlCol="0">
            <a:spAutoFit/>
          </a:bodyPr>
          <a:lstStyle/>
          <a:p>
            <a:pPr algn="ctr"/>
            <a:r>
              <a:rPr lang="en-US" sz="1200" dirty="0"/>
              <a:t>Illustration of the hyperplane (in this example, </a:t>
            </a:r>
          </a:p>
          <a:p>
            <a:pPr algn="ctr"/>
            <a:r>
              <a:rPr lang="en-US" sz="1200" dirty="0"/>
              <a:t>a straight line) as decision boundary for a </a:t>
            </a:r>
          </a:p>
          <a:p>
            <a:pPr algn="ctr"/>
            <a:r>
              <a:rPr lang="en-US" sz="1200" dirty="0"/>
              <a:t>two-dimensional, two-class pattern-classification </a:t>
            </a:r>
          </a:p>
          <a:p>
            <a:pPr algn="ctr"/>
            <a:r>
              <a:rPr lang="en-US" sz="1200" dirty="0"/>
              <a:t>problem.</a:t>
            </a:r>
            <a:endParaRPr lang="en-IN" sz="1200" dirty="0"/>
          </a:p>
        </p:txBody>
      </p:sp>
      <p:pic>
        <p:nvPicPr>
          <p:cNvPr id="11" name="Picture 10">
            <a:extLst>
              <a:ext uri="{FF2B5EF4-FFF2-40B4-BE49-F238E27FC236}">
                <a16:creationId xmlns:a16="http://schemas.microsoft.com/office/drawing/2014/main" id="{99244B11-913E-64B9-486A-9B74D9F009D2}"/>
              </a:ext>
            </a:extLst>
          </p:cNvPr>
          <p:cNvPicPr>
            <a:picLocks noChangeAspect="1"/>
          </p:cNvPicPr>
          <p:nvPr/>
        </p:nvPicPr>
        <p:blipFill>
          <a:blip r:embed="rId3"/>
          <a:srcRect b="27778"/>
          <a:stretch>
            <a:fillRect/>
          </a:stretch>
        </p:blipFill>
        <p:spPr>
          <a:xfrm>
            <a:off x="92204" y="923190"/>
            <a:ext cx="7547435" cy="5477611"/>
          </a:xfrm>
          <a:prstGeom prst="rect">
            <a:avLst/>
          </a:prstGeom>
        </p:spPr>
      </p:pic>
    </p:spTree>
    <p:extLst>
      <p:ext uri="{BB962C8B-B14F-4D97-AF65-F5344CB8AC3E}">
        <p14:creationId xmlns:p14="http://schemas.microsoft.com/office/powerpoint/2010/main" val="21499197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00BE3-A8C0-EF38-48B6-8CD3AB8BA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E8B11-934F-D2DE-8708-2AF4960D801F}"/>
              </a:ext>
            </a:extLst>
          </p:cNvPr>
          <p:cNvSpPr>
            <a:spLocks noGrp="1"/>
          </p:cNvSpPr>
          <p:nvPr>
            <p:ph type="title"/>
          </p:nvPr>
        </p:nvSpPr>
        <p:spPr/>
        <p:txBody>
          <a:bodyPr/>
          <a:lstStyle/>
          <a:p>
            <a:r>
              <a:rPr lang="en-US" dirty="0">
                <a:solidFill>
                  <a:srgbClr val="262626"/>
                </a:solidFill>
                <a:latin typeface="Inter"/>
              </a:rPr>
              <a:t>Perceptron Convergence Theorem</a:t>
            </a:r>
            <a:endParaRPr lang="en-IN" dirty="0"/>
          </a:p>
        </p:txBody>
      </p:sp>
      <p:sp>
        <p:nvSpPr>
          <p:cNvPr id="3" name="Content Placeholder 2">
            <a:extLst>
              <a:ext uri="{FF2B5EF4-FFF2-40B4-BE49-F238E27FC236}">
                <a16:creationId xmlns:a16="http://schemas.microsoft.com/office/drawing/2014/main" id="{A4EF47CC-969F-FFDE-803C-AA8DE3845E20}"/>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7F2D63BB-BC72-7B85-DC10-168E3263F403}"/>
              </a:ext>
            </a:extLst>
          </p:cNvPr>
          <p:cNvSpPr>
            <a:spLocks noGrp="1"/>
          </p:cNvSpPr>
          <p:nvPr>
            <p:ph type="sldNum" sz="quarter" idx="12"/>
          </p:nvPr>
        </p:nvSpPr>
        <p:spPr/>
        <p:txBody>
          <a:bodyPr/>
          <a:lstStyle/>
          <a:p>
            <a:fld id="{BB2CE0DE-867F-455F-B20B-96D381B4AB71}" type="slidenum">
              <a:rPr lang="en-US" smtClean="0"/>
              <a:t>77</a:t>
            </a:fld>
            <a:endParaRPr lang="en-US"/>
          </a:p>
        </p:txBody>
      </p:sp>
      <p:pic>
        <p:nvPicPr>
          <p:cNvPr id="7" name="Picture 6">
            <a:extLst>
              <a:ext uri="{FF2B5EF4-FFF2-40B4-BE49-F238E27FC236}">
                <a16:creationId xmlns:a16="http://schemas.microsoft.com/office/drawing/2014/main" id="{E0352902-8F61-BA0A-FE2B-ED81B4C1ECBF}"/>
              </a:ext>
            </a:extLst>
          </p:cNvPr>
          <p:cNvPicPr>
            <a:picLocks noChangeAspect="1"/>
          </p:cNvPicPr>
          <p:nvPr/>
        </p:nvPicPr>
        <p:blipFill>
          <a:blip r:embed="rId2"/>
          <a:stretch>
            <a:fillRect/>
          </a:stretch>
        </p:blipFill>
        <p:spPr>
          <a:xfrm>
            <a:off x="533400" y="780375"/>
            <a:ext cx="6934200" cy="5616498"/>
          </a:xfrm>
          <a:prstGeom prst="rect">
            <a:avLst/>
          </a:prstGeom>
        </p:spPr>
      </p:pic>
    </p:spTree>
    <p:extLst>
      <p:ext uri="{BB962C8B-B14F-4D97-AF65-F5344CB8AC3E}">
        <p14:creationId xmlns:p14="http://schemas.microsoft.com/office/powerpoint/2010/main" val="914318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B8E23-CA0F-E047-BAB9-A16117D7C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4C5EE-EAED-8C69-CBB0-82E178F4F115}"/>
              </a:ext>
            </a:extLst>
          </p:cNvPr>
          <p:cNvSpPr>
            <a:spLocks noGrp="1"/>
          </p:cNvSpPr>
          <p:nvPr>
            <p:ph type="title"/>
          </p:nvPr>
        </p:nvSpPr>
        <p:spPr/>
        <p:txBody>
          <a:bodyPr/>
          <a:lstStyle/>
          <a:p>
            <a:r>
              <a:rPr lang="en-US" dirty="0">
                <a:solidFill>
                  <a:srgbClr val="262626"/>
                </a:solidFill>
                <a:latin typeface="Inter"/>
              </a:rPr>
              <a:t>Perceptron Convergence Theorem: Proof of </a:t>
            </a:r>
            <a:r>
              <a:rPr lang="en-US" dirty="0" err="1">
                <a:solidFill>
                  <a:srgbClr val="262626"/>
                </a:solidFill>
                <a:latin typeface="Inter"/>
              </a:rPr>
              <a:t>COnvergence</a:t>
            </a:r>
            <a:endParaRPr lang="en-IN" dirty="0"/>
          </a:p>
        </p:txBody>
      </p:sp>
      <p:sp>
        <p:nvSpPr>
          <p:cNvPr id="3" name="Content Placeholder 2">
            <a:extLst>
              <a:ext uri="{FF2B5EF4-FFF2-40B4-BE49-F238E27FC236}">
                <a16:creationId xmlns:a16="http://schemas.microsoft.com/office/drawing/2014/main" id="{98C7CC66-E051-EB06-4291-94AEF8C9FEAA}"/>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5DF3B7AB-C1AA-65FF-68E3-9720DA29E0F4}"/>
              </a:ext>
            </a:extLst>
          </p:cNvPr>
          <p:cNvSpPr>
            <a:spLocks noGrp="1"/>
          </p:cNvSpPr>
          <p:nvPr>
            <p:ph type="sldNum" sz="quarter" idx="12"/>
          </p:nvPr>
        </p:nvSpPr>
        <p:spPr/>
        <p:txBody>
          <a:bodyPr/>
          <a:lstStyle/>
          <a:p>
            <a:fld id="{BB2CE0DE-867F-455F-B20B-96D381B4AB71}" type="slidenum">
              <a:rPr lang="en-US" smtClean="0"/>
              <a:t>78</a:t>
            </a:fld>
            <a:endParaRPr lang="en-US"/>
          </a:p>
        </p:txBody>
      </p:sp>
      <p:pic>
        <p:nvPicPr>
          <p:cNvPr id="6" name="Picture 5">
            <a:extLst>
              <a:ext uri="{FF2B5EF4-FFF2-40B4-BE49-F238E27FC236}">
                <a16:creationId xmlns:a16="http://schemas.microsoft.com/office/drawing/2014/main" id="{379DA04A-3C3D-6291-D45E-938B5529EAD5}"/>
              </a:ext>
            </a:extLst>
          </p:cNvPr>
          <p:cNvPicPr>
            <a:picLocks noChangeAspect="1"/>
          </p:cNvPicPr>
          <p:nvPr/>
        </p:nvPicPr>
        <p:blipFill>
          <a:blip r:embed="rId2"/>
          <a:srcRect b="60142"/>
          <a:stretch>
            <a:fillRect/>
          </a:stretch>
        </p:blipFill>
        <p:spPr>
          <a:xfrm>
            <a:off x="685799" y="1086255"/>
            <a:ext cx="10276347" cy="3257145"/>
          </a:xfrm>
          <a:prstGeom prst="rect">
            <a:avLst/>
          </a:prstGeom>
        </p:spPr>
      </p:pic>
    </p:spTree>
    <p:extLst>
      <p:ext uri="{BB962C8B-B14F-4D97-AF65-F5344CB8AC3E}">
        <p14:creationId xmlns:p14="http://schemas.microsoft.com/office/powerpoint/2010/main" val="3222200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7442B-0E3C-95FC-9DE8-FE8BB8D84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4038F-15DC-49A5-DE72-07E7AC48E62F}"/>
              </a:ext>
            </a:extLst>
          </p:cNvPr>
          <p:cNvSpPr>
            <a:spLocks noGrp="1"/>
          </p:cNvSpPr>
          <p:nvPr>
            <p:ph type="title"/>
          </p:nvPr>
        </p:nvSpPr>
        <p:spPr/>
        <p:txBody>
          <a:bodyPr/>
          <a:lstStyle/>
          <a:p>
            <a:r>
              <a:rPr lang="en-US" dirty="0">
                <a:solidFill>
                  <a:srgbClr val="262626"/>
                </a:solidFill>
                <a:latin typeface="Inter"/>
              </a:rPr>
              <a:t>Perceptron Convergence Theorem: Proof of Convergence</a:t>
            </a:r>
            <a:endParaRPr lang="en-IN" dirty="0"/>
          </a:p>
        </p:txBody>
      </p:sp>
      <p:sp>
        <p:nvSpPr>
          <p:cNvPr id="3" name="Content Placeholder 2">
            <a:extLst>
              <a:ext uri="{FF2B5EF4-FFF2-40B4-BE49-F238E27FC236}">
                <a16:creationId xmlns:a16="http://schemas.microsoft.com/office/drawing/2014/main" id="{308B4C97-4EB5-C632-59F0-221B9970A849}"/>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5059D610-B433-0A68-B908-49FB12409794}"/>
              </a:ext>
            </a:extLst>
          </p:cNvPr>
          <p:cNvSpPr>
            <a:spLocks noGrp="1"/>
          </p:cNvSpPr>
          <p:nvPr>
            <p:ph type="sldNum" sz="quarter" idx="12"/>
          </p:nvPr>
        </p:nvSpPr>
        <p:spPr/>
        <p:txBody>
          <a:bodyPr/>
          <a:lstStyle/>
          <a:p>
            <a:fld id="{BB2CE0DE-867F-455F-B20B-96D381B4AB71}" type="slidenum">
              <a:rPr lang="en-US" smtClean="0"/>
              <a:t>79</a:t>
            </a:fld>
            <a:endParaRPr lang="en-US"/>
          </a:p>
        </p:txBody>
      </p:sp>
      <p:pic>
        <p:nvPicPr>
          <p:cNvPr id="6" name="Picture 5">
            <a:extLst>
              <a:ext uri="{FF2B5EF4-FFF2-40B4-BE49-F238E27FC236}">
                <a16:creationId xmlns:a16="http://schemas.microsoft.com/office/drawing/2014/main" id="{1CE756B4-6FF8-9978-AD95-477E2A27FDCE}"/>
              </a:ext>
            </a:extLst>
          </p:cNvPr>
          <p:cNvPicPr>
            <a:picLocks noChangeAspect="1"/>
          </p:cNvPicPr>
          <p:nvPr/>
        </p:nvPicPr>
        <p:blipFill>
          <a:blip r:embed="rId2"/>
          <a:stretch>
            <a:fillRect/>
          </a:stretch>
        </p:blipFill>
        <p:spPr>
          <a:xfrm>
            <a:off x="609600" y="933855"/>
            <a:ext cx="7391400" cy="5877745"/>
          </a:xfrm>
          <a:prstGeom prst="rect">
            <a:avLst/>
          </a:prstGeom>
        </p:spPr>
      </p:pic>
      <p:pic>
        <p:nvPicPr>
          <p:cNvPr id="7" name="Picture 6">
            <a:extLst>
              <a:ext uri="{FF2B5EF4-FFF2-40B4-BE49-F238E27FC236}">
                <a16:creationId xmlns:a16="http://schemas.microsoft.com/office/drawing/2014/main" id="{F5677BFA-B289-C0D9-E861-49B98A3A5A1B}"/>
              </a:ext>
            </a:extLst>
          </p:cNvPr>
          <p:cNvPicPr>
            <a:picLocks noChangeAspect="1"/>
          </p:cNvPicPr>
          <p:nvPr/>
        </p:nvPicPr>
        <p:blipFill>
          <a:blip r:embed="rId3"/>
          <a:stretch>
            <a:fillRect/>
          </a:stretch>
        </p:blipFill>
        <p:spPr>
          <a:xfrm>
            <a:off x="8154907" y="3048000"/>
            <a:ext cx="2590800" cy="1489710"/>
          </a:xfrm>
          <a:prstGeom prst="rect">
            <a:avLst/>
          </a:prstGeom>
        </p:spPr>
      </p:pic>
    </p:spTree>
    <p:extLst>
      <p:ext uri="{BB962C8B-B14F-4D97-AF65-F5344CB8AC3E}">
        <p14:creationId xmlns:p14="http://schemas.microsoft.com/office/powerpoint/2010/main" val="3461026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22DE3-091D-39CB-EA2A-4AFC14A1748E}"/>
              </a:ext>
            </a:extLst>
          </p:cNvPr>
          <p:cNvSpPr>
            <a:spLocks noGrp="1"/>
          </p:cNvSpPr>
          <p:nvPr>
            <p:ph type="title"/>
          </p:nvPr>
        </p:nvSpPr>
        <p:spPr/>
        <p:txBody>
          <a:bodyPr/>
          <a:lstStyle/>
          <a:p>
            <a:r>
              <a:rPr lang="en-IN" dirty="0"/>
              <a:t>Models of Neuron</a:t>
            </a:r>
          </a:p>
        </p:txBody>
      </p:sp>
      <p:sp>
        <p:nvSpPr>
          <p:cNvPr id="6" name="Slide Number Placeholder 5">
            <a:extLst>
              <a:ext uri="{FF2B5EF4-FFF2-40B4-BE49-F238E27FC236}">
                <a16:creationId xmlns:a16="http://schemas.microsoft.com/office/drawing/2014/main" id="{E35E702D-F8D7-E068-94C5-2BCF65DD0F44}"/>
              </a:ext>
            </a:extLst>
          </p:cNvPr>
          <p:cNvSpPr>
            <a:spLocks noGrp="1"/>
          </p:cNvSpPr>
          <p:nvPr>
            <p:ph type="sldNum" sz="quarter" idx="12"/>
          </p:nvPr>
        </p:nvSpPr>
        <p:spPr/>
        <p:txBody>
          <a:bodyPr/>
          <a:lstStyle/>
          <a:p>
            <a:fld id="{BB2CE0DE-867F-455F-B20B-96D381B4AB71}" type="slidenum">
              <a:rPr lang="en-US" smtClean="0"/>
              <a:t>8</a:t>
            </a:fld>
            <a:endParaRPr lang="en-US"/>
          </a:p>
        </p:txBody>
      </p:sp>
      <p:pic>
        <p:nvPicPr>
          <p:cNvPr id="7" name="Picture 6">
            <a:extLst>
              <a:ext uri="{FF2B5EF4-FFF2-40B4-BE49-F238E27FC236}">
                <a16:creationId xmlns:a16="http://schemas.microsoft.com/office/drawing/2014/main" id="{ED31569C-A486-4C99-E9B8-69B5D5BA2258}"/>
              </a:ext>
            </a:extLst>
          </p:cNvPr>
          <p:cNvPicPr>
            <a:picLocks noChangeAspect="1"/>
          </p:cNvPicPr>
          <p:nvPr/>
        </p:nvPicPr>
        <p:blipFill>
          <a:blip r:embed="rId2"/>
          <a:stretch>
            <a:fillRect/>
          </a:stretch>
        </p:blipFill>
        <p:spPr>
          <a:xfrm>
            <a:off x="971403" y="1190410"/>
            <a:ext cx="4878580" cy="2778481"/>
          </a:xfrm>
          <a:prstGeom prst="rect">
            <a:avLst/>
          </a:prstGeom>
        </p:spPr>
      </p:pic>
      <p:pic>
        <p:nvPicPr>
          <p:cNvPr id="9" name="Picture 8">
            <a:extLst>
              <a:ext uri="{FF2B5EF4-FFF2-40B4-BE49-F238E27FC236}">
                <a16:creationId xmlns:a16="http://schemas.microsoft.com/office/drawing/2014/main" id="{1835E9CD-4B05-A95F-02C1-0AEB87859FB0}"/>
              </a:ext>
            </a:extLst>
          </p:cNvPr>
          <p:cNvPicPr>
            <a:picLocks noChangeAspect="1"/>
          </p:cNvPicPr>
          <p:nvPr/>
        </p:nvPicPr>
        <p:blipFill>
          <a:blip r:embed="rId3"/>
          <a:stretch>
            <a:fillRect/>
          </a:stretch>
        </p:blipFill>
        <p:spPr>
          <a:xfrm>
            <a:off x="1066800" y="4172435"/>
            <a:ext cx="3848637" cy="409632"/>
          </a:xfrm>
          <a:prstGeom prst="rect">
            <a:avLst/>
          </a:prstGeom>
        </p:spPr>
      </p:pic>
      <p:pic>
        <p:nvPicPr>
          <p:cNvPr id="13" name="Picture 12">
            <a:extLst>
              <a:ext uri="{FF2B5EF4-FFF2-40B4-BE49-F238E27FC236}">
                <a16:creationId xmlns:a16="http://schemas.microsoft.com/office/drawing/2014/main" id="{B9326147-A0D6-97D2-FFE0-B9C7AF87DAF8}"/>
              </a:ext>
            </a:extLst>
          </p:cNvPr>
          <p:cNvPicPr>
            <a:picLocks noChangeAspect="1"/>
          </p:cNvPicPr>
          <p:nvPr/>
        </p:nvPicPr>
        <p:blipFill>
          <a:blip r:embed="rId4"/>
          <a:stretch>
            <a:fillRect/>
          </a:stretch>
        </p:blipFill>
        <p:spPr>
          <a:xfrm>
            <a:off x="5693337" y="4377250"/>
            <a:ext cx="5448802" cy="1718749"/>
          </a:xfrm>
          <a:prstGeom prst="rect">
            <a:avLst/>
          </a:prstGeom>
        </p:spPr>
      </p:pic>
      <p:sp>
        <p:nvSpPr>
          <p:cNvPr id="14" name="TextBox 13">
            <a:extLst>
              <a:ext uri="{FF2B5EF4-FFF2-40B4-BE49-F238E27FC236}">
                <a16:creationId xmlns:a16="http://schemas.microsoft.com/office/drawing/2014/main" id="{78DD2A68-03B2-24AD-5CE7-739ECC86DE1C}"/>
              </a:ext>
            </a:extLst>
          </p:cNvPr>
          <p:cNvSpPr txBox="1"/>
          <p:nvPr/>
        </p:nvSpPr>
        <p:spPr>
          <a:xfrm>
            <a:off x="971403" y="4734468"/>
            <a:ext cx="4721934" cy="923330"/>
          </a:xfrm>
          <a:prstGeom prst="rect">
            <a:avLst/>
          </a:prstGeom>
          <a:noFill/>
        </p:spPr>
        <p:txBody>
          <a:bodyPr wrap="none" rtlCol="0">
            <a:spAutoFit/>
          </a:bodyPr>
          <a:lstStyle/>
          <a:p>
            <a:r>
              <a:rPr lang="en-IN" dirty="0"/>
              <a:t>This Model of Neuron forms the basis </a:t>
            </a:r>
          </a:p>
          <a:p>
            <a:r>
              <a:rPr lang="en-IN" dirty="0"/>
              <a:t>for designing Artificial Neural Networks</a:t>
            </a:r>
          </a:p>
          <a:p>
            <a:endParaRPr lang="en-IN" dirty="0"/>
          </a:p>
        </p:txBody>
      </p:sp>
    </p:spTree>
    <p:extLst>
      <p:ext uri="{BB962C8B-B14F-4D97-AF65-F5344CB8AC3E}">
        <p14:creationId xmlns:p14="http://schemas.microsoft.com/office/powerpoint/2010/main" val="12474619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2F60A-494E-2C88-4D0C-1A7BBEC06F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565A7-2BFE-CEA2-0C73-7D607C4C90C4}"/>
              </a:ext>
            </a:extLst>
          </p:cNvPr>
          <p:cNvSpPr>
            <a:spLocks noGrp="1"/>
          </p:cNvSpPr>
          <p:nvPr>
            <p:ph type="title"/>
          </p:nvPr>
        </p:nvSpPr>
        <p:spPr/>
        <p:txBody>
          <a:bodyPr/>
          <a:lstStyle/>
          <a:p>
            <a:r>
              <a:rPr lang="en-US" dirty="0">
                <a:solidFill>
                  <a:srgbClr val="262626"/>
                </a:solidFill>
                <a:latin typeface="Inter"/>
              </a:rPr>
              <a:t>Perceptron Convergence Theorem: Proof of Convergence</a:t>
            </a:r>
            <a:endParaRPr lang="en-IN" dirty="0"/>
          </a:p>
        </p:txBody>
      </p:sp>
      <p:sp>
        <p:nvSpPr>
          <p:cNvPr id="3" name="Content Placeholder 2">
            <a:extLst>
              <a:ext uri="{FF2B5EF4-FFF2-40B4-BE49-F238E27FC236}">
                <a16:creationId xmlns:a16="http://schemas.microsoft.com/office/drawing/2014/main" id="{4399B53B-00A7-FEF4-A42D-0A45C242D571}"/>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AECD35B-053C-5DE4-C444-7063EACC01E6}"/>
              </a:ext>
            </a:extLst>
          </p:cNvPr>
          <p:cNvSpPr>
            <a:spLocks noGrp="1"/>
          </p:cNvSpPr>
          <p:nvPr>
            <p:ph type="sldNum" sz="quarter" idx="12"/>
          </p:nvPr>
        </p:nvSpPr>
        <p:spPr/>
        <p:txBody>
          <a:bodyPr/>
          <a:lstStyle/>
          <a:p>
            <a:fld id="{BB2CE0DE-867F-455F-B20B-96D381B4AB71}" type="slidenum">
              <a:rPr lang="en-US" smtClean="0"/>
              <a:t>80</a:t>
            </a:fld>
            <a:endParaRPr lang="en-US"/>
          </a:p>
        </p:txBody>
      </p:sp>
      <p:pic>
        <p:nvPicPr>
          <p:cNvPr id="6" name="Picture 5">
            <a:extLst>
              <a:ext uri="{FF2B5EF4-FFF2-40B4-BE49-F238E27FC236}">
                <a16:creationId xmlns:a16="http://schemas.microsoft.com/office/drawing/2014/main" id="{8AF12EDD-C9B6-C062-ED24-E01A911C6CFA}"/>
              </a:ext>
            </a:extLst>
          </p:cNvPr>
          <p:cNvPicPr>
            <a:picLocks noChangeAspect="1"/>
          </p:cNvPicPr>
          <p:nvPr/>
        </p:nvPicPr>
        <p:blipFill>
          <a:blip r:embed="rId3"/>
          <a:stretch>
            <a:fillRect/>
          </a:stretch>
        </p:blipFill>
        <p:spPr>
          <a:xfrm>
            <a:off x="737050" y="914400"/>
            <a:ext cx="5801535" cy="5877745"/>
          </a:xfrm>
          <a:prstGeom prst="rect">
            <a:avLst/>
          </a:prstGeom>
        </p:spPr>
      </p:pic>
    </p:spTree>
    <p:extLst>
      <p:ext uri="{BB962C8B-B14F-4D97-AF65-F5344CB8AC3E}">
        <p14:creationId xmlns:p14="http://schemas.microsoft.com/office/powerpoint/2010/main" val="3642283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F8176-A976-2E53-723F-80C03A71F8E0}"/>
              </a:ext>
            </a:extLst>
          </p:cNvPr>
          <p:cNvSpPr>
            <a:spLocks noGrp="1"/>
          </p:cNvSpPr>
          <p:nvPr>
            <p:ph type="title"/>
          </p:nvPr>
        </p:nvSpPr>
        <p:spPr/>
        <p:txBody>
          <a:bodyPr/>
          <a:lstStyle/>
          <a:p>
            <a:r>
              <a:rPr lang="en-US" dirty="0">
                <a:solidFill>
                  <a:srgbClr val="262626"/>
                </a:solidFill>
                <a:latin typeface="Inter"/>
              </a:rPr>
              <a:t>Perceptron Convergence Theorem: </a:t>
            </a:r>
            <a:br>
              <a:rPr lang="en-US" dirty="0">
                <a:solidFill>
                  <a:srgbClr val="262626"/>
                </a:solidFill>
                <a:latin typeface="Inter"/>
              </a:rPr>
            </a:br>
            <a:r>
              <a:rPr lang="en-US" dirty="0">
                <a:solidFill>
                  <a:srgbClr val="262626"/>
                </a:solidFill>
                <a:latin typeface="Inter"/>
              </a:rPr>
              <a:t>Proof of Convergence</a:t>
            </a:r>
            <a:endParaRPr lang="en-IN" dirty="0"/>
          </a:p>
        </p:txBody>
      </p:sp>
      <p:sp>
        <p:nvSpPr>
          <p:cNvPr id="3" name="Content Placeholder 2">
            <a:extLst>
              <a:ext uri="{FF2B5EF4-FFF2-40B4-BE49-F238E27FC236}">
                <a16:creationId xmlns:a16="http://schemas.microsoft.com/office/drawing/2014/main" id="{B70EC32B-44C9-F720-7F40-82AC46859C7D}"/>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5E4161DB-237C-1A95-6C16-08FCC31D53A2}"/>
              </a:ext>
            </a:extLst>
          </p:cNvPr>
          <p:cNvSpPr>
            <a:spLocks noGrp="1"/>
          </p:cNvSpPr>
          <p:nvPr>
            <p:ph type="sldNum" sz="quarter" idx="12"/>
          </p:nvPr>
        </p:nvSpPr>
        <p:spPr/>
        <p:txBody>
          <a:bodyPr/>
          <a:lstStyle/>
          <a:p>
            <a:fld id="{BB2CE0DE-867F-455F-B20B-96D381B4AB71}" type="slidenum">
              <a:rPr lang="en-US" smtClean="0"/>
              <a:t>81</a:t>
            </a:fld>
            <a:endParaRPr lang="en-US"/>
          </a:p>
        </p:txBody>
      </p:sp>
      <p:pic>
        <p:nvPicPr>
          <p:cNvPr id="6" name="Picture 5">
            <a:extLst>
              <a:ext uri="{FF2B5EF4-FFF2-40B4-BE49-F238E27FC236}">
                <a16:creationId xmlns:a16="http://schemas.microsoft.com/office/drawing/2014/main" id="{8E711CC9-0AFA-0AF9-7C67-80A70A9F0E09}"/>
              </a:ext>
            </a:extLst>
          </p:cNvPr>
          <p:cNvPicPr>
            <a:picLocks noChangeAspect="1"/>
          </p:cNvPicPr>
          <p:nvPr/>
        </p:nvPicPr>
        <p:blipFill>
          <a:blip r:embed="rId2"/>
          <a:srcRect b="56307"/>
          <a:stretch>
            <a:fillRect/>
          </a:stretch>
        </p:blipFill>
        <p:spPr>
          <a:xfrm>
            <a:off x="295804" y="1295400"/>
            <a:ext cx="7476596" cy="3268662"/>
          </a:xfrm>
          <a:prstGeom prst="rect">
            <a:avLst/>
          </a:prstGeom>
        </p:spPr>
      </p:pic>
      <p:pic>
        <p:nvPicPr>
          <p:cNvPr id="8" name="Picture 7">
            <a:extLst>
              <a:ext uri="{FF2B5EF4-FFF2-40B4-BE49-F238E27FC236}">
                <a16:creationId xmlns:a16="http://schemas.microsoft.com/office/drawing/2014/main" id="{7CD3C375-576B-65D5-9019-AA979853F436}"/>
              </a:ext>
            </a:extLst>
          </p:cNvPr>
          <p:cNvPicPr>
            <a:picLocks noChangeAspect="1"/>
          </p:cNvPicPr>
          <p:nvPr/>
        </p:nvPicPr>
        <p:blipFill>
          <a:blip r:embed="rId3"/>
          <a:stretch>
            <a:fillRect/>
          </a:stretch>
        </p:blipFill>
        <p:spPr>
          <a:xfrm>
            <a:off x="7382405" y="111500"/>
            <a:ext cx="4724400" cy="996199"/>
          </a:xfrm>
          <a:prstGeom prst="rect">
            <a:avLst/>
          </a:prstGeom>
        </p:spPr>
      </p:pic>
      <p:pic>
        <p:nvPicPr>
          <p:cNvPr id="7" name="Picture 6">
            <a:extLst>
              <a:ext uri="{FF2B5EF4-FFF2-40B4-BE49-F238E27FC236}">
                <a16:creationId xmlns:a16="http://schemas.microsoft.com/office/drawing/2014/main" id="{16D98C9A-6B6D-8FF1-E05D-2C333F690A76}"/>
              </a:ext>
            </a:extLst>
          </p:cNvPr>
          <p:cNvPicPr>
            <a:picLocks noChangeAspect="1"/>
          </p:cNvPicPr>
          <p:nvPr/>
        </p:nvPicPr>
        <p:blipFill>
          <a:blip r:embed="rId4"/>
          <a:stretch>
            <a:fillRect/>
          </a:stretch>
        </p:blipFill>
        <p:spPr>
          <a:xfrm>
            <a:off x="8305800" y="2286000"/>
            <a:ext cx="3801005" cy="971686"/>
          </a:xfrm>
          <a:prstGeom prst="rect">
            <a:avLst/>
          </a:prstGeom>
        </p:spPr>
      </p:pic>
    </p:spTree>
    <p:extLst>
      <p:ext uri="{BB962C8B-B14F-4D97-AF65-F5344CB8AC3E}">
        <p14:creationId xmlns:p14="http://schemas.microsoft.com/office/powerpoint/2010/main" val="2667573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A387A-1A31-827B-DB70-E3F68557C3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5856E-E949-90CC-2D84-82F976181AFC}"/>
              </a:ext>
            </a:extLst>
          </p:cNvPr>
          <p:cNvSpPr>
            <a:spLocks noGrp="1"/>
          </p:cNvSpPr>
          <p:nvPr>
            <p:ph type="title"/>
          </p:nvPr>
        </p:nvSpPr>
        <p:spPr/>
        <p:txBody>
          <a:bodyPr/>
          <a:lstStyle/>
          <a:p>
            <a:r>
              <a:rPr lang="en-US" dirty="0">
                <a:solidFill>
                  <a:srgbClr val="262626"/>
                </a:solidFill>
                <a:latin typeface="Inter"/>
              </a:rPr>
              <a:t>Perceptron Convergence Theorem: </a:t>
            </a:r>
            <a:br>
              <a:rPr lang="en-US" dirty="0">
                <a:solidFill>
                  <a:srgbClr val="262626"/>
                </a:solidFill>
                <a:latin typeface="Inter"/>
              </a:rPr>
            </a:br>
            <a:r>
              <a:rPr lang="en-US" dirty="0">
                <a:solidFill>
                  <a:srgbClr val="262626"/>
                </a:solidFill>
                <a:latin typeface="Inter"/>
              </a:rPr>
              <a:t>Proof of Convergence</a:t>
            </a:r>
            <a:endParaRPr lang="en-IN" dirty="0"/>
          </a:p>
        </p:txBody>
      </p:sp>
      <p:sp>
        <p:nvSpPr>
          <p:cNvPr id="3" name="Content Placeholder 2">
            <a:extLst>
              <a:ext uri="{FF2B5EF4-FFF2-40B4-BE49-F238E27FC236}">
                <a16:creationId xmlns:a16="http://schemas.microsoft.com/office/drawing/2014/main" id="{70C34D5E-5153-F731-3B85-7A643569BE64}"/>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E0036503-F1D4-63CC-23C5-F6781277D2DA}"/>
              </a:ext>
            </a:extLst>
          </p:cNvPr>
          <p:cNvSpPr>
            <a:spLocks noGrp="1"/>
          </p:cNvSpPr>
          <p:nvPr>
            <p:ph type="sldNum" sz="quarter" idx="12"/>
          </p:nvPr>
        </p:nvSpPr>
        <p:spPr/>
        <p:txBody>
          <a:bodyPr/>
          <a:lstStyle/>
          <a:p>
            <a:fld id="{BB2CE0DE-867F-455F-B20B-96D381B4AB71}" type="slidenum">
              <a:rPr lang="en-US" smtClean="0"/>
              <a:t>82</a:t>
            </a:fld>
            <a:endParaRPr lang="en-US"/>
          </a:p>
        </p:txBody>
      </p:sp>
      <p:pic>
        <p:nvPicPr>
          <p:cNvPr id="6" name="Picture 5">
            <a:extLst>
              <a:ext uri="{FF2B5EF4-FFF2-40B4-BE49-F238E27FC236}">
                <a16:creationId xmlns:a16="http://schemas.microsoft.com/office/drawing/2014/main" id="{CE0178B2-DC31-1C7E-A8AB-D7D626332373}"/>
              </a:ext>
            </a:extLst>
          </p:cNvPr>
          <p:cNvPicPr>
            <a:picLocks noChangeAspect="1"/>
          </p:cNvPicPr>
          <p:nvPr/>
        </p:nvPicPr>
        <p:blipFill>
          <a:blip r:embed="rId2"/>
          <a:stretch>
            <a:fillRect/>
          </a:stretch>
        </p:blipFill>
        <p:spPr>
          <a:xfrm>
            <a:off x="470903" y="998538"/>
            <a:ext cx="6940549" cy="5562600"/>
          </a:xfrm>
          <a:prstGeom prst="rect">
            <a:avLst/>
          </a:prstGeom>
        </p:spPr>
      </p:pic>
      <p:pic>
        <p:nvPicPr>
          <p:cNvPr id="8" name="Picture 7">
            <a:extLst>
              <a:ext uri="{FF2B5EF4-FFF2-40B4-BE49-F238E27FC236}">
                <a16:creationId xmlns:a16="http://schemas.microsoft.com/office/drawing/2014/main" id="{31683DB4-C4DA-CB50-72FA-AE32127A42F1}"/>
              </a:ext>
            </a:extLst>
          </p:cNvPr>
          <p:cNvPicPr>
            <a:picLocks noChangeAspect="1"/>
          </p:cNvPicPr>
          <p:nvPr/>
        </p:nvPicPr>
        <p:blipFill>
          <a:blip r:embed="rId3"/>
          <a:stretch>
            <a:fillRect/>
          </a:stretch>
        </p:blipFill>
        <p:spPr>
          <a:xfrm>
            <a:off x="7447547" y="146800"/>
            <a:ext cx="4724400" cy="996199"/>
          </a:xfrm>
          <a:prstGeom prst="rect">
            <a:avLst/>
          </a:prstGeom>
        </p:spPr>
      </p:pic>
      <p:pic>
        <p:nvPicPr>
          <p:cNvPr id="7" name="Picture 6">
            <a:extLst>
              <a:ext uri="{FF2B5EF4-FFF2-40B4-BE49-F238E27FC236}">
                <a16:creationId xmlns:a16="http://schemas.microsoft.com/office/drawing/2014/main" id="{85CCAF11-E437-18F0-10C2-9BB1594BC6FF}"/>
              </a:ext>
            </a:extLst>
          </p:cNvPr>
          <p:cNvPicPr>
            <a:picLocks noChangeAspect="1"/>
          </p:cNvPicPr>
          <p:nvPr/>
        </p:nvPicPr>
        <p:blipFill>
          <a:blip r:embed="rId4"/>
          <a:stretch>
            <a:fillRect/>
          </a:stretch>
        </p:blipFill>
        <p:spPr>
          <a:xfrm>
            <a:off x="8305800" y="2286000"/>
            <a:ext cx="3801005" cy="971686"/>
          </a:xfrm>
          <a:prstGeom prst="rect">
            <a:avLst/>
          </a:prstGeom>
        </p:spPr>
      </p:pic>
      <p:pic>
        <p:nvPicPr>
          <p:cNvPr id="5" name="Picture 4">
            <a:extLst>
              <a:ext uri="{FF2B5EF4-FFF2-40B4-BE49-F238E27FC236}">
                <a16:creationId xmlns:a16="http://schemas.microsoft.com/office/drawing/2014/main" id="{F0C49A36-DABB-33A1-F449-F4472385B101}"/>
              </a:ext>
            </a:extLst>
          </p:cNvPr>
          <p:cNvPicPr>
            <a:picLocks noChangeAspect="1"/>
          </p:cNvPicPr>
          <p:nvPr/>
        </p:nvPicPr>
        <p:blipFill>
          <a:blip r:embed="rId5"/>
          <a:stretch>
            <a:fillRect/>
          </a:stretch>
        </p:blipFill>
        <p:spPr>
          <a:xfrm>
            <a:off x="8625646" y="4400687"/>
            <a:ext cx="3161312" cy="1018497"/>
          </a:xfrm>
          <a:prstGeom prst="rect">
            <a:avLst/>
          </a:prstGeom>
        </p:spPr>
      </p:pic>
      <p:sp>
        <p:nvSpPr>
          <p:cNvPr id="9" name="TextBox 8">
            <a:extLst>
              <a:ext uri="{FF2B5EF4-FFF2-40B4-BE49-F238E27FC236}">
                <a16:creationId xmlns:a16="http://schemas.microsoft.com/office/drawing/2014/main" id="{EBA417E9-41C4-FFFE-F15B-BAD5A0C59810}"/>
              </a:ext>
            </a:extLst>
          </p:cNvPr>
          <p:cNvSpPr txBox="1"/>
          <p:nvPr/>
        </p:nvSpPr>
        <p:spPr>
          <a:xfrm>
            <a:off x="4343400" y="3595172"/>
            <a:ext cx="288862" cy="276999"/>
          </a:xfrm>
          <a:prstGeom prst="rect">
            <a:avLst/>
          </a:prstGeom>
          <a:noFill/>
        </p:spPr>
        <p:txBody>
          <a:bodyPr wrap="none" rtlCol="0">
            <a:spAutoFit/>
          </a:bodyPr>
          <a:lstStyle/>
          <a:p>
            <a:r>
              <a:rPr lang="en-US" sz="1200" b="1" dirty="0"/>
              <a:t>T</a:t>
            </a:r>
            <a:endParaRPr lang="en-IN" sz="1200" b="1" dirty="0"/>
          </a:p>
        </p:txBody>
      </p:sp>
    </p:spTree>
    <p:extLst>
      <p:ext uri="{BB962C8B-B14F-4D97-AF65-F5344CB8AC3E}">
        <p14:creationId xmlns:p14="http://schemas.microsoft.com/office/powerpoint/2010/main" val="1149975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5B07B-C94A-5812-F4E2-BC83668F2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9D2AE1-485B-AE20-A240-81210AB6281C}"/>
              </a:ext>
            </a:extLst>
          </p:cNvPr>
          <p:cNvSpPr>
            <a:spLocks noGrp="1"/>
          </p:cNvSpPr>
          <p:nvPr>
            <p:ph type="title"/>
          </p:nvPr>
        </p:nvSpPr>
        <p:spPr/>
        <p:txBody>
          <a:bodyPr/>
          <a:lstStyle/>
          <a:p>
            <a:r>
              <a:rPr lang="en-US" dirty="0">
                <a:solidFill>
                  <a:srgbClr val="262626"/>
                </a:solidFill>
                <a:latin typeface="Inter"/>
              </a:rPr>
              <a:t>Perceptron Convergence Theorem: Proof of Convergence</a:t>
            </a:r>
            <a:endParaRPr lang="en-IN" dirty="0"/>
          </a:p>
        </p:txBody>
      </p:sp>
      <p:sp>
        <p:nvSpPr>
          <p:cNvPr id="3" name="Content Placeholder 2">
            <a:extLst>
              <a:ext uri="{FF2B5EF4-FFF2-40B4-BE49-F238E27FC236}">
                <a16:creationId xmlns:a16="http://schemas.microsoft.com/office/drawing/2014/main" id="{5BBC699A-1ACE-427E-5DB8-1D54975140B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7826B881-D742-8D1B-5B47-DAED33D6E6EC}"/>
              </a:ext>
            </a:extLst>
          </p:cNvPr>
          <p:cNvSpPr>
            <a:spLocks noGrp="1"/>
          </p:cNvSpPr>
          <p:nvPr>
            <p:ph type="sldNum" sz="quarter" idx="12"/>
          </p:nvPr>
        </p:nvSpPr>
        <p:spPr/>
        <p:txBody>
          <a:bodyPr/>
          <a:lstStyle/>
          <a:p>
            <a:fld id="{BB2CE0DE-867F-455F-B20B-96D381B4AB71}" type="slidenum">
              <a:rPr lang="en-US" smtClean="0"/>
              <a:t>83</a:t>
            </a:fld>
            <a:endParaRPr lang="en-US"/>
          </a:p>
        </p:txBody>
      </p:sp>
      <p:pic>
        <p:nvPicPr>
          <p:cNvPr id="8" name="Picture 7">
            <a:extLst>
              <a:ext uri="{FF2B5EF4-FFF2-40B4-BE49-F238E27FC236}">
                <a16:creationId xmlns:a16="http://schemas.microsoft.com/office/drawing/2014/main" id="{E2830DC2-67C0-02F5-68D9-CB7B0425DF6C}"/>
              </a:ext>
            </a:extLst>
          </p:cNvPr>
          <p:cNvPicPr>
            <a:picLocks noChangeAspect="1"/>
          </p:cNvPicPr>
          <p:nvPr/>
        </p:nvPicPr>
        <p:blipFill>
          <a:blip r:embed="rId2"/>
          <a:stretch>
            <a:fillRect/>
          </a:stretch>
        </p:blipFill>
        <p:spPr>
          <a:xfrm>
            <a:off x="7010400" y="1160122"/>
            <a:ext cx="4221590" cy="963771"/>
          </a:xfrm>
          <a:prstGeom prst="rect">
            <a:avLst/>
          </a:prstGeom>
        </p:spPr>
      </p:pic>
      <p:pic>
        <p:nvPicPr>
          <p:cNvPr id="9" name="Picture 8">
            <a:extLst>
              <a:ext uri="{FF2B5EF4-FFF2-40B4-BE49-F238E27FC236}">
                <a16:creationId xmlns:a16="http://schemas.microsoft.com/office/drawing/2014/main" id="{A76FDE52-7346-BF9D-2538-A077DAB1C38A}"/>
              </a:ext>
            </a:extLst>
          </p:cNvPr>
          <p:cNvPicPr>
            <a:picLocks noChangeAspect="1"/>
          </p:cNvPicPr>
          <p:nvPr/>
        </p:nvPicPr>
        <p:blipFill>
          <a:blip r:embed="rId3"/>
          <a:stretch>
            <a:fillRect/>
          </a:stretch>
        </p:blipFill>
        <p:spPr>
          <a:xfrm>
            <a:off x="152400" y="1074820"/>
            <a:ext cx="5200054" cy="5325981"/>
          </a:xfrm>
          <a:prstGeom prst="rect">
            <a:avLst/>
          </a:prstGeom>
        </p:spPr>
      </p:pic>
      <p:pic>
        <p:nvPicPr>
          <p:cNvPr id="11" name="Picture 10">
            <a:extLst>
              <a:ext uri="{FF2B5EF4-FFF2-40B4-BE49-F238E27FC236}">
                <a16:creationId xmlns:a16="http://schemas.microsoft.com/office/drawing/2014/main" id="{5DA6EB4F-D54B-1E8F-DB48-CE4F2928510E}"/>
              </a:ext>
            </a:extLst>
          </p:cNvPr>
          <p:cNvPicPr>
            <a:picLocks noChangeAspect="1"/>
          </p:cNvPicPr>
          <p:nvPr/>
        </p:nvPicPr>
        <p:blipFill>
          <a:blip r:embed="rId4"/>
          <a:stretch>
            <a:fillRect/>
          </a:stretch>
        </p:blipFill>
        <p:spPr>
          <a:xfrm>
            <a:off x="5484358" y="2428692"/>
            <a:ext cx="6506483" cy="3210107"/>
          </a:xfrm>
          <a:prstGeom prst="rect">
            <a:avLst/>
          </a:prstGeom>
        </p:spPr>
      </p:pic>
    </p:spTree>
    <p:extLst>
      <p:ext uri="{BB962C8B-B14F-4D97-AF65-F5344CB8AC3E}">
        <p14:creationId xmlns:p14="http://schemas.microsoft.com/office/powerpoint/2010/main" val="1759047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578C9-594B-3AA8-D9FE-61575C894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105B1-7959-D901-CA46-FCB0C7C0DC8F}"/>
              </a:ext>
            </a:extLst>
          </p:cNvPr>
          <p:cNvSpPr>
            <a:spLocks noGrp="1"/>
          </p:cNvSpPr>
          <p:nvPr>
            <p:ph type="title"/>
          </p:nvPr>
        </p:nvSpPr>
        <p:spPr/>
        <p:txBody>
          <a:bodyPr/>
          <a:lstStyle/>
          <a:p>
            <a:r>
              <a:rPr lang="en-US" dirty="0">
                <a:solidFill>
                  <a:srgbClr val="262626"/>
                </a:solidFill>
                <a:latin typeface="Inter"/>
              </a:rPr>
              <a:t>Perceptron Convergence Theorem: Proof of Convergence</a:t>
            </a:r>
            <a:endParaRPr lang="en-IN" dirty="0"/>
          </a:p>
        </p:txBody>
      </p:sp>
      <p:sp>
        <p:nvSpPr>
          <p:cNvPr id="3" name="Content Placeholder 2">
            <a:extLst>
              <a:ext uri="{FF2B5EF4-FFF2-40B4-BE49-F238E27FC236}">
                <a16:creationId xmlns:a16="http://schemas.microsoft.com/office/drawing/2014/main" id="{E251C005-EDCE-C334-0D91-A0DFE5BCA82F}"/>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50935DD-0B2F-7967-5247-4600FA72A147}"/>
              </a:ext>
            </a:extLst>
          </p:cNvPr>
          <p:cNvSpPr>
            <a:spLocks noGrp="1"/>
          </p:cNvSpPr>
          <p:nvPr>
            <p:ph type="sldNum" sz="quarter" idx="12"/>
          </p:nvPr>
        </p:nvSpPr>
        <p:spPr/>
        <p:txBody>
          <a:bodyPr/>
          <a:lstStyle/>
          <a:p>
            <a:fld id="{BB2CE0DE-867F-455F-B20B-96D381B4AB71}" type="slidenum">
              <a:rPr lang="en-US" smtClean="0"/>
              <a:t>84</a:t>
            </a:fld>
            <a:endParaRPr lang="en-US"/>
          </a:p>
        </p:txBody>
      </p:sp>
      <p:pic>
        <p:nvPicPr>
          <p:cNvPr id="6" name="Picture 5">
            <a:extLst>
              <a:ext uri="{FF2B5EF4-FFF2-40B4-BE49-F238E27FC236}">
                <a16:creationId xmlns:a16="http://schemas.microsoft.com/office/drawing/2014/main" id="{63429753-A856-7948-30BF-EB4A0008D704}"/>
              </a:ext>
            </a:extLst>
          </p:cNvPr>
          <p:cNvPicPr>
            <a:picLocks noChangeAspect="1"/>
          </p:cNvPicPr>
          <p:nvPr/>
        </p:nvPicPr>
        <p:blipFill>
          <a:blip r:embed="rId2"/>
          <a:stretch>
            <a:fillRect/>
          </a:stretch>
        </p:blipFill>
        <p:spPr>
          <a:xfrm>
            <a:off x="767018" y="3200400"/>
            <a:ext cx="7919782" cy="3060624"/>
          </a:xfrm>
          <a:prstGeom prst="rect">
            <a:avLst/>
          </a:prstGeom>
        </p:spPr>
      </p:pic>
      <p:pic>
        <p:nvPicPr>
          <p:cNvPr id="8" name="Picture 7">
            <a:extLst>
              <a:ext uri="{FF2B5EF4-FFF2-40B4-BE49-F238E27FC236}">
                <a16:creationId xmlns:a16="http://schemas.microsoft.com/office/drawing/2014/main" id="{BB9ACF81-BDF9-FE13-E1CB-EFF6E2C7C504}"/>
              </a:ext>
            </a:extLst>
          </p:cNvPr>
          <p:cNvPicPr>
            <a:picLocks noChangeAspect="1"/>
          </p:cNvPicPr>
          <p:nvPr/>
        </p:nvPicPr>
        <p:blipFill>
          <a:blip r:embed="rId3"/>
          <a:stretch>
            <a:fillRect/>
          </a:stretch>
        </p:blipFill>
        <p:spPr>
          <a:xfrm>
            <a:off x="726585" y="1143000"/>
            <a:ext cx="7960215" cy="1533604"/>
          </a:xfrm>
          <a:prstGeom prst="rect">
            <a:avLst/>
          </a:prstGeom>
        </p:spPr>
      </p:pic>
      <p:pic>
        <p:nvPicPr>
          <p:cNvPr id="9" name="Picture 8">
            <a:extLst>
              <a:ext uri="{FF2B5EF4-FFF2-40B4-BE49-F238E27FC236}">
                <a16:creationId xmlns:a16="http://schemas.microsoft.com/office/drawing/2014/main" id="{D8891223-0633-13E5-DA88-BC91EBFA079B}"/>
              </a:ext>
            </a:extLst>
          </p:cNvPr>
          <p:cNvPicPr>
            <a:picLocks noChangeAspect="1"/>
          </p:cNvPicPr>
          <p:nvPr/>
        </p:nvPicPr>
        <p:blipFill>
          <a:blip r:embed="rId4"/>
          <a:stretch>
            <a:fillRect/>
          </a:stretch>
        </p:blipFill>
        <p:spPr>
          <a:xfrm>
            <a:off x="9067800" y="3200399"/>
            <a:ext cx="2819400" cy="1621155"/>
          </a:xfrm>
          <a:prstGeom prst="rect">
            <a:avLst/>
          </a:prstGeom>
        </p:spPr>
      </p:pic>
    </p:spTree>
    <p:extLst>
      <p:ext uri="{BB962C8B-B14F-4D97-AF65-F5344CB8AC3E}">
        <p14:creationId xmlns:p14="http://schemas.microsoft.com/office/powerpoint/2010/main" val="33353260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B55B6-3F34-4D90-545A-9CDED01BF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137E6-31DB-D86F-B962-D75CC7ECFACF}"/>
              </a:ext>
            </a:extLst>
          </p:cNvPr>
          <p:cNvSpPr>
            <a:spLocks noGrp="1"/>
          </p:cNvSpPr>
          <p:nvPr>
            <p:ph type="title"/>
          </p:nvPr>
        </p:nvSpPr>
        <p:spPr/>
        <p:txBody>
          <a:bodyPr/>
          <a:lstStyle/>
          <a:p>
            <a:r>
              <a:rPr lang="en-US" dirty="0">
                <a:solidFill>
                  <a:srgbClr val="262626"/>
                </a:solidFill>
                <a:latin typeface="Inter"/>
              </a:rPr>
              <a:t>Perceptron Convergence Theorem</a:t>
            </a:r>
            <a:endParaRPr lang="en-IN" dirty="0"/>
          </a:p>
        </p:txBody>
      </p:sp>
      <p:sp>
        <p:nvSpPr>
          <p:cNvPr id="3" name="Content Placeholder 2">
            <a:extLst>
              <a:ext uri="{FF2B5EF4-FFF2-40B4-BE49-F238E27FC236}">
                <a16:creationId xmlns:a16="http://schemas.microsoft.com/office/drawing/2014/main" id="{700C41B8-5F97-4EC5-1252-4721AF324499}"/>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2B6112F9-5355-FA18-450A-8BBE0D68AE7E}"/>
              </a:ext>
            </a:extLst>
          </p:cNvPr>
          <p:cNvSpPr>
            <a:spLocks noGrp="1"/>
          </p:cNvSpPr>
          <p:nvPr>
            <p:ph type="sldNum" sz="quarter" idx="12"/>
          </p:nvPr>
        </p:nvSpPr>
        <p:spPr/>
        <p:txBody>
          <a:bodyPr/>
          <a:lstStyle/>
          <a:p>
            <a:fld id="{BB2CE0DE-867F-455F-B20B-96D381B4AB71}" type="slidenum">
              <a:rPr lang="en-US" smtClean="0"/>
              <a:t>85</a:t>
            </a:fld>
            <a:endParaRPr lang="en-US"/>
          </a:p>
        </p:txBody>
      </p:sp>
      <p:pic>
        <p:nvPicPr>
          <p:cNvPr id="7" name="Picture 6">
            <a:extLst>
              <a:ext uri="{FF2B5EF4-FFF2-40B4-BE49-F238E27FC236}">
                <a16:creationId xmlns:a16="http://schemas.microsoft.com/office/drawing/2014/main" id="{EC4438E0-6215-53A5-BEFA-90AD7FA3948C}"/>
              </a:ext>
            </a:extLst>
          </p:cNvPr>
          <p:cNvPicPr>
            <a:picLocks noChangeAspect="1"/>
          </p:cNvPicPr>
          <p:nvPr/>
        </p:nvPicPr>
        <p:blipFill>
          <a:blip r:embed="rId2"/>
          <a:stretch>
            <a:fillRect/>
          </a:stretch>
        </p:blipFill>
        <p:spPr>
          <a:xfrm>
            <a:off x="152400" y="914400"/>
            <a:ext cx="8686800" cy="5807076"/>
          </a:xfrm>
          <a:prstGeom prst="rect">
            <a:avLst/>
          </a:prstGeom>
        </p:spPr>
      </p:pic>
    </p:spTree>
    <p:extLst>
      <p:ext uri="{BB962C8B-B14F-4D97-AF65-F5344CB8AC3E}">
        <p14:creationId xmlns:p14="http://schemas.microsoft.com/office/powerpoint/2010/main" val="29985875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329CD-F1CB-0DEB-353C-4050C129F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8B78A-CA80-C188-05E7-BCF247F34F14}"/>
              </a:ext>
            </a:extLst>
          </p:cNvPr>
          <p:cNvSpPr>
            <a:spLocks noGrp="1"/>
          </p:cNvSpPr>
          <p:nvPr>
            <p:ph type="title"/>
          </p:nvPr>
        </p:nvSpPr>
        <p:spPr/>
        <p:txBody>
          <a:bodyPr/>
          <a:lstStyle/>
          <a:p>
            <a:r>
              <a:rPr lang="en-US" dirty="0">
                <a:solidFill>
                  <a:srgbClr val="262626"/>
                </a:solidFill>
                <a:latin typeface="Inter"/>
              </a:rPr>
              <a:t>Perceptron Convergence Theorem: </a:t>
            </a:r>
            <a:br>
              <a:rPr lang="en-US" dirty="0">
                <a:solidFill>
                  <a:srgbClr val="262626"/>
                </a:solidFill>
                <a:latin typeface="Inter"/>
              </a:rPr>
            </a:br>
            <a:r>
              <a:rPr lang="en-US" dirty="0">
                <a:solidFill>
                  <a:srgbClr val="262626"/>
                </a:solidFill>
                <a:latin typeface="Inter"/>
              </a:rPr>
              <a:t>Proof of Convergence</a:t>
            </a:r>
            <a:endParaRPr lang="en-IN" dirty="0"/>
          </a:p>
        </p:txBody>
      </p:sp>
      <p:sp>
        <p:nvSpPr>
          <p:cNvPr id="3" name="Content Placeholder 2">
            <a:extLst>
              <a:ext uri="{FF2B5EF4-FFF2-40B4-BE49-F238E27FC236}">
                <a16:creationId xmlns:a16="http://schemas.microsoft.com/office/drawing/2014/main" id="{733BD570-1E79-5533-D599-F34BC790285B}"/>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05AD63D-B654-9F5F-EC9F-E04B2966E5BE}"/>
              </a:ext>
            </a:extLst>
          </p:cNvPr>
          <p:cNvSpPr>
            <a:spLocks noGrp="1"/>
          </p:cNvSpPr>
          <p:nvPr>
            <p:ph type="sldNum" sz="quarter" idx="12"/>
          </p:nvPr>
        </p:nvSpPr>
        <p:spPr/>
        <p:txBody>
          <a:bodyPr/>
          <a:lstStyle/>
          <a:p>
            <a:fld id="{BB2CE0DE-867F-455F-B20B-96D381B4AB71}" type="slidenum">
              <a:rPr lang="en-US" smtClean="0"/>
              <a:t>86</a:t>
            </a:fld>
            <a:endParaRPr lang="en-US"/>
          </a:p>
        </p:txBody>
      </p:sp>
      <p:pic>
        <p:nvPicPr>
          <p:cNvPr id="6" name="Picture 5">
            <a:extLst>
              <a:ext uri="{FF2B5EF4-FFF2-40B4-BE49-F238E27FC236}">
                <a16:creationId xmlns:a16="http://schemas.microsoft.com/office/drawing/2014/main" id="{E36C144A-C09E-AB68-4CB6-3971B09BDD22}"/>
              </a:ext>
            </a:extLst>
          </p:cNvPr>
          <p:cNvPicPr>
            <a:picLocks noChangeAspect="1"/>
          </p:cNvPicPr>
          <p:nvPr/>
        </p:nvPicPr>
        <p:blipFill>
          <a:blip r:embed="rId2"/>
          <a:stretch>
            <a:fillRect/>
          </a:stretch>
        </p:blipFill>
        <p:spPr>
          <a:xfrm>
            <a:off x="457200" y="953678"/>
            <a:ext cx="7162800" cy="5607460"/>
          </a:xfrm>
          <a:prstGeom prst="rect">
            <a:avLst/>
          </a:prstGeom>
        </p:spPr>
      </p:pic>
      <p:pic>
        <p:nvPicPr>
          <p:cNvPr id="8" name="Picture 7">
            <a:extLst>
              <a:ext uri="{FF2B5EF4-FFF2-40B4-BE49-F238E27FC236}">
                <a16:creationId xmlns:a16="http://schemas.microsoft.com/office/drawing/2014/main" id="{2169BE25-957A-56C1-21CF-1B172961E194}"/>
              </a:ext>
            </a:extLst>
          </p:cNvPr>
          <p:cNvPicPr>
            <a:picLocks noChangeAspect="1"/>
          </p:cNvPicPr>
          <p:nvPr/>
        </p:nvPicPr>
        <p:blipFill>
          <a:blip r:embed="rId3"/>
          <a:stretch>
            <a:fillRect/>
          </a:stretch>
        </p:blipFill>
        <p:spPr>
          <a:xfrm>
            <a:off x="7772400" y="152400"/>
            <a:ext cx="4135225" cy="970359"/>
          </a:xfrm>
          <a:prstGeom prst="rect">
            <a:avLst/>
          </a:prstGeom>
        </p:spPr>
      </p:pic>
    </p:spTree>
    <p:extLst>
      <p:ext uri="{BB962C8B-B14F-4D97-AF65-F5344CB8AC3E}">
        <p14:creationId xmlns:p14="http://schemas.microsoft.com/office/powerpoint/2010/main" val="1007953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D6DE0-5E00-A34D-38A6-3416E2059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301C3-C4D3-2502-A124-2664D2EDD26B}"/>
              </a:ext>
            </a:extLst>
          </p:cNvPr>
          <p:cNvSpPr>
            <a:spLocks noGrp="1"/>
          </p:cNvSpPr>
          <p:nvPr>
            <p:ph type="title"/>
          </p:nvPr>
        </p:nvSpPr>
        <p:spPr/>
        <p:txBody>
          <a:bodyPr/>
          <a:lstStyle/>
          <a:p>
            <a:r>
              <a:rPr lang="en-US" dirty="0">
                <a:solidFill>
                  <a:srgbClr val="262626"/>
                </a:solidFill>
                <a:latin typeface="Inter"/>
              </a:rPr>
              <a:t>Perceptron Convergence Theorem: </a:t>
            </a:r>
            <a:br>
              <a:rPr lang="en-US" dirty="0">
                <a:solidFill>
                  <a:srgbClr val="262626"/>
                </a:solidFill>
                <a:latin typeface="Inter"/>
              </a:rPr>
            </a:br>
            <a:r>
              <a:rPr lang="en-US" dirty="0">
                <a:solidFill>
                  <a:srgbClr val="262626"/>
                </a:solidFill>
                <a:latin typeface="Inter"/>
              </a:rPr>
              <a:t>Proof of Convergence</a:t>
            </a:r>
            <a:endParaRPr lang="en-IN" dirty="0"/>
          </a:p>
        </p:txBody>
      </p:sp>
      <p:sp>
        <p:nvSpPr>
          <p:cNvPr id="3" name="Content Placeholder 2">
            <a:extLst>
              <a:ext uri="{FF2B5EF4-FFF2-40B4-BE49-F238E27FC236}">
                <a16:creationId xmlns:a16="http://schemas.microsoft.com/office/drawing/2014/main" id="{F34C9D8C-4F43-4134-921E-7D8B4776F325}"/>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99A04295-3B89-5A6E-8F74-A8D2641DCA8C}"/>
              </a:ext>
            </a:extLst>
          </p:cNvPr>
          <p:cNvSpPr>
            <a:spLocks noGrp="1"/>
          </p:cNvSpPr>
          <p:nvPr>
            <p:ph type="sldNum" sz="quarter" idx="12"/>
          </p:nvPr>
        </p:nvSpPr>
        <p:spPr/>
        <p:txBody>
          <a:bodyPr/>
          <a:lstStyle/>
          <a:p>
            <a:fld id="{BB2CE0DE-867F-455F-B20B-96D381B4AB71}" type="slidenum">
              <a:rPr lang="en-US" smtClean="0"/>
              <a:t>87</a:t>
            </a:fld>
            <a:endParaRPr lang="en-US"/>
          </a:p>
        </p:txBody>
      </p:sp>
      <p:pic>
        <p:nvPicPr>
          <p:cNvPr id="6" name="Picture 5">
            <a:extLst>
              <a:ext uri="{FF2B5EF4-FFF2-40B4-BE49-F238E27FC236}">
                <a16:creationId xmlns:a16="http://schemas.microsoft.com/office/drawing/2014/main" id="{6F12E5C7-6A41-D557-5722-988CBFAF96DA}"/>
              </a:ext>
            </a:extLst>
          </p:cNvPr>
          <p:cNvPicPr>
            <a:picLocks noChangeAspect="1"/>
          </p:cNvPicPr>
          <p:nvPr/>
        </p:nvPicPr>
        <p:blipFill>
          <a:blip r:embed="rId2"/>
          <a:stretch>
            <a:fillRect/>
          </a:stretch>
        </p:blipFill>
        <p:spPr>
          <a:xfrm>
            <a:off x="609600" y="1029185"/>
            <a:ext cx="6373114" cy="5563376"/>
          </a:xfrm>
          <a:prstGeom prst="rect">
            <a:avLst/>
          </a:prstGeom>
        </p:spPr>
      </p:pic>
    </p:spTree>
    <p:extLst>
      <p:ext uri="{BB962C8B-B14F-4D97-AF65-F5344CB8AC3E}">
        <p14:creationId xmlns:p14="http://schemas.microsoft.com/office/powerpoint/2010/main" val="2845527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2E5B0-1509-746D-7AD4-790F8B7A6302}"/>
              </a:ext>
            </a:extLst>
          </p:cNvPr>
          <p:cNvSpPr>
            <a:spLocks noGrp="1"/>
          </p:cNvSpPr>
          <p:nvPr>
            <p:ph type="title"/>
          </p:nvPr>
        </p:nvSpPr>
        <p:spPr/>
        <p:txBody>
          <a:bodyPr/>
          <a:lstStyle/>
          <a:p>
            <a:r>
              <a:rPr lang="en-US" sz="2800" dirty="0"/>
              <a:t>Summary of the Perceptron Convergence Algorithm</a:t>
            </a:r>
            <a:endParaRPr lang="en-IN" sz="2800" dirty="0"/>
          </a:p>
        </p:txBody>
      </p:sp>
      <p:sp>
        <p:nvSpPr>
          <p:cNvPr id="3" name="Content Placeholder 2">
            <a:extLst>
              <a:ext uri="{FF2B5EF4-FFF2-40B4-BE49-F238E27FC236}">
                <a16:creationId xmlns:a16="http://schemas.microsoft.com/office/drawing/2014/main" id="{6B245465-AA93-67C6-7675-C760FC3FF96F}"/>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85BB8628-7306-FB5F-84B7-74977A0145F8}"/>
              </a:ext>
            </a:extLst>
          </p:cNvPr>
          <p:cNvSpPr>
            <a:spLocks noGrp="1"/>
          </p:cNvSpPr>
          <p:nvPr>
            <p:ph type="sldNum" sz="quarter" idx="12"/>
          </p:nvPr>
        </p:nvSpPr>
        <p:spPr/>
        <p:txBody>
          <a:bodyPr/>
          <a:lstStyle/>
          <a:p>
            <a:fld id="{BB2CE0DE-867F-455F-B20B-96D381B4AB71}" type="slidenum">
              <a:rPr lang="en-US" smtClean="0"/>
              <a:t>88</a:t>
            </a:fld>
            <a:endParaRPr lang="en-US"/>
          </a:p>
        </p:txBody>
      </p:sp>
      <p:pic>
        <p:nvPicPr>
          <p:cNvPr id="6" name="Picture 5">
            <a:extLst>
              <a:ext uri="{FF2B5EF4-FFF2-40B4-BE49-F238E27FC236}">
                <a16:creationId xmlns:a16="http://schemas.microsoft.com/office/drawing/2014/main" id="{6BAACE1A-8259-551D-F283-358F84AA70FD}"/>
              </a:ext>
            </a:extLst>
          </p:cNvPr>
          <p:cNvPicPr>
            <a:picLocks noChangeAspect="1"/>
          </p:cNvPicPr>
          <p:nvPr/>
        </p:nvPicPr>
        <p:blipFill>
          <a:blip r:embed="rId2"/>
          <a:srcRect b="59269"/>
          <a:stretch>
            <a:fillRect/>
          </a:stretch>
        </p:blipFill>
        <p:spPr>
          <a:xfrm>
            <a:off x="29737" y="1177304"/>
            <a:ext cx="12162263" cy="3073528"/>
          </a:xfrm>
          <a:prstGeom prst="rect">
            <a:avLst/>
          </a:prstGeom>
        </p:spPr>
      </p:pic>
    </p:spTree>
    <p:extLst>
      <p:ext uri="{BB962C8B-B14F-4D97-AF65-F5344CB8AC3E}">
        <p14:creationId xmlns:p14="http://schemas.microsoft.com/office/powerpoint/2010/main" val="2886366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3EA0-83ED-6195-67BF-0128DA0DD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4E63A-82DB-CEB7-B668-140CB3152F87}"/>
              </a:ext>
            </a:extLst>
          </p:cNvPr>
          <p:cNvSpPr>
            <a:spLocks noGrp="1"/>
          </p:cNvSpPr>
          <p:nvPr>
            <p:ph type="title"/>
          </p:nvPr>
        </p:nvSpPr>
        <p:spPr/>
        <p:txBody>
          <a:bodyPr/>
          <a:lstStyle/>
          <a:p>
            <a:r>
              <a:rPr lang="en-US" sz="2800" dirty="0"/>
              <a:t>Summary of the Perceptron Convergence Algorithm</a:t>
            </a:r>
            <a:endParaRPr lang="en-IN" sz="2800" dirty="0"/>
          </a:p>
        </p:txBody>
      </p:sp>
      <p:sp>
        <p:nvSpPr>
          <p:cNvPr id="3" name="Content Placeholder 2">
            <a:extLst>
              <a:ext uri="{FF2B5EF4-FFF2-40B4-BE49-F238E27FC236}">
                <a16:creationId xmlns:a16="http://schemas.microsoft.com/office/drawing/2014/main" id="{5EF9E344-BF05-63DE-51E1-714AB4BFE0A0}"/>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09D6881A-4550-BB3C-4999-FCFABE5B3F9E}"/>
              </a:ext>
            </a:extLst>
          </p:cNvPr>
          <p:cNvSpPr>
            <a:spLocks noGrp="1"/>
          </p:cNvSpPr>
          <p:nvPr>
            <p:ph type="sldNum" sz="quarter" idx="12"/>
          </p:nvPr>
        </p:nvSpPr>
        <p:spPr/>
        <p:txBody>
          <a:bodyPr/>
          <a:lstStyle/>
          <a:p>
            <a:fld id="{BB2CE0DE-867F-455F-B20B-96D381B4AB71}" type="slidenum">
              <a:rPr lang="en-US" smtClean="0"/>
              <a:t>89</a:t>
            </a:fld>
            <a:endParaRPr lang="en-US"/>
          </a:p>
        </p:txBody>
      </p:sp>
      <p:pic>
        <p:nvPicPr>
          <p:cNvPr id="6" name="Picture 5">
            <a:extLst>
              <a:ext uri="{FF2B5EF4-FFF2-40B4-BE49-F238E27FC236}">
                <a16:creationId xmlns:a16="http://schemas.microsoft.com/office/drawing/2014/main" id="{AEDA9416-D109-F0B4-0DC4-709B22C90A16}"/>
              </a:ext>
            </a:extLst>
          </p:cNvPr>
          <p:cNvPicPr>
            <a:picLocks noChangeAspect="1"/>
          </p:cNvPicPr>
          <p:nvPr/>
        </p:nvPicPr>
        <p:blipFill>
          <a:blip r:embed="rId3"/>
          <a:srcRect t="37974"/>
          <a:stretch>
            <a:fillRect/>
          </a:stretch>
        </p:blipFill>
        <p:spPr>
          <a:xfrm>
            <a:off x="0" y="1066799"/>
            <a:ext cx="9708926" cy="5334002"/>
          </a:xfrm>
          <a:prstGeom prst="rect">
            <a:avLst/>
          </a:prstGeom>
        </p:spPr>
      </p:pic>
      <p:pic>
        <p:nvPicPr>
          <p:cNvPr id="8" name="Picture 7">
            <a:extLst>
              <a:ext uri="{FF2B5EF4-FFF2-40B4-BE49-F238E27FC236}">
                <a16:creationId xmlns:a16="http://schemas.microsoft.com/office/drawing/2014/main" id="{12BBF7B7-546B-47E7-2035-160986DA123F}"/>
              </a:ext>
            </a:extLst>
          </p:cNvPr>
          <p:cNvPicPr>
            <a:picLocks noChangeAspect="1"/>
          </p:cNvPicPr>
          <p:nvPr/>
        </p:nvPicPr>
        <p:blipFill>
          <a:blip r:embed="rId4"/>
          <a:stretch>
            <a:fillRect/>
          </a:stretch>
        </p:blipFill>
        <p:spPr>
          <a:xfrm>
            <a:off x="9972365" y="1219200"/>
            <a:ext cx="2219635" cy="914528"/>
          </a:xfrm>
          <a:prstGeom prst="rect">
            <a:avLst/>
          </a:prstGeom>
        </p:spPr>
      </p:pic>
      <p:sp>
        <p:nvSpPr>
          <p:cNvPr id="9" name="TextBox 8">
            <a:extLst>
              <a:ext uri="{FF2B5EF4-FFF2-40B4-BE49-F238E27FC236}">
                <a16:creationId xmlns:a16="http://schemas.microsoft.com/office/drawing/2014/main" id="{7A6EC219-6FF3-2A8C-09E8-DD0F48BD3DE3}"/>
              </a:ext>
            </a:extLst>
          </p:cNvPr>
          <p:cNvSpPr txBox="1"/>
          <p:nvPr/>
        </p:nvSpPr>
        <p:spPr>
          <a:xfrm>
            <a:off x="10109379" y="882133"/>
            <a:ext cx="2082621" cy="369332"/>
          </a:xfrm>
          <a:prstGeom prst="rect">
            <a:avLst/>
          </a:prstGeom>
          <a:noFill/>
        </p:spPr>
        <p:txBody>
          <a:bodyPr wrap="none" rtlCol="0">
            <a:spAutoFit/>
          </a:bodyPr>
          <a:lstStyle/>
          <a:p>
            <a:r>
              <a:rPr lang="en-IN" dirty="0"/>
              <a:t>Signum function</a:t>
            </a:r>
          </a:p>
        </p:txBody>
      </p:sp>
      <p:sp>
        <p:nvSpPr>
          <p:cNvPr id="10" name="TextBox 9">
            <a:extLst>
              <a:ext uri="{FF2B5EF4-FFF2-40B4-BE49-F238E27FC236}">
                <a16:creationId xmlns:a16="http://schemas.microsoft.com/office/drawing/2014/main" id="{255E402A-6E3E-1F08-8DFB-006749610B4A}"/>
              </a:ext>
            </a:extLst>
          </p:cNvPr>
          <p:cNvSpPr txBox="1"/>
          <p:nvPr/>
        </p:nvSpPr>
        <p:spPr>
          <a:xfrm>
            <a:off x="7349474" y="3749842"/>
            <a:ext cx="3825278" cy="1661993"/>
          </a:xfrm>
          <a:prstGeom prst="rect">
            <a:avLst/>
          </a:prstGeom>
          <a:noFill/>
        </p:spPr>
        <p:txBody>
          <a:bodyPr wrap="none" rtlCol="0">
            <a:spAutoFit/>
          </a:bodyPr>
          <a:lstStyle/>
          <a:p>
            <a:r>
              <a:rPr lang="en-US" sz="1400" dirty="0"/>
              <a:t>Adaptation of the weight vector w(n) is </a:t>
            </a:r>
          </a:p>
          <a:p>
            <a:r>
              <a:rPr lang="en-US" sz="1400" dirty="0"/>
              <a:t>summed up in the form of the </a:t>
            </a:r>
          </a:p>
          <a:p>
            <a:r>
              <a:rPr lang="en-US" sz="1400" b="1" dirty="0"/>
              <a:t>error-correction learning </a:t>
            </a:r>
            <a:r>
              <a:rPr lang="en-US" sz="1400" dirty="0"/>
              <a:t>rule.</a:t>
            </a:r>
          </a:p>
          <a:p>
            <a:r>
              <a:rPr lang="el-GR" b="1" dirty="0"/>
              <a:t>η</a:t>
            </a:r>
            <a:r>
              <a:rPr lang="en-US" sz="1400" dirty="0"/>
              <a:t> is the learning-rate parameter and</a:t>
            </a:r>
          </a:p>
          <a:p>
            <a:r>
              <a:rPr lang="en-US" sz="1400" dirty="0"/>
              <a:t>the difference d(n) - y(n) plays the role </a:t>
            </a:r>
          </a:p>
          <a:p>
            <a:r>
              <a:rPr lang="en-US" sz="1400" dirty="0"/>
              <a:t>of an error signal.</a:t>
            </a:r>
          </a:p>
          <a:p>
            <a:r>
              <a:rPr lang="en-IN" sz="1400" dirty="0"/>
              <a:t>0 &lt; </a:t>
            </a:r>
            <a:r>
              <a:rPr lang="el-GR" sz="1400" b="1" dirty="0"/>
              <a:t>η </a:t>
            </a:r>
            <a:r>
              <a:rPr lang="en-IN" sz="1400" b="1" dirty="0"/>
              <a:t> </a:t>
            </a:r>
            <a:r>
              <a:rPr lang="en-IN" sz="1400" dirty="0"/>
              <a:t>&lt;</a:t>
            </a:r>
            <a:r>
              <a:rPr lang="en-IN" sz="1400" b="1" dirty="0"/>
              <a:t>=</a:t>
            </a:r>
            <a:r>
              <a:rPr lang="en-IN" sz="1400" dirty="0"/>
              <a:t>1.</a:t>
            </a:r>
          </a:p>
        </p:txBody>
      </p:sp>
    </p:spTree>
    <p:extLst>
      <p:ext uri="{BB962C8B-B14F-4D97-AF65-F5344CB8AC3E}">
        <p14:creationId xmlns:p14="http://schemas.microsoft.com/office/powerpoint/2010/main" val="3420606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BE79-E60A-933B-3EB2-7FCDA55A064D}"/>
              </a:ext>
            </a:extLst>
          </p:cNvPr>
          <p:cNvSpPr>
            <a:spLocks noGrp="1"/>
          </p:cNvSpPr>
          <p:nvPr>
            <p:ph type="title"/>
          </p:nvPr>
        </p:nvSpPr>
        <p:spPr/>
        <p:txBody>
          <a:bodyPr/>
          <a:lstStyle/>
          <a:p>
            <a:r>
              <a:rPr lang="en-IN" dirty="0"/>
              <a:t>Mathematical terms of Neuron k</a:t>
            </a:r>
          </a:p>
        </p:txBody>
      </p:sp>
      <p:sp>
        <p:nvSpPr>
          <p:cNvPr id="3" name="Content Placeholder 2">
            <a:extLst>
              <a:ext uri="{FF2B5EF4-FFF2-40B4-BE49-F238E27FC236}">
                <a16:creationId xmlns:a16="http://schemas.microsoft.com/office/drawing/2014/main" id="{F1FEE87B-D0E3-1E8B-29F7-E28458C98344}"/>
              </a:ext>
            </a:extLst>
          </p:cNvPr>
          <p:cNvSpPr>
            <a:spLocks noGrp="1"/>
          </p:cNvSpPr>
          <p:nvPr>
            <p:ph idx="1"/>
          </p:nvPr>
        </p:nvSpPr>
        <p:spPr/>
        <p:txBody>
          <a:bodyPr/>
          <a:lstStyle/>
          <a:p>
            <a:endParaRPr lang="en-IN"/>
          </a:p>
        </p:txBody>
      </p:sp>
      <p:sp>
        <p:nvSpPr>
          <p:cNvPr id="6" name="Slide Number Placeholder 5">
            <a:extLst>
              <a:ext uri="{FF2B5EF4-FFF2-40B4-BE49-F238E27FC236}">
                <a16:creationId xmlns:a16="http://schemas.microsoft.com/office/drawing/2014/main" id="{FAFAA7F7-FA10-2994-6CE2-60C8322F379C}"/>
              </a:ext>
            </a:extLst>
          </p:cNvPr>
          <p:cNvSpPr>
            <a:spLocks noGrp="1"/>
          </p:cNvSpPr>
          <p:nvPr>
            <p:ph type="sldNum" sz="quarter" idx="12"/>
          </p:nvPr>
        </p:nvSpPr>
        <p:spPr/>
        <p:txBody>
          <a:bodyPr/>
          <a:lstStyle/>
          <a:p>
            <a:fld id="{BB2CE0DE-867F-455F-B20B-96D381B4AB71}" type="slidenum">
              <a:rPr lang="en-US" smtClean="0"/>
              <a:t>9</a:t>
            </a:fld>
            <a:endParaRPr lang="en-US"/>
          </a:p>
        </p:txBody>
      </p:sp>
      <p:pic>
        <p:nvPicPr>
          <p:cNvPr id="10" name="Picture 9">
            <a:extLst>
              <a:ext uri="{FF2B5EF4-FFF2-40B4-BE49-F238E27FC236}">
                <a16:creationId xmlns:a16="http://schemas.microsoft.com/office/drawing/2014/main" id="{7D69F3F9-9A3C-C762-1D7B-8F6BA4F2CFEA}"/>
              </a:ext>
            </a:extLst>
          </p:cNvPr>
          <p:cNvPicPr>
            <a:picLocks noChangeAspect="1"/>
          </p:cNvPicPr>
          <p:nvPr/>
        </p:nvPicPr>
        <p:blipFill>
          <a:blip r:embed="rId2"/>
          <a:stretch>
            <a:fillRect/>
          </a:stretch>
        </p:blipFill>
        <p:spPr>
          <a:xfrm>
            <a:off x="766233" y="1081938"/>
            <a:ext cx="6236153" cy="2732472"/>
          </a:xfrm>
          <a:prstGeom prst="rect">
            <a:avLst/>
          </a:prstGeom>
        </p:spPr>
      </p:pic>
      <p:pic>
        <p:nvPicPr>
          <p:cNvPr id="12" name="Picture 11">
            <a:extLst>
              <a:ext uri="{FF2B5EF4-FFF2-40B4-BE49-F238E27FC236}">
                <a16:creationId xmlns:a16="http://schemas.microsoft.com/office/drawing/2014/main" id="{38335FA7-7835-C8A6-CFE8-3F0CBF18ABE6}"/>
              </a:ext>
            </a:extLst>
          </p:cNvPr>
          <p:cNvPicPr>
            <a:picLocks noChangeAspect="1"/>
          </p:cNvPicPr>
          <p:nvPr/>
        </p:nvPicPr>
        <p:blipFill>
          <a:blip r:embed="rId3"/>
          <a:stretch>
            <a:fillRect/>
          </a:stretch>
        </p:blipFill>
        <p:spPr>
          <a:xfrm>
            <a:off x="812800" y="3814410"/>
            <a:ext cx="2895600" cy="2063262"/>
          </a:xfrm>
          <a:prstGeom prst="rect">
            <a:avLst/>
          </a:prstGeom>
        </p:spPr>
      </p:pic>
      <p:pic>
        <p:nvPicPr>
          <p:cNvPr id="14" name="Picture 13">
            <a:extLst>
              <a:ext uri="{FF2B5EF4-FFF2-40B4-BE49-F238E27FC236}">
                <a16:creationId xmlns:a16="http://schemas.microsoft.com/office/drawing/2014/main" id="{791F386E-FC06-0C77-9CBF-4D8259BD8A9E}"/>
              </a:ext>
            </a:extLst>
          </p:cNvPr>
          <p:cNvPicPr>
            <a:picLocks noChangeAspect="1"/>
          </p:cNvPicPr>
          <p:nvPr/>
        </p:nvPicPr>
        <p:blipFill>
          <a:blip r:embed="rId4"/>
          <a:stretch>
            <a:fillRect/>
          </a:stretch>
        </p:blipFill>
        <p:spPr>
          <a:xfrm>
            <a:off x="4986338" y="5490219"/>
            <a:ext cx="2026810" cy="492058"/>
          </a:xfrm>
          <a:prstGeom prst="rect">
            <a:avLst/>
          </a:prstGeom>
        </p:spPr>
      </p:pic>
    </p:spTree>
    <p:extLst>
      <p:ext uri="{BB962C8B-B14F-4D97-AF65-F5344CB8AC3E}">
        <p14:creationId xmlns:p14="http://schemas.microsoft.com/office/powerpoint/2010/main" val="481968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B903-7AF3-40E2-CB8F-DFD843B6F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441FA-38C0-73BA-3F2B-4CF9C4EA1F09}"/>
              </a:ext>
            </a:extLst>
          </p:cNvPr>
          <p:cNvSpPr>
            <a:spLocks noGrp="1"/>
          </p:cNvSpPr>
          <p:nvPr>
            <p:ph type="title"/>
          </p:nvPr>
        </p:nvSpPr>
        <p:spPr/>
        <p:txBody>
          <a:bodyPr/>
          <a:lstStyle/>
          <a:p>
            <a:r>
              <a:rPr lang="en-US" sz="2800" dirty="0"/>
              <a:t>Summary of the Perceptron Convergence Algorithm</a:t>
            </a:r>
            <a:endParaRPr lang="en-IN" sz="2800" dirty="0"/>
          </a:p>
        </p:txBody>
      </p:sp>
      <p:sp>
        <p:nvSpPr>
          <p:cNvPr id="3" name="Content Placeholder 2">
            <a:extLst>
              <a:ext uri="{FF2B5EF4-FFF2-40B4-BE49-F238E27FC236}">
                <a16:creationId xmlns:a16="http://schemas.microsoft.com/office/drawing/2014/main" id="{86F99CBF-4FE4-2997-7630-FEACC0F80BE5}"/>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4A9149F-2B2C-C26A-7998-AA74DE1871D3}"/>
              </a:ext>
            </a:extLst>
          </p:cNvPr>
          <p:cNvSpPr>
            <a:spLocks noGrp="1"/>
          </p:cNvSpPr>
          <p:nvPr>
            <p:ph type="sldNum" sz="quarter" idx="12"/>
          </p:nvPr>
        </p:nvSpPr>
        <p:spPr/>
        <p:txBody>
          <a:bodyPr/>
          <a:lstStyle/>
          <a:p>
            <a:fld id="{BB2CE0DE-867F-455F-B20B-96D381B4AB71}" type="slidenum">
              <a:rPr lang="en-US" smtClean="0"/>
              <a:t>90</a:t>
            </a:fld>
            <a:endParaRPr lang="en-US"/>
          </a:p>
        </p:txBody>
      </p:sp>
      <p:pic>
        <p:nvPicPr>
          <p:cNvPr id="6" name="Picture 5">
            <a:extLst>
              <a:ext uri="{FF2B5EF4-FFF2-40B4-BE49-F238E27FC236}">
                <a16:creationId xmlns:a16="http://schemas.microsoft.com/office/drawing/2014/main" id="{65883F58-43EE-E632-4EDA-CCA1BE85227D}"/>
              </a:ext>
            </a:extLst>
          </p:cNvPr>
          <p:cNvPicPr>
            <a:picLocks noChangeAspect="1"/>
          </p:cNvPicPr>
          <p:nvPr/>
        </p:nvPicPr>
        <p:blipFill>
          <a:blip r:embed="rId2"/>
          <a:stretch>
            <a:fillRect/>
          </a:stretch>
        </p:blipFill>
        <p:spPr>
          <a:xfrm>
            <a:off x="29737" y="1177304"/>
            <a:ext cx="8910189" cy="5528296"/>
          </a:xfrm>
          <a:prstGeom prst="rect">
            <a:avLst/>
          </a:prstGeom>
        </p:spPr>
      </p:pic>
      <p:pic>
        <p:nvPicPr>
          <p:cNvPr id="8" name="Picture 7">
            <a:extLst>
              <a:ext uri="{FF2B5EF4-FFF2-40B4-BE49-F238E27FC236}">
                <a16:creationId xmlns:a16="http://schemas.microsoft.com/office/drawing/2014/main" id="{460159A3-A9F8-01E1-C113-1AF6511AAC85}"/>
              </a:ext>
            </a:extLst>
          </p:cNvPr>
          <p:cNvPicPr>
            <a:picLocks noChangeAspect="1"/>
          </p:cNvPicPr>
          <p:nvPr/>
        </p:nvPicPr>
        <p:blipFill>
          <a:blip r:embed="rId3"/>
          <a:stretch>
            <a:fillRect/>
          </a:stretch>
        </p:blipFill>
        <p:spPr>
          <a:xfrm>
            <a:off x="9972365" y="1219200"/>
            <a:ext cx="2219635" cy="914528"/>
          </a:xfrm>
          <a:prstGeom prst="rect">
            <a:avLst/>
          </a:prstGeom>
        </p:spPr>
      </p:pic>
      <p:sp>
        <p:nvSpPr>
          <p:cNvPr id="9" name="TextBox 8">
            <a:extLst>
              <a:ext uri="{FF2B5EF4-FFF2-40B4-BE49-F238E27FC236}">
                <a16:creationId xmlns:a16="http://schemas.microsoft.com/office/drawing/2014/main" id="{EF58AF45-723B-29A5-F0DC-6979B8DF0E70}"/>
              </a:ext>
            </a:extLst>
          </p:cNvPr>
          <p:cNvSpPr txBox="1"/>
          <p:nvPr/>
        </p:nvSpPr>
        <p:spPr>
          <a:xfrm>
            <a:off x="10109379" y="882133"/>
            <a:ext cx="2082621" cy="369332"/>
          </a:xfrm>
          <a:prstGeom prst="rect">
            <a:avLst/>
          </a:prstGeom>
          <a:noFill/>
        </p:spPr>
        <p:txBody>
          <a:bodyPr wrap="none" rtlCol="0">
            <a:spAutoFit/>
          </a:bodyPr>
          <a:lstStyle/>
          <a:p>
            <a:r>
              <a:rPr lang="en-IN" dirty="0"/>
              <a:t>Signum function</a:t>
            </a:r>
          </a:p>
        </p:txBody>
      </p:sp>
      <p:sp>
        <p:nvSpPr>
          <p:cNvPr id="10" name="TextBox 9">
            <a:extLst>
              <a:ext uri="{FF2B5EF4-FFF2-40B4-BE49-F238E27FC236}">
                <a16:creationId xmlns:a16="http://schemas.microsoft.com/office/drawing/2014/main" id="{4D77BFE8-9D4E-25DC-639D-C1CFE27FC225}"/>
              </a:ext>
            </a:extLst>
          </p:cNvPr>
          <p:cNvSpPr txBox="1"/>
          <p:nvPr/>
        </p:nvSpPr>
        <p:spPr>
          <a:xfrm>
            <a:off x="6629400" y="4936456"/>
            <a:ext cx="5444311" cy="1446550"/>
          </a:xfrm>
          <a:prstGeom prst="rect">
            <a:avLst/>
          </a:prstGeom>
          <a:noFill/>
        </p:spPr>
        <p:txBody>
          <a:bodyPr wrap="none" rtlCol="0">
            <a:spAutoFit/>
          </a:bodyPr>
          <a:lstStyle/>
          <a:p>
            <a:r>
              <a:rPr lang="en-US" sz="1400" dirty="0"/>
              <a:t>Adaptation of the weight vector w(n) is </a:t>
            </a:r>
          </a:p>
          <a:p>
            <a:r>
              <a:rPr lang="en-US" sz="1400" dirty="0"/>
              <a:t>summed up in the form of the </a:t>
            </a:r>
          </a:p>
          <a:p>
            <a:r>
              <a:rPr lang="en-US" sz="1400" b="1" dirty="0"/>
              <a:t>error-correction learning </a:t>
            </a:r>
            <a:r>
              <a:rPr lang="en-US" sz="1400" dirty="0"/>
              <a:t>rule.</a:t>
            </a:r>
          </a:p>
          <a:p>
            <a:r>
              <a:rPr lang="el-GR" b="1" dirty="0"/>
              <a:t>η</a:t>
            </a:r>
            <a:r>
              <a:rPr lang="en-US" sz="1400" dirty="0"/>
              <a:t> is the learning-rate parameter and</a:t>
            </a:r>
          </a:p>
          <a:p>
            <a:r>
              <a:rPr lang="en-US" sz="1400" dirty="0"/>
              <a:t>the difference d(n) - y(n) plays the role of an error signal.</a:t>
            </a:r>
          </a:p>
          <a:p>
            <a:r>
              <a:rPr lang="en-IN" sz="1400" dirty="0"/>
              <a:t>0 &lt; </a:t>
            </a:r>
            <a:r>
              <a:rPr lang="el-GR" sz="1400" b="1" dirty="0"/>
              <a:t>η </a:t>
            </a:r>
            <a:r>
              <a:rPr lang="en-IN" sz="1400" b="1" dirty="0"/>
              <a:t> </a:t>
            </a:r>
            <a:r>
              <a:rPr lang="en-IN" sz="1400" dirty="0"/>
              <a:t>&lt;</a:t>
            </a:r>
            <a:r>
              <a:rPr lang="en-IN" sz="1400" b="1" dirty="0"/>
              <a:t>=</a:t>
            </a:r>
            <a:r>
              <a:rPr lang="en-IN" sz="1400" dirty="0"/>
              <a:t>1.</a:t>
            </a:r>
          </a:p>
        </p:txBody>
      </p:sp>
    </p:spTree>
    <p:extLst>
      <p:ext uri="{BB962C8B-B14F-4D97-AF65-F5344CB8AC3E}">
        <p14:creationId xmlns:p14="http://schemas.microsoft.com/office/powerpoint/2010/main" val="3789589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1C89-B6F5-07C1-2D99-0E7EE0B092FC}"/>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F4082226-7FAF-16D7-D9B5-4B1B26D6535C}"/>
              </a:ext>
            </a:extLst>
          </p:cNvPr>
          <p:cNvSpPr>
            <a:spLocks noGrp="1"/>
          </p:cNvSpPr>
          <p:nvPr>
            <p:ph type="sldNum" sz="quarter" idx="12"/>
          </p:nvPr>
        </p:nvSpPr>
        <p:spPr/>
        <p:txBody>
          <a:bodyPr/>
          <a:lstStyle/>
          <a:p>
            <a:fld id="{BB2CE0DE-867F-455F-B20B-96D381B4AB71}" type="slidenum">
              <a:rPr lang="en-US" smtClean="0"/>
              <a:t>91</a:t>
            </a:fld>
            <a:endParaRPr lang="en-US"/>
          </a:p>
        </p:txBody>
      </p:sp>
      <p:pic>
        <p:nvPicPr>
          <p:cNvPr id="6" name="Picture 5">
            <a:extLst>
              <a:ext uri="{FF2B5EF4-FFF2-40B4-BE49-F238E27FC236}">
                <a16:creationId xmlns:a16="http://schemas.microsoft.com/office/drawing/2014/main" id="{FAD58F02-8E68-3AD7-B22D-D30AFCCB624E}"/>
              </a:ext>
            </a:extLst>
          </p:cNvPr>
          <p:cNvPicPr>
            <a:picLocks noChangeAspect="1"/>
          </p:cNvPicPr>
          <p:nvPr/>
        </p:nvPicPr>
        <p:blipFill>
          <a:blip r:embed="rId2"/>
          <a:stretch>
            <a:fillRect/>
          </a:stretch>
        </p:blipFill>
        <p:spPr>
          <a:xfrm>
            <a:off x="421796" y="1219200"/>
            <a:ext cx="11012437" cy="3639058"/>
          </a:xfrm>
          <a:prstGeom prst="rect">
            <a:avLst/>
          </a:prstGeom>
        </p:spPr>
      </p:pic>
    </p:spTree>
    <p:extLst>
      <p:ext uri="{BB962C8B-B14F-4D97-AF65-F5344CB8AC3E}">
        <p14:creationId xmlns:p14="http://schemas.microsoft.com/office/powerpoint/2010/main" val="13747628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6058-FBDF-D857-D67A-EB23F696F4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49639A-3ED3-4A18-9BAF-DF78CB60FB09}"/>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3A7783C-411E-8B5C-0B88-0C148B910C55}"/>
              </a:ext>
            </a:extLst>
          </p:cNvPr>
          <p:cNvSpPr>
            <a:spLocks noGrp="1"/>
          </p:cNvSpPr>
          <p:nvPr>
            <p:ph type="sldNum" sz="quarter" idx="12"/>
          </p:nvPr>
        </p:nvSpPr>
        <p:spPr/>
        <p:txBody>
          <a:bodyPr/>
          <a:lstStyle/>
          <a:p>
            <a:fld id="{BB2CE0DE-867F-455F-B20B-96D381B4AB71}" type="slidenum">
              <a:rPr lang="en-US" smtClean="0"/>
              <a:t>92</a:t>
            </a:fld>
            <a:endParaRPr lang="en-US"/>
          </a:p>
        </p:txBody>
      </p:sp>
      <p:pic>
        <p:nvPicPr>
          <p:cNvPr id="6" name="Picture 5">
            <a:extLst>
              <a:ext uri="{FF2B5EF4-FFF2-40B4-BE49-F238E27FC236}">
                <a16:creationId xmlns:a16="http://schemas.microsoft.com/office/drawing/2014/main" id="{1A384F88-4321-7FC1-931D-9C3F5114180D}"/>
              </a:ext>
            </a:extLst>
          </p:cNvPr>
          <p:cNvPicPr>
            <a:picLocks noChangeAspect="1"/>
          </p:cNvPicPr>
          <p:nvPr/>
        </p:nvPicPr>
        <p:blipFill>
          <a:blip r:embed="rId2"/>
          <a:stretch>
            <a:fillRect/>
          </a:stretch>
        </p:blipFill>
        <p:spPr>
          <a:xfrm>
            <a:off x="228600" y="1274756"/>
            <a:ext cx="12192000" cy="5266329"/>
          </a:xfrm>
          <a:prstGeom prst="rect">
            <a:avLst/>
          </a:prstGeom>
        </p:spPr>
      </p:pic>
    </p:spTree>
    <p:extLst>
      <p:ext uri="{BB962C8B-B14F-4D97-AF65-F5344CB8AC3E}">
        <p14:creationId xmlns:p14="http://schemas.microsoft.com/office/powerpoint/2010/main" val="7713744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A9EDB-B618-344E-8917-828FEA374D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4F3AE4-C2BA-FDA7-F7BD-3F62DA753288}"/>
              </a:ext>
            </a:extLst>
          </p:cNvPr>
          <p:cNvSpPr>
            <a:spLocks noGrp="1"/>
          </p:cNvSpPr>
          <p:nvPr>
            <p:ph type="sldNum" sz="quarter" idx="12"/>
          </p:nvPr>
        </p:nvSpPr>
        <p:spPr/>
        <p:txBody>
          <a:bodyPr/>
          <a:lstStyle/>
          <a:p>
            <a:fld id="{BB2CE0DE-867F-455F-B20B-96D381B4AB71}" type="slidenum">
              <a:rPr lang="en-US" smtClean="0"/>
              <a:t>93</a:t>
            </a:fld>
            <a:endParaRPr lang="en-US"/>
          </a:p>
        </p:txBody>
      </p:sp>
      <p:pic>
        <p:nvPicPr>
          <p:cNvPr id="6" name="Picture 5">
            <a:extLst>
              <a:ext uri="{FF2B5EF4-FFF2-40B4-BE49-F238E27FC236}">
                <a16:creationId xmlns:a16="http://schemas.microsoft.com/office/drawing/2014/main" id="{B3AF0D6D-FF23-9EC5-4FED-08C372C6EA54}"/>
              </a:ext>
            </a:extLst>
          </p:cNvPr>
          <p:cNvPicPr>
            <a:picLocks noChangeAspect="1"/>
          </p:cNvPicPr>
          <p:nvPr/>
        </p:nvPicPr>
        <p:blipFill>
          <a:blip r:embed="rId2"/>
          <a:stretch>
            <a:fillRect/>
          </a:stretch>
        </p:blipFill>
        <p:spPr>
          <a:xfrm>
            <a:off x="228600" y="1274756"/>
            <a:ext cx="12192000" cy="5266329"/>
          </a:xfrm>
          <a:prstGeom prst="rect">
            <a:avLst/>
          </a:prstGeom>
        </p:spPr>
      </p:pic>
      <p:pic>
        <p:nvPicPr>
          <p:cNvPr id="8" name="Picture 7">
            <a:extLst>
              <a:ext uri="{FF2B5EF4-FFF2-40B4-BE49-F238E27FC236}">
                <a16:creationId xmlns:a16="http://schemas.microsoft.com/office/drawing/2014/main" id="{2D919AE0-2627-029F-B733-61E8F22226D6}"/>
              </a:ext>
            </a:extLst>
          </p:cNvPr>
          <p:cNvPicPr>
            <a:picLocks noChangeAspect="1"/>
          </p:cNvPicPr>
          <p:nvPr/>
        </p:nvPicPr>
        <p:blipFill>
          <a:blip r:embed="rId3"/>
          <a:stretch>
            <a:fillRect/>
          </a:stretch>
        </p:blipFill>
        <p:spPr>
          <a:xfrm>
            <a:off x="2819400" y="3869505"/>
            <a:ext cx="9372600" cy="1807006"/>
          </a:xfrm>
          <a:prstGeom prst="rect">
            <a:avLst/>
          </a:prstGeom>
        </p:spPr>
      </p:pic>
      <p:sp>
        <p:nvSpPr>
          <p:cNvPr id="9" name="Right Brace 8">
            <a:extLst>
              <a:ext uri="{FF2B5EF4-FFF2-40B4-BE49-F238E27FC236}">
                <a16:creationId xmlns:a16="http://schemas.microsoft.com/office/drawing/2014/main" id="{7B46AD6A-B001-F30C-DAE3-D0C66E76EA06}"/>
              </a:ext>
            </a:extLst>
          </p:cNvPr>
          <p:cNvSpPr/>
          <p:nvPr/>
        </p:nvSpPr>
        <p:spPr bwMode="auto">
          <a:xfrm rot="5400000">
            <a:off x="8004764" y="4420336"/>
            <a:ext cx="477747" cy="23622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0" name="Right Brace 9">
            <a:extLst>
              <a:ext uri="{FF2B5EF4-FFF2-40B4-BE49-F238E27FC236}">
                <a16:creationId xmlns:a16="http://schemas.microsoft.com/office/drawing/2014/main" id="{82BE4B89-EBC6-918D-98BF-0D36D94E2D6C}"/>
              </a:ext>
            </a:extLst>
          </p:cNvPr>
          <p:cNvSpPr/>
          <p:nvPr/>
        </p:nvSpPr>
        <p:spPr bwMode="auto">
          <a:xfrm rot="5400000">
            <a:off x="6018991" y="4877608"/>
            <a:ext cx="206156" cy="139165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
        <p:nvSpPr>
          <p:cNvPr id="11" name="TextBox 10">
            <a:extLst>
              <a:ext uri="{FF2B5EF4-FFF2-40B4-BE49-F238E27FC236}">
                <a16:creationId xmlns:a16="http://schemas.microsoft.com/office/drawing/2014/main" id="{5964522E-E11B-9BA1-2613-1F62DEE6EF2D}"/>
              </a:ext>
            </a:extLst>
          </p:cNvPr>
          <p:cNvSpPr txBox="1"/>
          <p:nvPr/>
        </p:nvSpPr>
        <p:spPr>
          <a:xfrm>
            <a:off x="5307334" y="5699115"/>
            <a:ext cx="2034531" cy="523220"/>
          </a:xfrm>
          <a:prstGeom prst="rect">
            <a:avLst/>
          </a:prstGeom>
          <a:noFill/>
        </p:spPr>
        <p:txBody>
          <a:bodyPr wrap="none" rtlCol="0">
            <a:spAutoFit/>
          </a:bodyPr>
          <a:lstStyle/>
          <a:p>
            <a:r>
              <a:rPr lang="en-US" sz="1400" b="1" dirty="0">
                <a:solidFill>
                  <a:srgbClr val="00B050"/>
                </a:solidFill>
              </a:rPr>
              <a:t>No Change in </a:t>
            </a:r>
          </a:p>
          <a:p>
            <a:r>
              <a:rPr lang="en-US" sz="1400" b="1" dirty="0">
                <a:solidFill>
                  <a:srgbClr val="00B050"/>
                </a:solidFill>
              </a:rPr>
              <a:t>Target and Output</a:t>
            </a:r>
            <a:endParaRPr lang="en-IN" sz="1400" b="1" dirty="0">
              <a:solidFill>
                <a:srgbClr val="00B050"/>
              </a:solidFill>
            </a:endParaRPr>
          </a:p>
        </p:txBody>
      </p:sp>
      <p:sp>
        <p:nvSpPr>
          <p:cNvPr id="12" name="TextBox 11">
            <a:extLst>
              <a:ext uri="{FF2B5EF4-FFF2-40B4-BE49-F238E27FC236}">
                <a16:creationId xmlns:a16="http://schemas.microsoft.com/office/drawing/2014/main" id="{7A387A63-7419-8162-EAF7-FBCF287C009A}"/>
              </a:ext>
            </a:extLst>
          </p:cNvPr>
          <p:cNvSpPr txBox="1"/>
          <p:nvPr/>
        </p:nvSpPr>
        <p:spPr>
          <a:xfrm>
            <a:off x="7208765" y="5772444"/>
            <a:ext cx="2619628" cy="307777"/>
          </a:xfrm>
          <a:prstGeom prst="rect">
            <a:avLst/>
          </a:prstGeom>
          <a:noFill/>
        </p:spPr>
        <p:txBody>
          <a:bodyPr wrap="none" rtlCol="0">
            <a:spAutoFit/>
          </a:bodyPr>
          <a:lstStyle/>
          <a:p>
            <a:r>
              <a:rPr lang="en-US" sz="1400" dirty="0">
                <a:solidFill>
                  <a:srgbClr val="FF00FF"/>
                </a:solidFill>
              </a:rPr>
              <a:t>Hence no Update in weight</a:t>
            </a:r>
            <a:endParaRPr lang="en-IN" sz="1400" dirty="0">
              <a:solidFill>
                <a:srgbClr val="FF00FF"/>
              </a:solidFill>
            </a:endParaRPr>
          </a:p>
        </p:txBody>
      </p:sp>
    </p:spTree>
    <p:extLst>
      <p:ext uri="{BB962C8B-B14F-4D97-AF65-F5344CB8AC3E}">
        <p14:creationId xmlns:p14="http://schemas.microsoft.com/office/powerpoint/2010/main" val="1329371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7073C-7E41-2E18-5705-E8E86D445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5B124-4C14-8DC8-13D6-43F1467E7116}"/>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9BC8CFB5-76AE-5B96-790B-7F1E1FD4715E}"/>
              </a:ext>
            </a:extLst>
          </p:cNvPr>
          <p:cNvSpPr>
            <a:spLocks noGrp="1"/>
          </p:cNvSpPr>
          <p:nvPr>
            <p:ph type="sldNum" sz="quarter" idx="12"/>
          </p:nvPr>
        </p:nvSpPr>
        <p:spPr/>
        <p:txBody>
          <a:bodyPr/>
          <a:lstStyle/>
          <a:p>
            <a:fld id="{BB2CE0DE-867F-455F-B20B-96D381B4AB71}" type="slidenum">
              <a:rPr lang="en-US" smtClean="0"/>
              <a:t>94</a:t>
            </a:fld>
            <a:endParaRPr lang="en-US"/>
          </a:p>
        </p:txBody>
      </p:sp>
      <p:pic>
        <p:nvPicPr>
          <p:cNvPr id="6" name="Picture 5">
            <a:extLst>
              <a:ext uri="{FF2B5EF4-FFF2-40B4-BE49-F238E27FC236}">
                <a16:creationId xmlns:a16="http://schemas.microsoft.com/office/drawing/2014/main" id="{93B1AB5E-9967-7AD5-8A91-C148F1158E9B}"/>
              </a:ext>
            </a:extLst>
          </p:cNvPr>
          <p:cNvPicPr>
            <a:picLocks noChangeAspect="1"/>
          </p:cNvPicPr>
          <p:nvPr/>
        </p:nvPicPr>
        <p:blipFill>
          <a:blip r:embed="rId2"/>
          <a:stretch>
            <a:fillRect/>
          </a:stretch>
        </p:blipFill>
        <p:spPr>
          <a:xfrm>
            <a:off x="-34093" y="136524"/>
            <a:ext cx="12192000" cy="5266329"/>
          </a:xfrm>
          <a:prstGeom prst="rect">
            <a:avLst/>
          </a:prstGeom>
        </p:spPr>
      </p:pic>
      <p:pic>
        <p:nvPicPr>
          <p:cNvPr id="8" name="Picture 7">
            <a:extLst>
              <a:ext uri="{FF2B5EF4-FFF2-40B4-BE49-F238E27FC236}">
                <a16:creationId xmlns:a16="http://schemas.microsoft.com/office/drawing/2014/main" id="{17401DE8-798E-814B-585C-B9963000349E}"/>
              </a:ext>
            </a:extLst>
          </p:cNvPr>
          <p:cNvPicPr>
            <a:picLocks noChangeAspect="1"/>
          </p:cNvPicPr>
          <p:nvPr/>
        </p:nvPicPr>
        <p:blipFill>
          <a:blip r:embed="rId3"/>
          <a:stretch>
            <a:fillRect/>
          </a:stretch>
        </p:blipFill>
        <p:spPr>
          <a:xfrm>
            <a:off x="2333551" y="2603393"/>
            <a:ext cx="9824356" cy="1894103"/>
          </a:xfrm>
          <a:prstGeom prst="rect">
            <a:avLst/>
          </a:prstGeom>
        </p:spPr>
      </p:pic>
      <p:pic>
        <p:nvPicPr>
          <p:cNvPr id="9" name="Picture 8">
            <a:extLst>
              <a:ext uri="{FF2B5EF4-FFF2-40B4-BE49-F238E27FC236}">
                <a16:creationId xmlns:a16="http://schemas.microsoft.com/office/drawing/2014/main" id="{56E31A84-50AF-2E60-D9CC-80DDC124BE98}"/>
              </a:ext>
            </a:extLst>
          </p:cNvPr>
          <p:cNvPicPr>
            <a:picLocks noChangeAspect="1"/>
          </p:cNvPicPr>
          <p:nvPr/>
        </p:nvPicPr>
        <p:blipFill>
          <a:blip r:embed="rId4"/>
          <a:stretch>
            <a:fillRect/>
          </a:stretch>
        </p:blipFill>
        <p:spPr>
          <a:xfrm>
            <a:off x="2333551" y="4382042"/>
            <a:ext cx="9738126" cy="1636923"/>
          </a:xfrm>
          <a:prstGeom prst="rect">
            <a:avLst/>
          </a:prstGeom>
        </p:spPr>
      </p:pic>
      <p:sp>
        <p:nvSpPr>
          <p:cNvPr id="10" name="TextBox 9">
            <a:extLst>
              <a:ext uri="{FF2B5EF4-FFF2-40B4-BE49-F238E27FC236}">
                <a16:creationId xmlns:a16="http://schemas.microsoft.com/office/drawing/2014/main" id="{83FA0A2F-1A9D-D812-26DC-FA1BF334FCE2}"/>
              </a:ext>
            </a:extLst>
          </p:cNvPr>
          <p:cNvSpPr txBox="1"/>
          <p:nvPr/>
        </p:nvSpPr>
        <p:spPr>
          <a:xfrm>
            <a:off x="364111" y="6002923"/>
            <a:ext cx="11463779" cy="338554"/>
          </a:xfrm>
          <a:prstGeom prst="rect">
            <a:avLst/>
          </a:prstGeom>
          <a:noFill/>
        </p:spPr>
        <p:txBody>
          <a:bodyPr wrap="none" rtlCol="0">
            <a:spAutoFit/>
          </a:bodyPr>
          <a:lstStyle/>
          <a:p>
            <a:r>
              <a:rPr lang="en-US" sz="1600" dirty="0"/>
              <a:t>Using the final weights (w1, w2, w3, w4)=(-2,2,0,2) and bias as 0, we can classify the given inputs correctly</a:t>
            </a:r>
            <a:endParaRPr lang="en-IN" sz="1600" dirty="0"/>
          </a:p>
        </p:txBody>
      </p:sp>
    </p:spTree>
    <p:extLst>
      <p:ext uri="{BB962C8B-B14F-4D97-AF65-F5344CB8AC3E}">
        <p14:creationId xmlns:p14="http://schemas.microsoft.com/office/powerpoint/2010/main" val="34976579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3209-D102-2211-5B06-703C2E95C567}"/>
              </a:ext>
            </a:extLst>
          </p:cNvPr>
          <p:cNvSpPr>
            <a:spLocks noGrp="1"/>
          </p:cNvSpPr>
          <p:nvPr>
            <p:ph type="title"/>
          </p:nvPr>
        </p:nvSpPr>
        <p:spPr/>
        <p:txBody>
          <a:bodyPr/>
          <a:lstStyle/>
          <a:p>
            <a:r>
              <a:rPr lang="en-US" sz="2800" dirty="0">
                <a:solidFill>
                  <a:srgbClr val="262626"/>
                </a:solidFill>
                <a:latin typeface="Inter"/>
              </a:rPr>
              <a:t>Rosenblatt’s Perceptron: The Perceptron Convergence Theorem</a:t>
            </a:r>
            <a:endParaRPr lang="en-IN" sz="2800" dirty="0"/>
          </a:p>
        </p:txBody>
      </p:sp>
      <p:sp>
        <p:nvSpPr>
          <p:cNvPr id="3" name="Content Placeholder 2">
            <a:extLst>
              <a:ext uri="{FF2B5EF4-FFF2-40B4-BE49-F238E27FC236}">
                <a16:creationId xmlns:a16="http://schemas.microsoft.com/office/drawing/2014/main" id="{445369A0-9BB7-F605-FA82-764E8E00F472}"/>
              </a:ext>
            </a:extLst>
          </p:cNvPr>
          <p:cNvSpPr>
            <a:spLocks noGrp="1"/>
          </p:cNvSpPr>
          <p:nvPr>
            <p:ph idx="1"/>
          </p:nvPr>
        </p:nvSpPr>
        <p:spPr/>
        <p:txBody>
          <a:bodyPr/>
          <a:lstStyle/>
          <a:p>
            <a:pPr marL="0" indent="0">
              <a:buNone/>
            </a:pPr>
            <a:r>
              <a:rPr lang="en-US" sz="2000" dirty="0"/>
              <a:t>Questions:</a:t>
            </a:r>
          </a:p>
          <a:p>
            <a:pPr marL="0" indent="0" algn="just">
              <a:buNone/>
            </a:pPr>
            <a:r>
              <a:rPr lang="en-US" sz="2000" dirty="0"/>
              <a:t>1. Analyze the design of Rosenblatt’s perceptron for the Mc Culloch-Pitts model of a neuron. Show the summing of the linear combination of the inputs applied on synapses using the signal- flow graph of the perceptron with appropriate mathematical equations.</a:t>
            </a:r>
          </a:p>
          <a:p>
            <a:pPr marL="0" indent="0" algn="just">
              <a:buNone/>
            </a:pPr>
            <a:r>
              <a:rPr lang="en-IN" sz="2000" dirty="0"/>
              <a:t>2. Derive the error correction learning algorithm for the perceptron using the perceptron convergence theorem. Formulate the algorithm for adapting the weight vector of the elementary perceptron.</a:t>
            </a:r>
          </a:p>
          <a:p>
            <a:pPr marL="0" indent="0" algn="just">
              <a:buNone/>
            </a:pPr>
            <a:r>
              <a:rPr lang="en-US" sz="2000" dirty="0"/>
              <a:t>3. Derive the weight update rule for the perceptron using the perceptron convergence theorem. Develop the error correction learning algorithm for adjusting the weight vector in a basic perceptron model.</a:t>
            </a:r>
          </a:p>
          <a:p>
            <a:pPr marL="0" indent="0" algn="just">
              <a:buNone/>
            </a:pPr>
            <a:r>
              <a:rPr lang="en-US" sz="2000" dirty="0"/>
              <a:t>4. Identify and describe the steps involved in training a perceptron from initialization to the adaptation of the weight vector. Specifically, explain how the input vector, weight vector, and learning-rate parameter are used in the computation and adaptation steps.</a:t>
            </a:r>
            <a:endParaRPr lang="en-IN" sz="2000" dirty="0"/>
          </a:p>
          <a:p>
            <a:pPr marL="0" indent="0">
              <a:buNone/>
            </a:pPr>
            <a:endParaRPr lang="en-IN" sz="2000" dirty="0"/>
          </a:p>
        </p:txBody>
      </p:sp>
      <p:sp>
        <p:nvSpPr>
          <p:cNvPr id="4" name="Slide Number Placeholder 3">
            <a:extLst>
              <a:ext uri="{FF2B5EF4-FFF2-40B4-BE49-F238E27FC236}">
                <a16:creationId xmlns:a16="http://schemas.microsoft.com/office/drawing/2014/main" id="{117D04F7-8F18-B0C8-BFC5-5635EC2FA6AC}"/>
              </a:ext>
            </a:extLst>
          </p:cNvPr>
          <p:cNvSpPr>
            <a:spLocks noGrp="1"/>
          </p:cNvSpPr>
          <p:nvPr>
            <p:ph type="sldNum" sz="quarter" idx="12"/>
          </p:nvPr>
        </p:nvSpPr>
        <p:spPr/>
        <p:txBody>
          <a:bodyPr/>
          <a:lstStyle/>
          <a:p>
            <a:fld id="{BB2CE0DE-867F-455F-B20B-96D381B4AB71}" type="slidenum">
              <a:rPr lang="en-US" smtClean="0"/>
              <a:t>95</a:t>
            </a:fld>
            <a:endParaRPr lang="en-US"/>
          </a:p>
        </p:txBody>
      </p:sp>
    </p:spTree>
    <p:extLst>
      <p:ext uri="{BB962C8B-B14F-4D97-AF65-F5344CB8AC3E}">
        <p14:creationId xmlns:p14="http://schemas.microsoft.com/office/powerpoint/2010/main" val="1545370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ACF19-E712-2982-047A-3BCEE90F86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15067-5360-D494-F6EF-174245A4DF75}"/>
              </a:ext>
            </a:extLst>
          </p:cNvPr>
          <p:cNvSpPr>
            <a:spLocks noGrp="1"/>
          </p:cNvSpPr>
          <p:nvPr>
            <p:ph type="ctrTitle"/>
          </p:nvPr>
        </p:nvSpPr>
        <p:spPr/>
        <p:txBody>
          <a:bodyPr/>
          <a:lstStyle/>
          <a:p>
            <a:r>
              <a:rPr lang="en-US" sz="2800" dirty="0">
                <a:solidFill>
                  <a:srgbClr val="262626"/>
                </a:solidFill>
                <a:latin typeface="Inter"/>
              </a:rPr>
              <a:t>Relation between Perceptron and Bayes Classifier for a Gaussian Environment</a:t>
            </a:r>
            <a:endParaRPr lang="en-US" sz="2800" dirty="0"/>
          </a:p>
        </p:txBody>
      </p:sp>
      <p:sp>
        <p:nvSpPr>
          <p:cNvPr id="3" name="Subtitle 2">
            <a:extLst>
              <a:ext uri="{FF2B5EF4-FFF2-40B4-BE49-F238E27FC236}">
                <a16:creationId xmlns:a16="http://schemas.microsoft.com/office/drawing/2014/main" id="{578E4132-674E-FC46-EB7D-1D854BAD855E}"/>
              </a:ext>
            </a:extLst>
          </p:cNvPr>
          <p:cNvSpPr>
            <a:spLocks noGrp="1"/>
          </p:cNvSpPr>
          <p:nvPr>
            <p:ph type="subTitle" idx="1"/>
          </p:nvPr>
        </p:nvSpPr>
        <p:spPr/>
        <p:txBody>
          <a:bodyPr/>
          <a:lstStyle/>
          <a:p>
            <a:pPr marL="457200" indent="-457200">
              <a:buFontTx/>
              <a:buChar char="-"/>
            </a:pPr>
            <a:r>
              <a:rPr lang="en-IN" dirty="0"/>
              <a:t>Bayes Classifier</a:t>
            </a:r>
          </a:p>
          <a:p>
            <a:pPr marL="457200" indent="-457200">
              <a:buFontTx/>
              <a:buChar char="-"/>
            </a:pPr>
            <a:r>
              <a:rPr lang="en-IN" dirty="0"/>
              <a:t>Bayes Classifier for a Gaussian Distribution</a:t>
            </a:r>
            <a:endParaRPr lang="en-US" dirty="0"/>
          </a:p>
        </p:txBody>
      </p:sp>
      <p:sp>
        <p:nvSpPr>
          <p:cNvPr id="6" name="Slide Number Placeholder 5">
            <a:extLst>
              <a:ext uri="{FF2B5EF4-FFF2-40B4-BE49-F238E27FC236}">
                <a16:creationId xmlns:a16="http://schemas.microsoft.com/office/drawing/2014/main" id="{C9AE4660-3AC8-AB98-0F0C-B97ED1ECAE43}"/>
              </a:ext>
            </a:extLst>
          </p:cNvPr>
          <p:cNvSpPr>
            <a:spLocks noGrp="1"/>
          </p:cNvSpPr>
          <p:nvPr>
            <p:ph type="sldNum" sz="quarter" idx="12"/>
          </p:nvPr>
        </p:nvSpPr>
        <p:spPr/>
        <p:txBody>
          <a:bodyPr/>
          <a:lstStyle/>
          <a:p>
            <a:fld id="{BB2CE0DE-867F-455F-B20B-96D381B4AB71}" type="slidenum">
              <a:rPr lang="en-US" smtClean="0"/>
              <a:t>96</a:t>
            </a:fld>
            <a:endParaRPr lang="en-US"/>
          </a:p>
        </p:txBody>
      </p:sp>
    </p:spTree>
    <p:extLst>
      <p:ext uri="{BB962C8B-B14F-4D97-AF65-F5344CB8AC3E}">
        <p14:creationId xmlns:p14="http://schemas.microsoft.com/office/powerpoint/2010/main" val="40428431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C600B-F3D9-4803-4E2C-89E89A82165B}"/>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CFD4CED-1F67-4529-CA5F-ACB6997EAC21}"/>
              </a:ext>
            </a:extLst>
          </p:cNvPr>
          <p:cNvPicPr>
            <a:picLocks noChangeAspect="1"/>
          </p:cNvPicPr>
          <p:nvPr/>
        </p:nvPicPr>
        <p:blipFill>
          <a:blip r:embed="rId3"/>
          <a:stretch>
            <a:fillRect/>
          </a:stretch>
        </p:blipFill>
        <p:spPr>
          <a:xfrm>
            <a:off x="1201559" y="-28564"/>
            <a:ext cx="2412564" cy="6195465"/>
          </a:xfrm>
          <a:prstGeom prst="rect">
            <a:avLst/>
          </a:prstGeom>
        </p:spPr>
      </p:pic>
      <p:pic>
        <p:nvPicPr>
          <p:cNvPr id="16" name="Picture 15">
            <a:extLst>
              <a:ext uri="{FF2B5EF4-FFF2-40B4-BE49-F238E27FC236}">
                <a16:creationId xmlns:a16="http://schemas.microsoft.com/office/drawing/2014/main" id="{DD65EB6A-AF5F-CFF5-E02C-F196A3CD49D7}"/>
              </a:ext>
            </a:extLst>
          </p:cNvPr>
          <p:cNvPicPr>
            <a:picLocks noChangeAspect="1"/>
          </p:cNvPicPr>
          <p:nvPr/>
        </p:nvPicPr>
        <p:blipFill>
          <a:blip r:embed="rId4"/>
          <a:stretch>
            <a:fillRect/>
          </a:stretch>
        </p:blipFill>
        <p:spPr>
          <a:xfrm>
            <a:off x="333629" y="38898"/>
            <a:ext cx="905001" cy="6011114"/>
          </a:xfrm>
          <a:prstGeom prst="rect">
            <a:avLst/>
          </a:prstGeom>
        </p:spPr>
      </p:pic>
      <p:pic>
        <p:nvPicPr>
          <p:cNvPr id="20" name="Picture 19">
            <a:extLst>
              <a:ext uri="{FF2B5EF4-FFF2-40B4-BE49-F238E27FC236}">
                <a16:creationId xmlns:a16="http://schemas.microsoft.com/office/drawing/2014/main" id="{68B06785-E426-0104-9C4C-6F51B1F56601}"/>
              </a:ext>
            </a:extLst>
          </p:cNvPr>
          <p:cNvPicPr>
            <a:picLocks noChangeAspect="1"/>
          </p:cNvPicPr>
          <p:nvPr/>
        </p:nvPicPr>
        <p:blipFill>
          <a:blip r:embed="rId5"/>
          <a:stretch>
            <a:fillRect/>
          </a:stretch>
        </p:blipFill>
        <p:spPr>
          <a:xfrm>
            <a:off x="3810000" y="215605"/>
            <a:ext cx="7130409" cy="2072794"/>
          </a:xfrm>
          <a:prstGeom prst="rect">
            <a:avLst/>
          </a:prstGeom>
        </p:spPr>
      </p:pic>
      <p:pic>
        <p:nvPicPr>
          <p:cNvPr id="2" name="Picture 1">
            <a:extLst>
              <a:ext uri="{FF2B5EF4-FFF2-40B4-BE49-F238E27FC236}">
                <a16:creationId xmlns:a16="http://schemas.microsoft.com/office/drawing/2014/main" id="{2772E09D-4654-96E4-DBB1-854409FC4839}"/>
              </a:ext>
            </a:extLst>
          </p:cNvPr>
          <p:cNvPicPr>
            <a:picLocks noChangeAspect="1"/>
          </p:cNvPicPr>
          <p:nvPr/>
        </p:nvPicPr>
        <p:blipFill>
          <a:blip r:embed="rId6"/>
          <a:stretch>
            <a:fillRect/>
          </a:stretch>
        </p:blipFill>
        <p:spPr>
          <a:xfrm>
            <a:off x="3962400" y="2903174"/>
            <a:ext cx="3907061" cy="976765"/>
          </a:xfrm>
          <a:prstGeom prst="rect">
            <a:avLst/>
          </a:prstGeom>
        </p:spPr>
      </p:pic>
      <p:sp>
        <p:nvSpPr>
          <p:cNvPr id="3" name="TextBox 2">
            <a:extLst>
              <a:ext uri="{FF2B5EF4-FFF2-40B4-BE49-F238E27FC236}">
                <a16:creationId xmlns:a16="http://schemas.microsoft.com/office/drawing/2014/main" id="{B190C6B1-CAD3-B529-D5C3-232D4A6296D2}"/>
              </a:ext>
            </a:extLst>
          </p:cNvPr>
          <p:cNvSpPr txBox="1"/>
          <p:nvPr/>
        </p:nvSpPr>
        <p:spPr>
          <a:xfrm>
            <a:off x="3962400" y="2503064"/>
            <a:ext cx="3120470" cy="400110"/>
          </a:xfrm>
          <a:prstGeom prst="rect">
            <a:avLst/>
          </a:prstGeom>
          <a:noFill/>
        </p:spPr>
        <p:txBody>
          <a:bodyPr wrap="none" rtlCol="0">
            <a:spAutoFit/>
          </a:bodyPr>
          <a:lstStyle/>
          <a:p>
            <a:r>
              <a:rPr lang="en-IN" sz="2000" dirty="0"/>
              <a:t>Probability Density Function</a:t>
            </a:r>
          </a:p>
        </p:txBody>
      </p:sp>
      <p:sp>
        <p:nvSpPr>
          <p:cNvPr id="4" name="TextBox 3">
            <a:extLst>
              <a:ext uri="{FF2B5EF4-FFF2-40B4-BE49-F238E27FC236}">
                <a16:creationId xmlns:a16="http://schemas.microsoft.com/office/drawing/2014/main" id="{C2FC735E-1F94-FB2D-71CE-FB4E4E3FB4FF}"/>
              </a:ext>
            </a:extLst>
          </p:cNvPr>
          <p:cNvSpPr txBox="1"/>
          <p:nvPr/>
        </p:nvSpPr>
        <p:spPr>
          <a:xfrm>
            <a:off x="3962400" y="4023725"/>
            <a:ext cx="4990020" cy="369332"/>
          </a:xfrm>
          <a:prstGeom prst="rect">
            <a:avLst/>
          </a:prstGeom>
          <a:noFill/>
        </p:spPr>
        <p:txBody>
          <a:bodyPr wrap="none" rtlCol="0">
            <a:spAutoFit/>
          </a:bodyPr>
          <a:lstStyle/>
          <a:p>
            <a:r>
              <a:rPr lang="en-IN" dirty="0"/>
              <a:t>For x=14mm, </a:t>
            </a:r>
            <a:r>
              <a:rPr lang="en-US" dirty="0"/>
              <a:t>Probability density if tumor is </a:t>
            </a:r>
            <a:r>
              <a:rPr lang="en-US" b="1" dirty="0"/>
              <a:t>Benign</a:t>
            </a:r>
            <a:r>
              <a:rPr lang="en-IN" dirty="0"/>
              <a:t> </a:t>
            </a:r>
          </a:p>
        </p:txBody>
      </p:sp>
      <p:pic>
        <p:nvPicPr>
          <p:cNvPr id="8" name="Picture 7">
            <a:extLst>
              <a:ext uri="{FF2B5EF4-FFF2-40B4-BE49-F238E27FC236}">
                <a16:creationId xmlns:a16="http://schemas.microsoft.com/office/drawing/2014/main" id="{BF78A0BE-42E8-99E1-6EB4-D13C03EACD0C}"/>
              </a:ext>
            </a:extLst>
          </p:cNvPr>
          <p:cNvPicPr>
            <a:picLocks noChangeAspect="1"/>
          </p:cNvPicPr>
          <p:nvPr/>
        </p:nvPicPr>
        <p:blipFill>
          <a:blip r:embed="rId7"/>
          <a:stretch>
            <a:fillRect/>
          </a:stretch>
        </p:blipFill>
        <p:spPr>
          <a:xfrm>
            <a:off x="3962400" y="4638500"/>
            <a:ext cx="5323372" cy="976765"/>
          </a:xfrm>
          <a:prstGeom prst="rect">
            <a:avLst/>
          </a:prstGeom>
        </p:spPr>
      </p:pic>
      <p:pic>
        <p:nvPicPr>
          <p:cNvPr id="10" name="Picture 9">
            <a:extLst>
              <a:ext uri="{FF2B5EF4-FFF2-40B4-BE49-F238E27FC236}">
                <a16:creationId xmlns:a16="http://schemas.microsoft.com/office/drawing/2014/main" id="{6D34DC9D-D659-540D-24A7-9125AD4D6A31}"/>
              </a:ext>
            </a:extLst>
          </p:cNvPr>
          <p:cNvPicPr>
            <a:picLocks noChangeAspect="1"/>
          </p:cNvPicPr>
          <p:nvPr/>
        </p:nvPicPr>
        <p:blipFill>
          <a:blip r:embed="rId8"/>
          <a:stretch>
            <a:fillRect/>
          </a:stretch>
        </p:blipFill>
        <p:spPr>
          <a:xfrm>
            <a:off x="4027485" y="5630854"/>
            <a:ext cx="3334215" cy="419158"/>
          </a:xfrm>
          <a:prstGeom prst="rect">
            <a:avLst/>
          </a:prstGeom>
        </p:spPr>
      </p:pic>
    </p:spTree>
    <p:extLst>
      <p:ext uri="{BB962C8B-B14F-4D97-AF65-F5344CB8AC3E}">
        <p14:creationId xmlns:p14="http://schemas.microsoft.com/office/powerpoint/2010/main" val="2934133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8ECF9-7DAA-2DB2-2E72-2623F8A23E6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8403D5-E921-E307-0EDD-59931B91AE96}"/>
              </a:ext>
            </a:extLst>
          </p:cNvPr>
          <p:cNvPicPr>
            <a:picLocks noChangeAspect="1"/>
          </p:cNvPicPr>
          <p:nvPr/>
        </p:nvPicPr>
        <p:blipFill>
          <a:blip r:embed="rId3"/>
          <a:stretch>
            <a:fillRect/>
          </a:stretch>
        </p:blipFill>
        <p:spPr>
          <a:xfrm>
            <a:off x="271034" y="161336"/>
            <a:ext cx="5256152" cy="3529130"/>
          </a:xfrm>
          <a:prstGeom prst="rect">
            <a:avLst/>
          </a:prstGeom>
        </p:spPr>
      </p:pic>
      <p:sp>
        <p:nvSpPr>
          <p:cNvPr id="9" name="Right Brace 8">
            <a:extLst>
              <a:ext uri="{FF2B5EF4-FFF2-40B4-BE49-F238E27FC236}">
                <a16:creationId xmlns:a16="http://schemas.microsoft.com/office/drawing/2014/main" id="{2B62C1F0-755D-821A-6B8E-04D9A194EA6D}"/>
              </a:ext>
            </a:extLst>
          </p:cNvPr>
          <p:cNvSpPr/>
          <p:nvPr/>
        </p:nvSpPr>
        <p:spPr>
          <a:xfrm rot="5400000">
            <a:off x="3757448" y="2507069"/>
            <a:ext cx="319089" cy="237956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Right Brace 13">
            <a:extLst>
              <a:ext uri="{FF2B5EF4-FFF2-40B4-BE49-F238E27FC236}">
                <a16:creationId xmlns:a16="http://schemas.microsoft.com/office/drawing/2014/main" id="{DD2D320D-03C3-56BF-BF8F-1BAEC795AC31}"/>
              </a:ext>
            </a:extLst>
          </p:cNvPr>
          <p:cNvSpPr/>
          <p:nvPr/>
        </p:nvSpPr>
        <p:spPr>
          <a:xfrm rot="5400000">
            <a:off x="1568593" y="2819191"/>
            <a:ext cx="369330" cy="1675065"/>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A2F370B7-F517-19E4-B460-43570581E0B3}"/>
              </a:ext>
            </a:extLst>
          </p:cNvPr>
          <p:cNvSpPr txBox="1"/>
          <p:nvPr/>
        </p:nvSpPr>
        <p:spPr>
          <a:xfrm>
            <a:off x="3608121" y="3843968"/>
            <a:ext cx="426720" cy="369332"/>
          </a:xfrm>
          <a:prstGeom prst="rect">
            <a:avLst/>
          </a:prstGeom>
          <a:noFill/>
        </p:spPr>
        <p:txBody>
          <a:bodyPr wrap="none" rtlCol="0">
            <a:spAutoFit/>
          </a:bodyPr>
          <a:lstStyle/>
          <a:p>
            <a:r>
              <a:rPr lang="en-US" dirty="0"/>
              <a:t>R2</a:t>
            </a:r>
            <a:endParaRPr lang="en-IN" dirty="0"/>
          </a:p>
        </p:txBody>
      </p:sp>
      <p:sp>
        <p:nvSpPr>
          <p:cNvPr id="16" name="TextBox 15">
            <a:extLst>
              <a:ext uri="{FF2B5EF4-FFF2-40B4-BE49-F238E27FC236}">
                <a16:creationId xmlns:a16="http://schemas.microsoft.com/office/drawing/2014/main" id="{CD75D0F9-851D-64A9-8E80-81F8D02F8188}"/>
              </a:ext>
            </a:extLst>
          </p:cNvPr>
          <p:cNvSpPr txBox="1"/>
          <p:nvPr/>
        </p:nvSpPr>
        <p:spPr>
          <a:xfrm>
            <a:off x="1540074" y="3841389"/>
            <a:ext cx="426720" cy="369332"/>
          </a:xfrm>
          <a:prstGeom prst="rect">
            <a:avLst/>
          </a:prstGeom>
          <a:noFill/>
        </p:spPr>
        <p:txBody>
          <a:bodyPr wrap="none" rtlCol="0">
            <a:spAutoFit/>
          </a:bodyPr>
          <a:lstStyle/>
          <a:p>
            <a:r>
              <a:rPr lang="en-US" dirty="0"/>
              <a:t>R1</a:t>
            </a:r>
            <a:endParaRPr lang="en-IN" dirty="0"/>
          </a:p>
        </p:txBody>
      </p:sp>
      <p:sp>
        <p:nvSpPr>
          <p:cNvPr id="22" name="TextBox 21">
            <a:extLst>
              <a:ext uri="{FF2B5EF4-FFF2-40B4-BE49-F238E27FC236}">
                <a16:creationId xmlns:a16="http://schemas.microsoft.com/office/drawing/2014/main" id="{342AD506-2809-A68F-F307-3916CDFC493A}"/>
              </a:ext>
            </a:extLst>
          </p:cNvPr>
          <p:cNvSpPr txBox="1"/>
          <p:nvPr/>
        </p:nvSpPr>
        <p:spPr>
          <a:xfrm>
            <a:off x="566242" y="5715000"/>
            <a:ext cx="11320957" cy="707886"/>
          </a:xfrm>
          <a:prstGeom prst="rect">
            <a:avLst/>
          </a:prstGeom>
          <a:noFill/>
        </p:spPr>
        <p:txBody>
          <a:bodyPr wrap="square" rtlCol="0">
            <a:spAutoFit/>
          </a:bodyPr>
          <a:lstStyle/>
          <a:p>
            <a:r>
              <a:rPr lang="en-US" sz="2400" b="1" dirty="0">
                <a:solidFill>
                  <a:schemeClr val="accent2">
                    <a:lumMod val="75000"/>
                  </a:schemeClr>
                </a:solidFill>
              </a:rPr>
              <a:t>Risk: </a:t>
            </a:r>
            <a:r>
              <a:rPr lang="en-US" sz="1600" dirty="0"/>
              <a:t>The Bayes classifier models risk by selecting the class that minimizes expected loss, using posterior probabilities to calculate the minimum possible classification error, known as the Bayes risk. </a:t>
            </a:r>
            <a:endParaRPr lang="en-IN" sz="1400" dirty="0"/>
          </a:p>
        </p:txBody>
      </p:sp>
      <p:pic>
        <p:nvPicPr>
          <p:cNvPr id="2" name="Picture 1">
            <a:extLst>
              <a:ext uri="{FF2B5EF4-FFF2-40B4-BE49-F238E27FC236}">
                <a16:creationId xmlns:a16="http://schemas.microsoft.com/office/drawing/2014/main" id="{78B781D4-55FA-BAD9-6DD0-281F18F3D716}"/>
              </a:ext>
            </a:extLst>
          </p:cNvPr>
          <p:cNvPicPr>
            <a:picLocks noChangeAspect="1"/>
          </p:cNvPicPr>
          <p:nvPr/>
        </p:nvPicPr>
        <p:blipFill>
          <a:blip r:embed="rId4"/>
          <a:stretch>
            <a:fillRect/>
          </a:stretch>
        </p:blipFill>
        <p:spPr>
          <a:xfrm>
            <a:off x="6227685" y="436128"/>
            <a:ext cx="5048955" cy="457264"/>
          </a:xfrm>
          <a:prstGeom prst="rect">
            <a:avLst/>
          </a:prstGeom>
        </p:spPr>
      </p:pic>
      <p:pic>
        <p:nvPicPr>
          <p:cNvPr id="3" name="Picture 2">
            <a:extLst>
              <a:ext uri="{FF2B5EF4-FFF2-40B4-BE49-F238E27FC236}">
                <a16:creationId xmlns:a16="http://schemas.microsoft.com/office/drawing/2014/main" id="{180A2D2C-B9C9-B0DC-098D-86E2E34613D3}"/>
              </a:ext>
            </a:extLst>
          </p:cNvPr>
          <p:cNvPicPr>
            <a:picLocks noChangeAspect="1"/>
          </p:cNvPicPr>
          <p:nvPr/>
        </p:nvPicPr>
        <p:blipFill>
          <a:blip r:embed="rId5"/>
          <a:stretch>
            <a:fillRect/>
          </a:stretch>
        </p:blipFill>
        <p:spPr>
          <a:xfrm>
            <a:off x="6314722" y="1087631"/>
            <a:ext cx="5202926" cy="457264"/>
          </a:xfrm>
          <a:prstGeom prst="rect">
            <a:avLst/>
          </a:prstGeom>
        </p:spPr>
      </p:pic>
      <p:pic>
        <p:nvPicPr>
          <p:cNvPr id="5" name="Picture 4">
            <a:extLst>
              <a:ext uri="{FF2B5EF4-FFF2-40B4-BE49-F238E27FC236}">
                <a16:creationId xmlns:a16="http://schemas.microsoft.com/office/drawing/2014/main" id="{DC82FE6C-0422-6FD8-2A89-88D05A7BDAA9}"/>
              </a:ext>
            </a:extLst>
          </p:cNvPr>
          <p:cNvPicPr>
            <a:picLocks noChangeAspect="1"/>
          </p:cNvPicPr>
          <p:nvPr/>
        </p:nvPicPr>
        <p:blipFill>
          <a:blip r:embed="rId6"/>
          <a:stretch>
            <a:fillRect/>
          </a:stretch>
        </p:blipFill>
        <p:spPr>
          <a:xfrm>
            <a:off x="5757431" y="2110567"/>
            <a:ext cx="6163535" cy="1076475"/>
          </a:xfrm>
          <a:prstGeom prst="rect">
            <a:avLst/>
          </a:prstGeom>
        </p:spPr>
      </p:pic>
      <p:sp>
        <p:nvSpPr>
          <p:cNvPr id="6" name="TextBox 5">
            <a:extLst>
              <a:ext uri="{FF2B5EF4-FFF2-40B4-BE49-F238E27FC236}">
                <a16:creationId xmlns:a16="http://schemas.microsoft.com/office/drawing/2014/main" id="{A4A5F1F6-D139-0F07-76D2-06F5FA0C0993}"/>
              </a:ext>
            </a:extLst>
          </p:cNvPr>
          <p:cNvSpPr txBox="1"/>
          <p:nvPr/>
        </p:nvSpPr>
        <p:spPr>
          <a:xfrm>
            <a:off x="5927453" y="1741235"/>
            <a:ext cx="1262012" cy="369332"/>
          </a:xfrm>
          <a:prstGeom prst="rect">
            <a:avLst/>
          </a:prstGeom>
          <a:noFill/>
        </p:spPr>
        <p:txBody>
          <a:bodyPr wrap="none" rtlCol="0">
            <a:spAutoFit/>
          </a:bodyPr>
          <a:lstStyle/>
          <a:p>
            <a:r>
              <a:rPr lang="en-US" dirty="0"/>
              <a:t>Cost Matrix</a:t>
            </a:r>
            <a:endParaRPr lang="en-IN" dirty="0"/>
          </a:p>
        </p:txBody>
      </p:sp>
    </p:spTree>
    <p:extLst>
      <p:ext uri="{BB962C8B-B14F-4D97-AF65-F5344CB8AC3E}">
        <p14:creationId xmlns:p14="http://schemas.microsoft.com/office/powerpoint/2010/main" val="12981865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6FCAC-DFEC-BC3E-6FD1-60F916412AB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EEC0117-6C36-904C-1DA3-AC18A7CC859E}"/>
              </a:ext>
            </a:extLst>
          </p:cNvPr>
          <p:cNvPicPr>
            <a:picLocks noChangeAspect="1"/>
          </p:cNvPicPr>
          <p:nvPr/>
        </p:nvPicPr>
        <p:blipFill>
          <a:blip r:embed="rId3"/>
          <a:stretch>
            <a:fillRect/>
          </a:stretch>
        </p:blipFill>
        <p:spPr>
          <a:xfrm>
            <a:off x="377391" y="181344"/>
            <a:ext cx="5256152" cy="3529130"/>
          </a:xfrm>
          <a:prstGeom prst="rect">
            <a:avLst/>
          </a:prstGeom>
        </p:spPr>
      </p:pic>
      <p:sp>
        <p:nvSpPr>
          <p:cNvPr id="9" name="Right Brace 8">
            <a:extLst>
              <a:ext uri="{FF2B5EF4-FFF2-40B4-BE49-F238E27FC236}">
                <a16:creationId xmlns:a16="http://schemas.microsoft.com/office/drawing/2014/main" id="{C6471AE3-BD6A-882F-D1AD-4911988C3235}"/>
              </a:ext>
            </a:extLst>
          </p:cNvPr>
          <p:cNvSpPr/>
          <p:nvPr/>
        </p:nvSpPr>
        <p:spPr>
          <a:xfrm rot="5400000">
            <a:off x="3863805" y="2527077"/>
            <a:ext cx="319089" cy="237956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Right Brace 13">
            <a:extLst>
              <a:ext uri="{FF2B5EF4-FFF2-40B4-BE49-F238E27FC236}">
                <a16:creationId xmlns:a16="http://schemas.microsoft.com/office/drawing/2014/main" id="{0710E951-4983-1601-4439-D97862D4AFF2}"/>
              </a:ext>
            </a:extLst>
          </p:cNvPr>
          <p:cNvSpPr/>
          <p:nvPr/>
        </p:nvSpPr>
        <p:spPr>
          <a:xfrm rot="5400000">
            <a:off x="1674950" y="2839199"/>
            <a:ext cx="369330" cy="1675065"/>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DCE68681-D8E2-C09E-2332-577DFF8857C3}"/>
              </a:ext>
            </a:extLst>
          </p:cNvPr>
          <p:cNvSpPr txBox="1"/>
          <p:nvPr/>
        </p:nvSpPr>
        <p:spPr>
          <a:xfrm>
            <a:off x="3714478" y="3863976"/>
            <a:ext cx="426720" cy="369332"/>
          </a:xfrm>
          <a:prstGeom prst="rect">
            <a:avLst/>
          </a:prstGeom>
          <a:noFill/>
        </p:spPr>
        <p:txBody>
          <a:bodyPr wrap="none" rtlCol="0">
            <a:spAutoFit/>
          </a:bodyPr>
          <a:lstStyle/>
          <a:p>
            <a:r>
              <a:rPr lang="en-US" dirty="0"/>
              <a:t>R2</a:t>
            </a:r>
            <a:endParaRPr lang="en-IN" dirty="0"/>
          </a:p>
        </p:txBody>
      </p:sp>
      <p:sp>
        <p:nvSpPr>
          <p:cNvPr id="16" name="TextBox 15">
            <a:extLst>
              <a:ext uri="{FF2B5EF4-FFF2-40B4-BE49-F238E27FC236}">
                <a16:creationId xmlns:a16="http://schemas.microsoft.com/office/drawing/2014/main" id="{0CE3AB4C-BEA1-87E2-7069-EC3066F10DFF}"/>
              </a:ext>
            </a:extLst>
          </p:cNvPr>
          <p:cNvSpPr txBox="1"/>
          <p:nvPr/>
        </p:nvSpPr>
        <p:spPr>
          <a:xfrm>
            <a:off x="1646431" y="3861397"/>
            <a:ext cx="426720" cy="369332"/>
          </a:xfrm>
          <a:prstGeom prst="rect">
            <a:avLst/>
          </a:prstGeom>
          <a:noFill/>
        </p:spPr>
        <p:txBody>
          <a:bodyPr wrap="none" rtlCol="0">
            <a:spAutoFit/>
          </a:bodyPr>
          <a:lstStyle/>
          <a:p>
            <a:r>
              <a:rPr lang="en-US" dirty="0"/>
              <a:t>R1</a:t>
            </a:r>
            <a:endParaRPr lang="en-IN" dirty="0"/>
          </a:p>
        </p:txBody>
      </p:sp>
      <p:pic>
        <p:nvPicPr>
          <p:cNvPr id="18" name="Picture 17">
            <a:extLst>
              <a:ext uri="{FF2B5EF4-FFF2-40B4-BE49-F238E27FC236}">
                <a16:creationId xmlns:a16="http://schemas.microsoft.com/office/drawing/2014/main" id="{3CFC1B59-ABCA-7BF2-D9B8-CBE0A9131BB2}"/>
              </a:ext>
            </a:extLst>
          </p:cNvPr>
          <p:cNvPicPr>
            <a:picLocks noChangeAspect="1"/>
          </p:cNvPicPr>
          <p:nvPr/>
        </p:nvPicPr>
        <p:blipFill>
          <a:blip r:embed="rId4"/>
          <a:stretch>
            <a:fillRect/>
          </a:stretch>
        </p:blipFill>
        <p:spPr>
          <a:xfrm>
            <a:off x="377391" y="4765988"/>
            <a:ext cx="11586010" cy="1558612"/>
          </a:xfrm>
          <a:prstGeom prst="rect">
            <a:avLst/>
          </a:prstGeom>
        </p:spPr>
      </p:pic>
      <p:pic>
        <p:nvPicPr>
          <p:cNvPr id="20" name="Picture 19">
            <a:extLst>
              <a:ext uri="{FF2B5EF4-FFF2-40B4-BE49-F238E27FC236}">
                <a16:creationId xmlns:a16="http://schemas.microsoft.com/office/drawing/2014/main" id="{F699EF73-9BA7-3B6B-9133-85C79E3E90C2}"/>
              </a:ext>
            </a:extLst>
          </p:cNvPr>
          <p:cNvPicPr>
            <a:picLocks noChangeAspect="1"/>
          </p:cNvPicPr>
          <p:nvPr/>
        </p:nvPicPr>
        <p:blipFill>
          <a:blip r:embed="rId5"/>
          <a:stretch>
            <a:fillRect/>
          </a:stretch>
        </p:blipFill>
        <p:spPr>
          <a:xfrm>
            <a:off x="5787701" y="181345"/>
            <a:ext cx="6257153" cy="4064388"/>
          </a:xfrm>
          <a:prstGeom prst="rect">
            <a:avLst/>
          </a:prstGeom>
        </p:spPr>
      </p:pic>
      <p:sp>
        <p:nvSpPr>
          <p:cNvPr id="22" name="TextBox 21">
            <a:extLst>
              <a:ext uri="{FF2B5EF4-FFF2-40B4-BE49-F238E27FC236}">
                <a16:creationId xmlns:a16="http://schemas.microsoft.com/office/drawing/2014/main" id="{E05F63AC-E565-B144-1192-0F53EF3250A1}"/>
              </a:ext>
            </a:extLst>
          </p:cNvPr>
          <p:cNvSpPr txBox="1"/>
          <p:nvPr/>
        </p:nvSpPr>
        <p:spPr>
          <a:xfrm>
            <a:off x="230794" y="4245733"/>
            <a:ext cx="704039" cy="461665"/>
          </a:xfrm>
          <a:prstGeom prst="rect">
            <a:avLst/>
          </a:prstGeom>
          <a:noFill/>
        </p:spPr>
        <p:txBody>
          <a:bodyPr wrap="none" rtlCol="0">
            <a:spAutoFit/>
          </a:bodyPr>
          <a:lstStyle/>
          <a:p>
            <a:r>
              <a:rPr lang="en-US" sz="2400" b="1" dirty="0">
                <a:solidFill>
                  <a:schemeClr val="accent2">
                    <a:lumMod val="75000"/>
                  </a:schemeClr>
                </a:solidFill>
              </a:rPr>
              <a:t>Risk</a:t>
            </a:r>
            <a:endParaRPr lang="en-IN" sz="2400" b="1" dirty="0">
              <a:solidFill>
                <a:schemeClr val="accent2">
                  <a:lumMod val="75000"/>
                </a:schemeClr>
              </a:solidFill>
            </a:endParaRPr>
          </a:p>
        </p:txBody>
      </p:sp>
    </p:spTree>
    <p:extLst>
      <p:ext uri="{BB962C8B-B14F-4D97-AF65-F5344CB8AC3E}">
        <p14:creationId xmlns:p14="http://schemas.microsoft.com/office/powerpoint/2010/main" val="946765584"/>
      </p:ext>
    </p:extLst>
  </p:cSld>
  <p:clrMapOvr>
    <a:masterClrMapping/>
  </p:clrMapOvr>
</p:sld>
</file>

<file path=ppt/theme/theme1.xml><?xml version="1.0" encoding="utf-8"?>
<a:theme xmlns:a="http://schemas.openxmlformats.org/drawingml/2006/main" name="Theme1">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6469</TotalTime>
  <Words>6977</Words>
  <Application>Microsoft Office PowerPoint</Application>
  <PresentationFormat>Widescreen</PresentationFormat>
  <Paragraphs>988</Paragraphs>
  <Slides>153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153</vt:i4>
      </vt:variant>
    </vt:vector>
  </HeadingPairs>
  <TitlesOfParts>
    <vt:vector size="161" baseType="lpstr">
      <vt:lpstr>Arial</vt:lpstr>
      <vt:lpstr>Bradley Hand ITC</vt:lpstr>
      <vt:lpstr>Calibri</vt:lpstr>
      <vt:lpstr>Cambria Math</vt:lpstr>
      <vt:lpstr>Inter</vt:lpstr>
      <vt:lpstr>Verdana</vt:lpstr>
      <vt:lpstr>Wingdings</vt:lpstr>
      <vt:lpstr>Theme1</vt:lpstr>
      <vt:lpstr>Neural Network and Deep Learning 23CS8PENDL/23CS7PENDL</vt:lpstr>
      <vt:lpstr>Unit-1</vt:lpstr>
      <vt:lpstr>Introduction to Artificial Neural Network</vt:lpstr>
      <vt:lpstr>Introduction to Artificial Neural Network</vt:lpstr>
      <vt:lpstr>Models of Neuron</vt:lpstr>
      <vt:lpstr>Models of Neuron</vt:lpstr>
      <vt:lpstr>Example to Demonstrate “Model of Neuron”</vt:lpstr>
      <vt:lpstr>Models of Neuron</vt:lpstr>
      <vt:lpstr>Mathematical terms of Neuron k</vt:lpstr>
      <vt:lpstr>Mathematical terms of Neuron k</vt:lpstr>
      <vt:lpstr>Question</vt:lpstr>
      <vt:lpstr>Affine transformation produced by the presence of a Bias</vt:lpstr>
      <vt:lpstr>PowerPoint Presentation</vt:lpstr>
      <vt:lpstr>PowerPoint Presentation</vt:lpstr>
      <vt:lpstr>PowerPoint Presentation</vt:lpstr>
      <vt:lpstr>PowerPoint Presentation</vt:lpstr>
      <vt:lpstr>Why bias is important</vt:lpstr>
      <vt:lpstr>Model of Neuron</vt:lpstr>
      <vt:lpstr>Effect of adding fixed input of '1' with a weight equal to the bias (bk)</vt:lpstr>
      <vt:lpstr>Question</vt:lpstr>
      <vt:lpstr>Types of Activation Function</vt:lpstr>
      <vt:lpstr>Threshold Activation function</vt:lpstr>
      <vt:lpstr>McCulloch–Pitts model</vt:lpstr>
      <vt:lpstr>Sigmoid Activation function</vt:lpstr>
      <vt:lpstr>Threshold and Sigmoid Activation functions</vt:lpstr>
      <vt:lpstr>Question</vt:lpstr>
      <vt:lpstr>PowerPoint Presentation</vt:lpstr>
      <vt:lpstr>Linear System </vt:lpstr>
      <vt:lpstr>Feedback</vt:lpstr>
      <vt:lpstr>Feedback</vt:lpstr>
      <vt:lpstr>Feedback</vt:lpstr>
      <vt:lpstr>Feedback</vt:lpstr>
      <vt:lpstr>Feedback</vt:lpstr>
      <vt:lpstr>Feedback</vt:lpstr>
      <vt:lpstr>Feedback</vt:lpstr>
      <vt:lpstr>Question</vt:lpstr>
      <vt:lpstr>Feedback</vt:lpstr>
      <vt:lpstr>Feedback</vt:lpstr>
      <vt:lpstr>Recall the binomial (geometric) expansion</vt:lpstr>
      <vt:lpstr>Recall the binomial (geometric) expansion</vt:lpstr>
      <vt:lpstr>Recall the binomial (geometric) expansion</vt:lpstr>
      <vt:lpstr>Feedback</vt:lpstr>
      <vt:lpstr>Feedback</vt:lpstr>
      <vt:lpstr>Feedback</vt:lpstr>
      <vt:lpstr>Feedback</vt:lpstr>
      <vt:lpstr>Feedback</vt:lpstr>
      <vt:lpstr>Feedback</vt:lpstr>
      <vt:lpstr>Feedback</vt:lpstr>
      <vt:lpstr>PowerPoint Presentation</vt:lpstr>
      <vt:lpstr>PowerPoint Presentation</vt:lpstr>
      <vt:lpstr>PowerPoint Presentation</vt:lpstr>
      <vt:lpstr>Feedback: Summary </vt:lpstr>
      <vt:lpstr>Network Architectures</vt:lpstr>
      <vt:lpstr>Single-Layer Feedforward Networks</vt:lpstr>
      <vt:lpstr>Multilayer Feedforward Networks</vt:lpstr>
      <vt:lpstr>Recurrent Networks</vt:lpstr>
      <vt:lpstr>Network Architectures</vt:lpstr>
      <vt:lpstr>McCulloch–Pitts model</vt:lpstr>
      <vt:lpstr>McCulloch–Pitts model</vt:lpstr>
      <vt:lpstr>Logic gate AND function: Using McCulloch–Pitts model</vt:lpstr>
      <vt:lpstr>   Key McCulloch-Pitts Threshold Configurations:</vt:lpstr>
      <vt:lpstr>   Key McCulloch-Pitts Threshold Configurations:</vt:lpstr>
      <vt:lpstr>Rosenblatt’s Perceptron Model</vt:lpstr>
      <vt:lpstr>Rosenblatt’s Perceptron Model</vt:lpstr>
      <vt:lpstr>Linear and Nonlinear Separable Classes</vt:lpstr>
      <vt:lpstr>Limitations of Single Layer Perceptron</vt:lpstr>
      <vt:lpstr>Perceptron Convergence Theorem Proof</vt:lpstr>
      <vt:lpstr>Cauchy–Schwarz inequality</vt:lpstr>
      <vt:lpstr>Convergence</vt:lpstr>
      <vt:lpstr>Convergence Theorem Statement</vt:lpstr>
      <vt:lpstr>Perceptron Convergence Theorem</vt:lpstr>
      <vt:lpstr>Perceptron Convergence Theorem</vt:lpstr>
      <vt:lpstr>Perceptron Convergence Theorem</vt:lpstr>
      <vt:lpstr>Perceptron Convergence Theorem</vt:lpstr>
      <vt:lpstr>Perceptron Convergence Theorem</vt:lpstr>
      <vt:lpstr>Perceptron Convergence Theorem</vt:lpstr>
      <vt:lpstr>Perceptron Convergence Theorem</vt:lpstr>
      <vt:lpstr>Perceptron Convergence Theorem: Proof of COnvergence</vt:lpstr>
      <vt:lpstr>Perceptron Convergence Theorem: Proof of Convergence</vt:lpstr>
      <vt:lpstr>Perceptron Convergence Theorem: Proof of Convergence</vt:lpstr>
      <vt:lpstr>Perceptron Convergence Theorem:  Proof of Convergence</vt:lpstr>
      <vt:lpstr>Perceptron Convergence Theorem:  Proof of Convergence</vt:lpstr>
      <vt:lpstr>Perceptron Convergence Theorem: Proof of Convergence</vt:lpstr>
      <vt:lpstr>Perceptron Convergence Theorem: Proof of Convergence</vt:lpstr>
      <vt:lpstr>Perceptron Convergence Theorem</vt:lpstr>
      <vt:lpstr>Perceptron Convergence Theorem:  Proof of Convergence</vt:lpstr>
      <vt:lpstr>Perceptron Convergence Theorem:  Proof of Convergence</vt:lpstr>
      <vt:lpstr>Summary of the Perceptron Convergence Algorithm</vt:lpstr>
      <vt:lpstr>Summary of the Perceptron Convergence Algorithm</vt:lpstr>
      <vt:lpstr>Summary of the Perceptron Convergence Algorithm</vt:lpstr>
      <vt:lpstr>PowerPoint Presentation</vt:lpstr>
      <vt:lpstr>PowerPoint Presentation</vt:lpstr>
      <vt:lpstr>PowerPoint Presentation</vt:lpstr>
      <vt:lpstr>PowerPoint Presentation</vt:lpstr>
      <vt:lpstr>Rosenblatt’s Perceptron: The Perceptron Convergence Theorem</vt:lpstr>
      <vt:lpstr>Relation between Perceptron and Bayes Classifier for a Gaussian Environment</vt:lpstr>
      <vt:lpstr>PowerPoint Presentation</vt:lpstr>
      <vt:lpstr>PowerPoint Presentation</vt:lpstr>
      <vt:lpstr>PowerPoint Presentation</vt:lpstr>
      <vt:lpstr>Bayes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equivalent implementations of the Bayes classifier: </vt:lpstr>
      <vt:lpstr>Two equivalent implementations of the Bayes classifier: </vt:lpstr>
      <vt:lpstr>Two equivalent implementations of the Bayes classifier: </vt:lpstr>
      <vt:lpstr>Relation between Perceptron and Bayes Classifier for a Gaussian Environment</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Bayes Classifier for a Gaussian Distribution</vt:lpstr>
      <vt:lpstr>PowerPoint Presentation</vt:lpstr>
      <vt:lpstr>Relation between Perceptron and Bayes Classifier for a Gaussian Environment</vt:lpstr>
      <vt:lpstr>The Least-Mean- Square Algorithm: Statistical LMS Learning Theory for Small Learning Rate Parameter</vt:lpstr>
      <vt:lpstr>Least-Mean-Square (LMS) Algorithm</vt:lpstr>
      <vt:lpstr>Least-Mean-Square (LMS) Algorithm</vt:lpstr>
      <vt:lpstr>Least-Mean-Square (LMS) Algorithm</vt:lpstr>
      <vt:lpstr>Least-Mean-Square (LMS) Algorithm</vt:lpstr>
      <vt:lpstr>Least-Mean-Square (LMS) Algorithm</vt:lpstr>
      <vt:lpstr>Summary of LMS Algorithm</vt:lpstr>
      <vt:lpstr>What does “Statistical Analysis of LMS” mean?</vt:lpstr>
      <vt:lpstr>Assumptions for Statistical Analysis of LMS Algorithm</vt:lpstr>
      <vt:lpstr>Assumptions for Statistical Analysis of LMS Algorithm</vt:lpstr>
      <vt:lpstr>Assumptions for Statistical Analysis of LMS Algorithm</vt:lpstr>
      <vt:lpstr>Learning Rate Annealing Schedules</vt:lpstr>
      <vt:lpstr>Learning Rate Annealing Schedules</vt:lpstr>
      <vt:lpstr>Learning Rate Annealing Schedules</vt:lpstr>
      <vt:lpstr>Learning Rate Annealing Schedules</vt:lpstr>
      <vt:lpstr>Learning Rate Annealing Schedules</vt:lpstr>
      <vt:lpstr>Learning Rate Annealing Schedules</vt:lpstr>
      <vt:lpstr>Learning Rate Annealing Schedules</vt:lpstr>
      <vt:lpstr>Learning Rate Annealing Schedules</vt:lpstr>
      <vt:lpstr>Questions</vt:lpstr>
      <vt:lpstr>Thanks for Listening</vt:lpstr>
    </vt:vector>
  </TitlesOfParts>
  <Company>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System</dc:creator>
  <cp:lastModifiedBy>Uma Devi</cp:lastModifiedBy>
  <cp:revision>678</cp:revision>
  <cp:lastPrinted>2014-08-07T03:39:40Z</cp:lastPrinted>
  <dcterms:created xsi:type="dcterms:W3CDTF">2014-08-06T04:28:49Z</dcterms:created>
  <dcterms:modified xsi:type="dcterms:W3CDTF">2026-02-13T10:00:54Z</dcterms:modified>
</cp:coreProperties>
</file>